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39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40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37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38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3262" y="65024"/>
            <a:ext cx="10685475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70706" y="32765"/>
            <a:ext cx="5450586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4050" y="1327150"/>
            <a:ext cx="6064250" cy="4631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10" Type="http://schemas.openxmlformats.org/officeDocument/2006/relationships/image" Target="../media/image141.jp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5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6300" y="181483"/>
            <a:ext cx="55181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45" dirty="0"/>
              <a:t>Análisis </a:t>
            </a:r>
            <a:r>
              <a:rPr sz="5400" spc="-240" dirty="0"/>
              <a:t>de</a:t>
            </a:r>
            <a:r>
              <a:rPr sz="5400" spc="-660" dirty="0"/>
              <a:t> </a:t>
            </a:r>
            <a:r>
              <a:rPr sz="5400" spc="-305" dirty="0"/>
              <a:t>variancia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8552180" y="5728208"/>
            <a:ext cx="34264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Carlito"/>
                <a:cs typeface="Carlito"/>
              </a:rPr>
              <a:t>Oscar </a:t>
            </a:r>
            <a:r>
              <a:rPr sz="3200" spc="-15" dirty="0">
                <a:latin typeface="Carlito"/>
                <a:cs typeface="Carlito"/>
              </a:rPr>
              <a:t>Centeno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spc="-15" dirty="0">
                <a:latin typeface="Carlito"/>
                <a:cs typeface="Carlito"/>
              </a:rPr>
              <a:t>Mora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5734" y="1462925"/>
            <a:ext cx="7505319" cy="5043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6051" y="1670050"/>
            <a:ext cx="3021837" cy="2420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1888" y="210692"/>
            <a:ext cx="997331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90" dirty="0"/>
              <a:t>Recordatorio:</a:t>
            </a:r>
            <a:r>
              <a:rPr sz="3400" spc="-254" dirty="0"/>
              <a:t> </a:t>
            </a:r>
            <a:r>
              <a:rPr sz="3400" spc="-125" dirty="0"/>
              <a:t>Pasos</a:t>
            </a:r>
            <a:r>
              <a:rPr sz="3400" spc="-265" dirty="0"/>
              <a:t> </a:t>
            </a:r>
            <a:r>
              <a:rPr sz="3400" spc="-155" dirty="0"/>
              <a:t>de</a:t>
            </a:r>
            <a:r>
              <a:rPr sz="3400" spc="-265" dirty="0"/>
              <a:t> </a:t>
            </a:r>
            <a:r>
              <a:rPr sz="3400" spc="-125" dirty="0"/>
              <a:t>una</a:t>
            </a:r>
            <a:r>
              <a:rPr sz="3400" spc="-250" dirty="0"/>
              <a:t> </a:t>
            </a:r>
            <a:r>
              <a:rPr sz="3400" spc="-145" dirty="0"/>
              <a:t>prueba</a:t>
            </a:r>
            <a:r>
              <a:rPr sz="3400" spc="-275" dirty="0"/>
              <a:t> </a:t>
            </a:r>
            <a:r>
              <a:rPr sz="3400" spc="-155" dirty="0"/>
              <a:t>de</a:t>
            </a:r>
            <a:r>
              <a:rPr sz="3400" spc="-265" dirty="0"/>
              <a:t> </a:t>
            </a:r>
            <a:r>
              <a:rPr sz="3400" spc="-170" dirty="0"/>
              <a:t>hipótesis:</a:t>
            </a:r>
            <a:r>
              <a:rPr sz="3400" spc="-270" dirty="0"/>
              <a:t> </a:t>
            </a:r>
            <a:r>
              <a:rPr sz="3400" spc="-140" dirty="0"/>
              <a:t>resumen</a:t>
            </a:r>
            <a:endParaRPr sz="3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613409" y="1142238"/>
            <a:ext cx="1741170" cy="732790"/>
            <a:chOff x="613409" y="1142238"/>
            <a:chExt cx="1741170" cy="732790"/>
          </a:xfrm>
        </p:grpSpPr>
        <p:sp>
          <p:nvSpPr>
            <p:cNvPr id="4" name="object 4"/>
            <p:cNvSpPr/>
            <p:nvPr/>
          </p:nvSpPr>
          <p:spPr>
            <a:xfrm>
              <a:off x="619759" y="1148588"/>
              <a:ext cx="1728470" cy="720090"/>
            </a:xfrm>
            <a:custGeom>
              <a:avLst/>
              <a:gdLst/>
              <a:ahLst/>
              <a:cxnLst/>
              <a:rect l="l" t="t" r="r" b="b"/>
              <a:pathLst>
                <a:path w="1728470" h="720089">
                  <a:moveTo>
                    <a:pt x="1608201" y="0"/>
                  </a:moveTo>
                  <a:lnTo>
                    <a:pt x="120015" y="0"/>
                  </a:lnTo>
                  <a:lnTo>
                    <a:pt x="73300" y="9429"/>
                  </a:lnTo>
                  <a:lnTo>
                    <a:pt x="35152" y="35147"/>
                  </a:lnTo>
                  <a:lnTo>
                    <a:pt x="9431" y="73294"/>
                  </a:lnTo>
                  <a:lnTo>
                    <a:pt x="0" y="120014"/>
                  </a:lnTo>
                  <a:lnTo>
                    <a:pt x="0" y="600075"/>
                  </a:lnTo>
                  <a:lnTo>
                    <a:pt x="9431" y="646795"/>
                  </a:lnTo>
                  <a:lnTo>
                    <a:pt x="35152" y="684942"/>
                  </a:lnTo>
                  <a:lnTo>
                    <a:pt x="73300" y="710660"/>
                  </a:lnTo>
                  <a:lnTo>
                    <a:pt x="120015" y="720089"/>
                  </a:lnTo>
                  <a:lnTo>
                    <a:pt x="1608201" y="720089"/>
                  </a:lnTo>
                  <a:lnTo>
                    <a:pt x="1654921" y="710660"/>
                  </a:lnTo>
                  <a:lnTo>
                    <a:pt x="1693068" y="684942"/>
                  </a:lnTo>
                  <a:lnTo>
                    <a:pt x="1718786" y="646795"/>
                  </a:lnTo>
                  <a:lnTo>
                    <a:pt x="1728215" y="600075"/>
                  </a:lnTo>
                  <a:lnTo>
                    <a:pt x="1728215" y="120014"/>
                  </a:lnTo>
                  <a:lnTo>
                    <a:pt x="1718786" y="73294"/>
                  </a:lnTo>
                  <a:lnTo>
                    <a:pt x="1693068" y="35147"/>
                  </a:lnTo>
                  <a:lnTo>
                    <a:pt x="1654921" y="9429"/>
                  </a:lnTo>
                  <a:lnTo>
                    <a:pt x="160820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759" y="1148588"/>
              <a:ext cx="1728470" cy="720090"/>
            </a:xfrm>
            <a:custGeom>
              <a:avLst/>
              <a:gdLst/>
              <a:ahLst/>
              <a:cxnLst/>
              <a:rect l="l" t="t" r="r" b="b"/>
              <a:pathLst>
                <a:path w="1728470" h="720089">
                  <a:moveTo>
                    <a:pt x="0" y="120014"/>
                  </a:moveTo>
                  <a:lnTo>
                    <a:pt x="9431" y="73294"/>
                  </a:lnTo>
                  <a:lnTo>
                    <a:pt x="35152" y="35147"/>
                  </a:lnTo>
                  <a:lnTo>
                    <a:pt x="73300" y="9429"/>
                  </a:lnTo>
                  <a:lnTo>
                    <a:pt x="120015" y="0"/>
                  </a:lnTo>
                  <a:lnTo>
                    <a:pt x="1608201" y="0"/>
                  </a:lnTo>
                  <a:lnTo>
                    <a:pt x="1654921" y="9429"/>
                  </a:lnTo>
                  <a:lnTo>
                    <a:pt x="1693068" y="35147"/>
                  </a:lnTo>
                  <a:lnTo>
                    <a:pt x="1718786" y="73294"/>
                  </a:lnTo>
                  <a:lnTo>
                    <a:pt x="1728215" y="120014"/>
                  </a:lnTo>
                  <a:lnTo>
                    <a:pt x="1728215" y="600075"/>
                  </a:lnTo>
                  <a:lnTo>
                    <a:pt x="1718786" y="646795"/>
                  </a:lnTo>
                  <a:lnTo>
                    <a:pt x="1693068" y="684942"/>
                  </a:lnTo>
                  <a:lnTo>
                    <a:pt x="1654921" y="710660"/>
                  </a:lnTo>
                  <a:lnTo>
                    <a:pt x="1608201" y="720089"/>
                  </a:lnTo>
                  <a:lnTo>
                    <a:pt x="120015" y="720089"/>
                  </a:lnTo>
                  <a:lnTo>
                    <a:pt x="73300" y="710660"/>
                  </a:lnTo>
                  <a:lnTo>
                    <a:pt x="35152" y="684942"/>
                  </a:lnTo>
                  <a:lnTo>
                    <a:pt x="9431" y="646795"/>
                  </a:lnTo>
                  <a:lnTo>
                    <a:pt x="0" y="600075"/>
                  </a:lnTo>
                  <a:lnTo>
                    <a:pt x="0" y="12001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76071" y="1206753"/>
            <a:ext cx="1015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190" marR="5080" indent="-23812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Evaluar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los 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datos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93770" y="1142238"/>
            <a:ext cx="1741170" cy="732790"/>
            <a:chOff x="3493770" y="1142238"/>
            <a:chExt cx="1741170" cy="732790"/>
          </a:xfrm>
        </p:grpSpPr>
        <p:sp>
          <p:nvSpPr>
            <p:cNvPr id="8" name="object 8"/>
            <p:cNvSpPr/>
            <p:nvPr/>
          </p:nvSpPr>
          <p:spPr>
            <a:xfrm>
              <a:off x="3500120" y="1148588"/>
              <a:ext cx="1728470" cy="720090"/>
            </a:xfrm>
            <a:custGeom>
              <a:avLst/>
              <a:gdLst/>
              <a:ahLst/>
              <a:cxnLst/>
              <a:rect l="l" t="t" r="r" b="b"/>
              <a:pathLst>
                <a:path w="1728470" h="720089">
                  <a:moveTo>
                    <a:pt x="1608201" y="0"/>
                  </a:moveTo>
                  <a:lnTo>
                    <a:pt x="120014" y="0"/>
                  </a:lnTo>
                  <a:lnTo>
                    <a:pt x="73294" y="9429"/>
                  </a:lnTo>
                  <a:lnTo>
                    <a:pt x="35147" y="35147"/>
                  </a:lnTo>
                  <a:lnTo>
                    <a:pt x="9429" y="73294"/>
                  </a:lnTo>
                  <a:lnTo>
                    <a:pt x="0" y="120014"/>
                  </a:lnTo>
                  <a:lnTo>
                    <a:pt x="0" y="600075"/>
                  </a:lnTo>
                  <a:lnTo>
                    <a:pt x="9429" y="646795"/>
                  </a:lnTo>
                  <a:lnTo>
                    <a:pt x="35147" y="684942"/>
                  </a:lnTo>
                  <a:lnTo>
                    <a:pt x="73294" y="710660"/>
                  </a:lnTo>
                  <a:lnTo>
                    <a:pt x="120014" y="720089"/>
                  </a:lnTo>
                  <a:lnTo>
                    <a:pt x="1608201" y="720089"/>
                  </a:lnTo>
                  <a:lnTo>
                    <a:pt x="1654867" y="710660"/>
                  </a:lnTo>
                  <a:lnTo>
                    <a:pt x="1693021" y="684942"/>
                  </a:lnTo>
                  <a:lnTo>
                    <a:pt x="1718768" y="646795"/>
                  </a:lnTo>
                  <a:lnTo>
                    <a:pt x="1728215" y="600075"/>
                  </a:lnTo>
                  <a:lnTo>
                    <a:pt x="1728215" y="120014"/>
                  </a:lnTo>
                  <a:lnTo>
                    <a:pt x="1718768" y="73294"/>
                  </a:lnTo>
                  <a:lnTo>
                    <a:pt x="1693021" y="35147"/>
                  </a:lnTo>
                  <a:lnTo>
                    <a:pt x="1654867" y="9429"/>
                  </a:lnTo>
                  <a:lnTo>
                    <a:pt x="160820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00120" y="1148588"/>
              <a:ext cx="1728470" cy="720090"/>
            </a:xfrm>
            <a:custGeom>
              <a:avLst/>
              <a:gdLst/>
              <a:ahLst/>
              <a:cxnLst/>
              <a:rect l="l" t="t" r="r" b="b"/>
              <a:pathLst>
                <a:path w="1728470" h="720089">
                  <a:moveTo>
                    <a:pt x="0" y="120014"/>
                  </a:moveTo>
                  <a:lnTo>
                    <a:pt x="9429" y="73294"/>
                  </a:lnTo>
                  <a:lnTo>
                    <a:pt x="35147" y="35147"/>
                  </a:lnTo>
                  <a:lnTo>
                    <a:pt x="73294" y="9429"/>
                  </a:lnTo>
                  <a:lnTo>
                    <a:pt x="120014" y="0"/>
                  </a:lnTo>
                  <a:lnTo>
                    <a:pt x="1608201" y="0"/>
                  </a:lnTo>
                  <a:lnTo>
                    <a:pt x="1654867" y="9429"/>
                  </a:lnTo>
                  <a:lnTo>
                    <a:pt x="1693021" y="35147"/>
                  </a:lnTo>
                  <a:lnTo>
                    <a:pt x="1718768" y="73294"/>
                  </a:lnTo>
                  <a:lnTo>
                    <a:pt x="1728215" y="120014"/>
                  </a:lnTo>
                  <a:lnTo>
                    <a:pt x="1728215" y="600075"/>
                  </a:lnTo>
                  <a:lnTo>
                    <a:pt x="1718768" y="646795"/>
                  </a:lnTo>
                  <a:lnTo>
                    <a:pt x="1693021" y="684942"/>
                  </a:lnTo>
                  <a:lnTo>
                    <a:pt x="1654867" y="710660"/>
                  </a:lnTo>
                  <a:lnTo>
                    <a:pt x="1608201" y="720089"/>
                  </a:lnTo>
                  <a:lnTo>
                    <a:pt x="120014" y="720089"/>
                  </a:lnTo>
                  <a:lnTo>
                    <a:pt x="73294" y="710660"/>
                  </a:lnTo>
                  <a:lnTo>
                    <a:pt x="35147" y="684942"/>
                  </a:lnTo>
                  <a:lnTo>
                    <a:pt x="9429" y="646795"/>
                  </a:lnTo>
                  <a:lnTo>
                    <a:pt x="0" y="600075"/>
                  </a:lnTo>
                  <a:lnTo>
                    <a:pt x="0" y="12001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759200" y="1206753"/>
            <a:ext cx="1210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795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Revisar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las  s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po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ion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518020" y="1142238"/>
            <a:ext cx="1741170" cy="732790"/>
            <a:chOff x="6518020" y="1142238"/>
            <a:chExt cx="1741170" cy="732790"/>
          </a:xfrm>
        </p:grpSpPr>
        <p:sp>
          <p:nvSpPr>
            <p:cNvPr id="12" name="object 12"/>
            <p:cNvSpPr/>
            <p:nvPr/>
          </p:nvSpPr>
          <p:spPr>
            <a:xfrm>
              <a:off x="6524370" y="1148588"/>
              <a:ext cx="1728470" cy="720090"/>
            </a:xfrm>
            <a:custGeom>
              <a:avLst/>
              <a:gdLst/>
              <a:ahLst/>
              <a:cxnLst/>
              <a:rect l="l" t="t" r="r" b="b"/>
              <a:pathLst>
                <a:path w="1728470" h="720089">
                  <a:moveTo>
                    <a:pt x="1608201" y="0"/>
                  </a:moveTo>
                  <a:lnTo>
                    <a:pt x="120014" y="0"/>
                  </a:lnTo>
                  <a:lnTo>
                    <a:pt x="73294" y="9429"/>
                  </a:lnTo>
                  <a:lnTo>
                    <a:pt x="35147" y="35147"/>
                  </a:lnTo>
                  <a:lnTo>
                    <a:pt x="9429" y="73294"/>
                  </a:lnTo>
                  <a:lnTo>
                    <a:pt x="0" y="120014"/>
                  </a:lnTo>
                  <a:lnTo>
                    <a:pt x="0" y="600075"/>
                  </a:lnTo>
                  <a:lnTo>
                    <a:pt x="9429" y="646795"/>
                  </a:lnTo>
                  <a:lnTo>
                    <a:pt x="35147" y="684942"/>
                  </a:lnTo>
                  <a:lnTo>
                    <a:pt x="73294" y="710660"/>
                  </a:lnTo>
                  <a:lnTo>
                    <a:pt x="120014" y="720089"/>
                  </a:lnTo>
                  <a:lnTo>
                    <a:pt x="1608201" y="720089"/>
                  </a:lnTo>
                  <a:lnTo>
                    <a:pt x="1654921" y="710660"/>
                  </a:lnTo>
                  <a:lnTo>
                    <a:pt x="1693068" y="684942"/>
                  </a:lnTo>
                  <a:lnTo>
                    <a:pt x="1718786" y="646795"/>
                  </a:lnTo>
                  <a:lnTo>
                    <a:pt x="1728215" y="600075"/>
                  </a:lnTo>
                  <a:lnTo>
                    <a:pt x="1728215" y="120014"/>
                  </a:lnTo>
                  <a:lnTo>
                    <a:pt x="1718786" y="73294"/>
                  </a:lnTo>
                  <a:lnTo>
                    <a:pt x="1693068" y="35147"/>
                  </a:lnTo>
                  <a:lnTo>
                    <a:pt x="1654921" y="9429"/>
                  </a:lnTo>
                  <a:lnTo>
                    <a:pt x="160820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24370" y="1148588"/>
              <a:ext cx="1728470" cy="720090"/>
            </a:xfrm>
            <a:custGeom>
              <a:avLst/>
              <a:gdLst/>
              <a:ahLst/>
              <a:cxnLst/>
              <a:rect l="l" t="t" r="r" b="b"/>
              <a:pathLst>
                <a:path w="1728470" h="720089">
                  <a:moveTo>
                    <a:pt x="0" y="120014"/>
                  </a:moveTo>
                  <a:lnTo>
                    <a:pt x="9429" y="73294"/>
                  </a:lnTo>
                  <a:lnTo>
                    <a:pt x="35147" y="35147"/>
                  </a:lnTo>
                  <a:lnTo>
                    <a:pt x="73294" y="9429"/>
                  </a:lnTo>
                  <a:lnTo>
                    <a:pt x="120014" y="0"/>
                  </a:lnTo>
                  <a:lnTo>
                    <a:pt x="1608201" y="0"/>
                  </a:lnTo>
                  <a:lnTo>
                    <a:pt x="1654921" y="9429"/>
                  </a:lnTo>
                  <a:lnTo>
                    <a:pt x="1693068" y="35147"/>
                  </a:lnTo>
                  <a:lnTo>
                    <a:pt x="1718786" y="73294"/>
                  </a:lnTo>
                  <a:lnTo>
                    <a:pt x="1728215" y="120014"/>
                  </a:lnTo>
                  <a:lnTo>
                    <a:pt x="1728215" y="600075"/>
                  </a:lnTo>
                  <a:lnTo>
                    <a:pt x="1718786" y="646795"/>
                  </a:lnTo>
                  <a:lnTo>
                    <a:pt x="1693068" y="684942"/>
                  </a:lnTo>
                  <a:lnTo>
                    <a:pt x="1654921" y="710660"/>
                  </a:lnTo>
                  <a:lnTo>
                    <a:pt x="1608201" y="720089"/>
                  </a:lnTo>
                  <a:lnTo>
                    <a:pt x="120014" y="720089"/>
                  </a:lnTo>
                  <a:lnTo>
                    <a:pt x="73294" y="710660"/>
                  </a:lnTo>
                  <a:lnTo>
                    <a:pt x="35147" y="684942"/>
                  </a:lnTo>
                  <a:lnTo>
                    <a:pt x="9429" y="646795"/>
                  </a:lnTo>
                  <a:lnTo>
                    <a:pt x="0" y="600075"/>
                  </a:lnTo>
                  <a:lnTo>
                    <a:pt x="0" y="12001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846569" y="1206753"/>
            <a:ext cx="1084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Formular</a:t>
            </a:r>
            <a:r>
              <a:rPr sz="18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la 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hipótesis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518020" y="2366391"/>
            <a:ext cx="1741170" cy="805180"/>
            <a:chOff x="6518020" y="2366391"/>
            <a:chExt cx="1741170" cy="805180"/>
          </a:xfrm>
        </p:grpSpPr>
        <p:sp>
          <p:nvSpPr>
            <p:cNvPr id="16" name="object 16"/>
            <p:cNvSpPr/>
            <p:nvPr/>
          </p:nvSpPr>
          <p:spPr>
            <a:xfrm>
              <a:off x="6524370" y="2372741"/>
              <a:ext cx="1728470" cy="792480"/>
            </a:xfrm>
            <a:custGeom>
              <a:avLst/>
              <a:gdLst/>
              <a:ahLst/>
              <a:cxnLst/>
              <a:rect l="l" t="t" r="r" b="b"/>
              <a:pathLst>
                <a:path w="1728470" h="792480">
                  <a:moveTo>
                    <a:pt x="1596262" y="0"/>
                  </a:moveTo>
                  <a:lnTo>
                    <a:pt x="132079" y="0"/>
                  </a:lnTo>
                  <a:lnTo>
                    <a:pt x="90350" y="6738"/>
                  </a:lnTo>
                  <a:lnTo>
                    <a:pt x="54095" y="25497"/>
                  </a:lnTo>
                  <a:lnTo>
                    <a:pt x="25497" y="54095"/>
                  </a:lnTo>
                  <a:lnTo>
                    <a:pt x="6738" y="90350"/>
                  </a:lnTo>
                  <a:lnTo>
                    <a:pt x="0" y="132080"/>
                  </a:lnTo>
                  <a:lnTo>
                    <a:pt x="0" y="660146"/>
                  </a:lnTo>
                  <a:lnTo>
                    <a:pt x="6738" y="701861"/>
                  </a:lnTo>
                  <a:lnTo>
                    <a:pt x="25497" y="738085"/>
                  </a:lnTo>
                  <a:lnTo>
                    <a:pt x="54095" y="766646"/>
                  </a:lnTo>
                  <a:lnTo>
                    <a:pt x="90350" y="785374"/>
                  </a:lnTo>
                  <a:lnTo>
                    <a:pt x="132079" y="792099"/>
                  </a:lnTo>
                  <a:lnTo>
                    <a:pt x="1596262" y="792099"/>
                  </a:lnTo>
                  <a:lnTo>
                    <a:pt x="1637978" y="785374"/>
                  </a:lnTo>
                  <a:lnTo>
                    <a:pt x="1674202" y="766646"/>
                  </a:lnTo>
                  <a:lnTo>
                    <a:pt x="1702763" y="738085"/>
                  </a:lnTo>
                  <a:lnTo>
                    <a:pt x="1721491" y="701861"/>
                  </a:lnTo>
                  <a:lnTo>
                    <a:pt x="1728215" y="660146"/>
                  </a:lnTo>
                  <a:lnTo>
                    <a:pt x="1728215" y="132080"/>
                  </a:lnTo>
                  <a:lnTo>
                    <a:pt x="1721491" y="90350"/>
                  </a:lnTo>
                  <a:lnTo>
                    <a:pt x="1702763" y="54095"/>
                  </a:lnTo>
                  <a:lnTo>
                    <a:pt x="1674202" y="25497"/>
                  </a:lnTo>
                  <a:lnTo>
                    <a:pt x="1637978" y="6738"/>
                  </a:lnTo>
                  <a:lnTo>
                    <a:pt x="159626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24370" y="2372741"/>
              <a:ext cx="1728470" cy="792480"/>
            </a:xfrm>
            <a:custGeom>
              <a:avLst/>
              <a:gdLst/>
              <a:ahLst/>
              <a:cxnLst/>
              <a:rect l="l" t="t" r="r" b="b"/>
              <a:pathLst>
                <a:path w="1728470" h="792480">
                  <a:moveTo>
                    <a:pt x="0" y="132080"/>
                  </a:moveTo>
                  <a:lnTo>
                    <a:pt x="6738" y="90350"/>
                  </a:lnTo>
                  <a:lnTo>
                    <a:pt x="25497" y="54095"/>
                  </a:lnTo>
                  <a:lnTo>
                    <a:pt x="54095" y="25497"/>
                  </a:lnTo>
                  <a:lnTo>
                    <a:pt x="90350" y="6738"/>
                  </a:lnTo>
                  <a:lnTo>
                    <a:pt x="132079" y="0"/>
                  </a:lnTo>
                  <a:lnTo>
                    <a:pt x="1596262" y="0"/>
                  </a:lnTo>
                  <a:lnTo>
                    <a:pt x="1637978" y="6738"/>
                  </a:lnTo>
                  <a:lnTo>
                    <a:pt x="1674202" y="25497"/>
                  </a:lnTo>
                  <a:lnTo>
                    <a:pt x="1702763" y="54095"/>
                  </a:lnTo>
                  <a:lnTo>
                    <a:pt x="1721491" y="90350"/>
                  </a:lnTo>
                  <a:lnTo>
                    <a:pt x="1728215" y="132080"/>
                  </a:lnTo>
                  <a:lnTo>
                    <a:pt x="1728215" y="660146"/>
                  </a:lnTo>
                  <a:lnTo>
                    <a:pt x="1721491" y="701861"/>
                  </a:lnTo>
                  <a:lnTo>
                    <a:pt x="1702763" y="738085"/>
                  </a:lnTo>
                  <a:lnTo>
                    <a:pt x="1674202" y="766646"/>
                  </a:lnTo>
                  <a:lnTo>
                    <a:pt x="1637978" y="785374"/>
                  </a:lnTo>
                  <a:lnTo>
                    <a:pt x="1596262" y="792099"/>
                  </a:lnTo>
                  <a:lnTo>
                    <a:pt x="132079" y="792099"/>
                  </a:lnTo>
                  <a:lnTo>
                    <a:pt x="90350" y="785374"/>
                  </a:lnTo>
                  <a:lnTo>
                    <a:pt x="54095" y="766646"/>
                  </a:lnTo>
                  <a:lnTo>
                    <a:pt x="25497" y="738085"/>
                  </a:lnTo>
                  <a:lnTo>
                    <a:pt x="6738" y="701861"/>
                  </a:lnTo>
                  <a:lnTo>
                    <a:pt x="0" y="660146"/>
                  </a:lnTo>
                  <a:lnTo>
                    <a:pt x="0" y="13208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739255" y="2329941"/>
            <a:ext cx="12979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Seleccionar</a:t>
            </a:r>
            <a:r>
              <a:rPr sz="18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la 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estadística</a:t>
            </a:r>
            <a:r>
              <a:rPr sz="180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de 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prueba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493770" y="2073148"/>
            <a:ext cx="1741170" cy="1447800"/>
            <a:chOff x="3493770" y="2073148"/>
            <a:chExt cx="1741170" cy="1447800"/>
          </a:xfrm>
        </p:grpSpPr>
        <p:sp>
          <p:nvSpPr>
            <p:cNvPr id="20" name="object 20"/>
            <p:cNvSpPr/>
            <p:nvPr/>
          </p:nvSpPr>
          <p:spPr>
            <a:xfrm>
              <a:off x="3500120" y="2079498"/>
              <a:ext cx="1728470" cy="1435100"/>
            </a:xfrm>
            <a:custGeom>
              <a:avLst/>
              <a:gdLst/>
              <a:ahLst/>
              <a:cxnLst/>
              <a:rect l="l" t="t" r="r" b="b"/>
              <a:pathLst>
                <a:path w="1728470" h="1435100">
                  <a:moveTo>
                    <a:pt x="1489075" y="0"/>
                  </a:moveTo>
                  <a:lnTo>
                    <a:pt x="239013" y="0"/>
                  </a:lnTo>
                  <a:lnTo>
                    <a:pt x="190858" y="4857"/>
                  </a:lnTo>
                  <a:lnTo>
                    <a:pt x="146000" y="18790"/>
                  </a:lnTo>
                  <a:lnTo>
                    <a:pt x="105401" y="40833"/>
                  </a:lnTo>
                  <a:lnTo>
                    <a:pt x="70024" y="70024"/>
                  </a:lnTo>
                  <a:lnTo>
                    <a:pt x="40833" y="105401"/>
                  </a:lnTo>
                  <a:lnTo>
                    <a:pt x="18790" y="146000"/>
                  </a:lnTo>
                  <a:lnTo>
                    <a:pt x="4857" y="190858"/>
                  </a:lnTo>
                  <a:lnTo>
                    <a:pt x="0" y="239013"/>
                  </a:lnTo>
                  <a:lnTo>
                    <a:pt x="0" y="1195451"/>
                  </a:lnTo>
                  <a:lnTo>
                    <a:pt x="4857" y="1243647"/>
                  </a:lnTo>
                  <a:lnTo>
                    <a:pt x="18790" y="1288538"/>
                  </a:lnTo>
                  <a:lnTo>
                    <a:pt x="40833" y="1329159"/>
                  </a:lnTo>
                  <a:lnTo>
                    <a:pt x="70024" y="1364551"/>
                  </a:lnTo>
                  <a:lnTo>
                    <a:pt x="105401" y="1393752"/>
                  </a:lnTo>
                  <a:lnTo>
                    <a:pt x="146000" y="1415799"/>
                  </a:lnTo>
                  <a:lnTo>
                    <a:pt x="190858" y="1429733"/>
                  </a:lnTo>
                  <a:lnTo>
                    <a:pt x="239013" y="1434591"/>
                  </a:lnTo>
                  <a:lnTo>
                    <a:pt x="1489075" y="1434591"/>
                  </a:lnTo>
                  <a:lnTo>
                    <a:pt x="1537271" y="1429733"/>
                  </a:lnTo>
                  <a:lnTo>
                    <a:pt x="1582162" y="1415799"/>
                  </a:lnTo>
                  <a:lnTo>
                    <a:pt x="1622783" y="1393752"/>
                  </a:lnTo>
                  <a:lnTo>
                    <a:pt x="1658175" y="1364551"/>
                  </a:lnTo>
                  <a:lnTo>
                    <a:pt x="1687376" y="1329159"/>
                  </a:lnTo>
                  <a:lnTo>
                    <a:pt x="1709423" y="1288538"/>
                  </a:lnTo>
                  <a:lnTo>
                    <a:pt x="1723357" y="1243647"/>
                  </a:lnTo>
                  <a:lnTo>
                    <a:pt x="1728215" y="1195451"/>
                  </a:lnTo>
                  <a:lnTo>
                    <a:pt x="1728215" y="239013"/>
                  </a:lnTo>
                  <a:lnTo>
                    <a:pt x="1723357" y="190858"/>
                  </a:lnTo>
                  <a:lnTo>
                    <a:pt x="1709423" y="146000"/>
                  </a:lnTo>
                  <a:lnTo>
                    <a:pt x="1687376" y="105401"/>
                  </a:lnTo>
                  <a:lnTo>
                    <a:pt x="1658175" y="70024"/>
                  </a:lnTo>
                  <a:lnTo>
                    <a:pt x="1622783" y="40833"/>
                  </a:lnTo>
                  <a:lnTo>
                    <a:pt x="1582162" y="18790"/>
                  </a:lnTo>
                  <a:lnTo>
                    <a:pt x="1537271" y="4857"/>
                  </a:lnTo>
                  <a:lnTo>
                    <a:pt x="148907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00120" y="2079498"/>
              <a:ext cx="1728470" cy="1435100"/>
            </a:xfrm>
            <a:custGeom>
              <a:avLst/>
              <a:gdLst/>
              <a:ahLst/>
              <a:cxnLst/>
              <a:rect l="l" t="t" r="r" b="b"/>
              <a:pathLst>
                <a:path w="1728470" h="1435100">
                  <a:moveTo>
                    <a:pt x="0" y="239013"/>
                  </a:moveTo>
                  <a:lnTo>
                    <a:pt x="4857" y="190858"/>
                  </a:lnTo>
                  <a:lnTo>
                    <a:pt x="18790" y="146000"/>
                  </a:lnTo>
                  <a:lnTo>
                    <a:pt x="40833" y="105401"/>
                  </a:lnTo>
                  <a:lnTo>
                    <a:pt x="70024" y="70024"/>
                  </a:lnTo>
                  <a:lnTo>
                    <a:pt x="105401" y="40833"/>
                  </a:lnTo>
                  <a:lnTo>
                    <a:pt x="146000" y="18790"/>
                  </a:lnTo>
                  <a:lnTo>
                    <a:pt x="190858" y="4857"/>
                  </a:lnTo>
                  <a:lnTo>
                    <a:pt x="239013" y="0"/>
                  </a:lnTo>
                  <a:lnTo>
                    <a:pt x="1489075" y="0"/>
                  </a:lnTo>
                  <a:lnTo>
                    <a:pt x="1537271" y="4857"/>
                  </a:lnTo>
                  <a:lnTo>
                    <a:pt x="1582162" y="18790"/>
                  </a:lnTo>
                  <a:lnTo>
                    <a:pt x="1622783" y="40833"/>
                  </a:lnTo>
                  <a:lnTo>
                    <a:pt x="1658175" y="70024"/>
                  </a:lnTo>
                  <a:lnTo>
                    <a:pt x="1687376" y="105401"/>
                  </a:lnTo>
                  <a:lnTo>
                    <a:pt x="1709423" y="146000"/>
                  </a:lnTo>
                  <a:lnTo>
                    <a:pt x="1723357" y="190858"/>
                  </a:lnTo>
                  <a:lnTo>
                    <a:pt x="1728215" y="239013"/>
                  </a:lnTo>
                  <a:lnTo>
                    <a:pt x="1728215" y="1195451"/>
                  </a:lnTo>
                  <a:lnTo>
                    <a:pt x="1723357" y="1243647"/>
                  </a:lnTo>
                  <a:lnTo>
                    <a:pt x="1709423" y="1288538"/>
                  </a:lnTo>
                  <a:lnTo>
                    <a:pt x="1687376" y="1329159"/>
                  </a:lnTo>
                  <a:lnTo>
                    <a:pt x="1658175" y="1364551"/>
                  </a:lnTo>
                  <a:lnTo>
                    <a:pt x="1622783" y="1393752"/>
                  </a:lnTo>
                  <a:lnTo>
                    <a:pt x="1582162" y="1415799"/>
                  </a:lnTo>
                  <a:lnTo>
                    <a:pt x="1537271" y="1429733"/>
                  </a:lnTo>
                  <a:lnTo>
                    <a:pt x="1489075" y="1434591"/>
                  </a:lnTo>
                  <a:lnTo>
                    <a:pt x="239013" y="1434591"/>
                  </a:lnTo>
                  <a:lnTo>
                    <a:pt x="190858" y="1429733"/>
                  </a:lnTo>
                  <a:lnTo>
                    <a:pt x="146000" y="1415799"/>
                  </a:lnTo>
                  <a:lnTo>
                    <a:pt x="105401" y="1393752"/>
                  </a:lnTo>
                  <a:lnTo>
                    <a:pt x="70024" y="1364551"/>
                  </a:lnTo>
                  <a:lnTo>
                    <a:pt x="40833" y="1329159"/>
                  </a:lnTo>
                  <a:lnTo>
                    <a:pt x="18790" y="1288538"/>
                  </a:lnTo>
                  <a:lnTo>
                    <a:pt x="4857" y="1243647"/>
                  </a:lnTo>
                  <a:lnTo>
                    <a:pt x="0" y="1195451"/>
                  </a:lnTo>
                  <a:lnTo>
                    <a:pt x="0" y="2390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658615" y="2220544"/>
            <a:ext cx="14090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Determinar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la 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distribución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 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estad.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  prueba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13409" y="2366391"/>
            <a:ext cx="1741170" cy="805180"/>
            <a:chOff x="613409" y="2366391"/>
            <a:chExt cx="1741170" cy="805180"/>
          </a:xfrm>
        </p:grpSpPr>
        <p:sp>
          <p:nvSpPr>
            <p:cNvPr id="24" name="object 24"/>
            <p:cNvSpPr/>
            <p:nvPr/>
          </p:nvSpPr>
          <p:spPr>
            <a:xfrm>
              <a:off x="619759" y="2372741"/>
              <a:ext cx="1728470" cy="792480"/>
            </a:xfrm>
            <a:custGeom>
              <a:avLst/>
              <a:gdLst/>
              <a:ahLst/>
              <a:cxnLst/>
              <a:rect l="l" t="t" r="r" b="b"/>
              <a:pathLst>
                <a:path w="1728470" h="792480">
                  <a:moveTo>
                    <a:pt x="1596136" y="0"/>
                  </a:moveTo>
                  <a:lnTo>
                    <a:pt x="132016" y="0"/>
                  </a:lnTo>
                  <a:lnTo>
                    <a:pt x="90289" y="6738"/>
                  </a:lnTo>
                  <a:lnTo>
                    <a:pt x="54049" y="25497"/>
                  </a:lnTo>
                  <a:lnTo>
                    <a:pt x="25471" y="54095"/>
                  </a:lnTo>
                  <a:lnTo>
                    <a:pt x="6730" y="90350"/>
                  </a:lnTo>
                  <a:lnTo>
                    <a:pt x="0" y="132080"/>
                  </a:lnTo>
                  <a:lnTo>
                    <a:pt x="0" y="660146"/>
                  </a:lnTo>
                  <a:lnTo>
                    <a:pt x="6730" y="701861"/>
                  </a:lnTo>
                  <a:lnTo>
                    <a:pt x="25471" y="738085"/>
                  </a:lnTo>
                  <a:lnTo>
                    <a:pt x="54049" y="766646"/>
                  </a:lnTo>
                  <a:lnTo>
                    <a:pt x="90289" y="785374"/>
                  </a:lnTo>
                  <a:lnTo>
                    <a:pt x="132016" y="792099"/>
                  </a:lnTo>
                  <a:lnTo>
                    <a:pt x="1596136" y="792099"/>
                  </a:lnTo>
                  <a:lnTo>
                    <a:pt x="1637865" y="785374"/>
                  </a:lnTo>
                  <a:lnTo>
                    <a:pt x="1674120" y="766646"/>
                  </a:lnTo>
                  <a:lnTo>
                    <a:pt x="1702718" y="738085"/>
                  </a:lnTo>
                  <a:lnTo>
                    <a:pt x="1721477" y="701861"/>
                  </a:lnTo>
                  <a:lnTo>
                    <a:pt x="1728215" y="660146"/>
                  </a:lnTo>
                  <a:lnTo>
                    <a:pt x="1728215" y="132080"/>
                  </a:lnTo>
                  <a:lnTo>
                    <a:pt x="1721477" y="90350"/>
                  </a:lnTo>
                  <a:lnTo>
                    <a:pt x="1702718" y="54095"/>
                  </a:lnTo>
                  <a:lnTo>
                    <a:pt x="1674120" y="25497"/>
                  </a:lnTo>
                  <a:lnTo>
                    <a:pt x="1637865" y="6738"/>
                  </a:lnTo>
                  <a:lnTo>
                    <a:pt x="15961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9759" y="2372741"/>
              <a:ext cx="1728470" cy="792480"/>
            </a:xfrm>
            <a:custGeom>
              <a:avLst/>
              <a:gdLst/>
              <a:ahLst/>
              <a:cxnLst/>
              <a:rect l="l" t="t" r="r" b="b"/>
              <a:pathLst>
                <a:path w="1728470" h="792480">
                  <a:moveTo>
                    <a:pt x="0" y="132080"/>
                  </a:moveTo>
                  <a:lnTo>
                    <a:pt x="6730" y="90350"/>
                  </a:lnTo>
                  <a:lnTo>
                    <a:pt x="25471" y="54095"/>
                  </a:lnTo>
                  <a:lnTo>
                    <a:pt x="54049" y="25497"/>
                  </a:lnTo>
                  <a:lnTo>
                    <a:pt x="90289" y="6738"/>
                  </a:lnTo>
                  <a:lnTo>
                    <a:pt x="132016" y="0"/>
                  </a:lnTo>
                  <a:lnTo>
                    <a:pt x="1596136" y="0"/>
                  </a:lnTo>
                  <a:lnTo>
                    <a:pt x="1637865" y="6738"/>
                  </a:lnTo>
                  <a:lnTo>
                    <a:pt x="1674120" y="25497"/>
                  </a:lnTo>
                  <a:lnTo>
                    <a:pt x="1702718" y="54095"/>
                  </a:lnTo>
                  <a:lnTo>
                    <a:pt x="1721477" y="90350"/>
                  </a:lnTo>
                  <a:lnTo>
                    <a:pt x="1728215" y="132080"/>
                  </a:lnTo>
                  <a:lnTo>
                    <a:pt x="1728215" y="660146"/>
                  </a:lnTo>
                  <a:lnTo>
                    <a:pt x="1721477" y="701861"/>
                  </a:lnTo>
                  <a:lnTo>
                    <a:pt x="1702718" y="738085"/>
                  </a:lnTo>
                  <a:lnTo>
                    <a:pt x="1674120" y="766646"/>
                  </a:lnTo>
                  <a:lnTo>
                    <a:pt x="1637865" y="785374"/>
                  </a:lnTo>
                  <a:lnTo>
                    <a:pt x="1596136" y="792099"/>
                  </a:lnTo>
                  <a:lnTo>
                    <a:pt x="132016" y="792099"/>
                  </a:lnTo>
                  <a:lnTo>
                    <a:pt x="90289" y="785374"/>
                  </a:lnTo>
                  <a:lnTo>
                    <a:pt x="54049" y="766646"/>
                  </a:lnTo>
                  <a:lnTo>
                    <a:pt x="25471" y="738085"/>
                  </a:lnTo>
                  <a:lnTo>
                    <a:pt x="6730" y="701861"/>
                  </a:lnTo>
                  <a:lnTo>
                    <a:pt x="0" y="660146"/>
                  </a:lnTo>
                  <a:lnTo>
                    <a:pt x="0" y="13208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42238" y="2329941"/>
            <a:ext cx="10852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0" marR="5080" indent="-14668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Formular</a:t>
            </a:r>
            <a:r>
              <a:rPr sz="1800" spc="-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la 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regla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de 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decisión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13409" y="3662553"/>
            <a:ext cx="1741170" cy="918210"/>
            <a:chOff x="613409" y="3662553"/>
            <a:chExt cx="1741170" cy="918210"/>
          </a:xfrm>
        </p:grpSpPr>
        <p:sp>
          <p:nvSpPr>
            <p:cNvPr id="28" name="object 28"/>
            <p:cNvSpPr/>
            <p:nvPr/>
          </p:nvSpPr>
          <p:spPr>
            <a:xfrm>
              <a:off x="619759" y="3668903"/>
              <a:ext cx="1728470" cy="905510"/>
            </a:xfrm>
            <a:custGeom>
              <a:avLst/>
              <a:gdLst/>
              <a:ahLst/>
              <a:cxnLst/>
              <a:rect l="l" t="t" r="r" b="b"/>
              <a:pathLst>
                <a:path w="1728470" h="905510">
                  <a:moveTo>
                    <a:pt x="1577340" y="0"/>
                  </a:moveTo>
                  <a:lnTo>
                    <a:pt x="150901" y="0"/>
                  </a:lnTo>
                  <a:lnTo>
                    <a:pt x="103206" y="7693"/>
                  </a:lnTo>
                  <a:lnTo>
                    <a:pt x="61782" y="29114"/>
                  </a:lnTo>
                  <a:lnTo>
                    <a:pt x="29116" y="61776"/>
                  </a:lnTo>
                  <a:lnTo>
                    <a:pt x="7693" y="103193"/>
                  </a:lnTo>
                  <a:lnTo>
                    <a:pt x="0" y="150876"/>
                  </a:lnTo>
                  <a:lnTo>
                    <a:pt x="0" y="754507"/>
                  </a:lnTo>
                  <a:lnTo>
                    <a:pt x="7693" y="802189"/>
                  </a:lnTo>
                  <a:lnTo>
                    <a:pt x="29116" y="843606"/>
                  </a:lnTo>
                  <a:lnTo>
                    <a:pt x="61782" y="876268"/>
                  </a:lnTo>
                  <a:lnTo>
                    <a:pt x="103206" y="897689"/>
                  </a:lnTo>
                  <a:lnTo>
                    <a:pt x="150901" y="905383"/>
                  </a:lnTo>
                  <a:lnTo>
                    <a:pt x="1577340" y="905383"/>
                  </a:lnTo>
                  <a:lnTo>
                    <a:pt x="1625022" y="897689"/>
                  </a:lnTo>
                  <a:lnTo>
                    <a:pt x="1666439" y="876268"/>
                  </a:lnTo>
                  <a:lnTo>
                    <a:pt x="1699101" y="843606"/>
                  </a:lnTo>
                  <a:lnTo>
                    <a:pt x="1720522" y="802189"/>
                  </a:lnTo>
                  <a:lnTo>
                    <a:pt x="1728215" y="754507"/>
                  </a:lnTo>
                  <a:lnTo>
                    <a:pt x="1728215" y="150876"/>
                  </a:lnTo>
                  <a:lnTo>
                    <a:pt x="1720522" y="103193"/>
                  </a:lnTo>
                  <a:lnTo>
                    <a:pt x="1699101" y="61776"/>
                  </a:lnTo>
                  <a:lnTo>
                    <a:pt x="1666439" y="29114"/>
                  </a:lnTo>
                  <a:lnTo>
                    <a:pt x="1625022" y="7693"/>
                  </a:lnTo>
                  <a:lnTo>
                    <a:pt x="157734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9759" y="3668903"/>
              <a:ext cx="1728470" cy="905510"/>
            </a:xfrm>
            <a:custGeom>
              <a:avLst/>
              <a:gdLst/>
              <a:ahLst/>
              <a:cxnLst/>
              <a:rect l="l" t="t" r="r" b="b"/>
              <a:pathLst>
                <a:path w="1728470" h="905510">
                  <a:moveTo>
                    <a:pt x="0" y="150876"/>
                  </a:moveTo>
                  <a:lnTo>
                    <a:pt x="7693" y="103193"/>
                  </a:lnTo>
                  <a:lnTo>
                    <a:pt x="29116" y="61776"/>
                  </a:lnTo>
                  <a:lnTo>
                    <a:pt x="61782" y="29114"/>
                  </a:lnTo>
                  <a:lnTo>
                    <a:pt x="103206" y="7693"/>
                  </a:lnTo>
                  <a:lnTo>
                    <a:pt x="150901" y="0"/>
                  </a:lnTo>
                  <a:lnTo>
                    <a:pt x="1577340" y="0"/>
                  </a:lnTo>
                  <a:lnTo>
                    <a:pt x="1625022" y="7693"/>
                  </a:lnTo>
                  <a:lnTo>
                    <a:pt x="1666439" y="29114"/>
                  </a:lnTo>
                  <a:lnTo>
                    <a:pt x="1699101" y="61776"/>
                  </a:lnTo>
                  <a:lnTo>
                    <a:pt x="1720522" y="103193"/>
                  </a:lnTo>
                  <a:lnTo>
                    <a:pt x="1728215" y="150876"/>
                  </a:lnTo>
                  <a:lnTo>
                    <a:pt x="1728215" y="754507"/>
                  </a:lnTo>
                  <a:lnTo>
                    <a:pt x="1720522" y="802189"/>
                  </a:lnTo>
                  <a:lnTo>
                    <a:pt x="1699101" y="843606"/>
                  </a:lnTo>
                  <a:lnTo>
                    <a:pt x="1666439" y="876268"/>
                  </a:lnTo>
                  <a:lnTo>
                    <a:pt x="1625022" y="897689"/>
                  </a:lnTo>
                  <a:lnTo>
                    <a:pt x="1577340" y="905383"/>
                  </a:lnTo>
                  <a:lnTo>
                    <a:pt x="150901" y="905383"/>
                  </a:lnTo>
                  <a:lnTo>
                    <a:pt x="103206" y="897689"/>
                  </a:lnTo>
                  <a:lnTo>
                    <a:pt x="61782" y="876268"/>
                  </a:lnTo>
                  <a:lnTo>
                    <a:pt x="29116" y="843606"/>
                  </a:lnTo>
                  <a:lnTo>
                    <a:pt x="7693" y="802189"/>
                  </a:lnTo>
                  <a:lnTo>
                    <a:pt x="0" y="754507"/>
                  </a:lnTo>
                  <a:lnTo>
                    <a:pt x="0" y="15087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39216" y="3683000"/>
            <a:ext cx="12865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Calcular la 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estadística</a:t>
            </a:r>
            <a:r>
              <a:rPr sz="18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de 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prueba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717922" y="3147695"/>
            <a:ext cx="2461260" cy="1896110"/>
            <a:chOff x="4717922" y="3147695"/>
            <a:chExt cx="2461260" cy="1896110"/>
          </a:xfrm>
        </p:grpSpPr>
        <p:sp>
          <p:nvSpPr>
            <p:cNvPr id="32" name="object 32"/>
            <p:cNvSpPr/>
            <p:nvPr/>
          </p:nvSpPr>
          <p:spPr>
            <a:xfrm>
              <a:off x="4724272" y="3154045"/>
              <a:ext cx="2448560" cy="1883410"/>
            </a:xfrm>
            <a:custGeom>
              <a:avLst/>
              <a:gdLst/>
              <a:ahLst/>
              <a:cxnLst/>
              <a:rect l="l" t="t" r="r" b="b"/>
              <a:pathLst>
                <a:path w="2448559" h="1883410">
                  <a:moveTo>
                    <a:pt x="1224026" y="0"/>
                  </a:moveTo>
                  <a:lnTo>
                    <a:pt x="0" y="941450"/>
                  </a:lnTo>
                  <a:lnTo>
                    <a:pt x="1224026" y="1883028"/>
                  </a:lnTo>
                  <a:lnTo>
                    <a:pt x="2448179" y="941450"/>
                  </a:lnTo>
                  <a:lnTo>
                    <a:pt x="122402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24272" y="3154045"/>
              <a:ext cx="2448560" cy="1883410"/>
            </a:xfrm>
            <a:custGeom>
              <a:avLst/>
              <a:gdLst/>
              <a:ahLst/>
              <a:cxnLst/>
              <a:rect l="l" t="t" r="r" b="b"/>
              <a:pathLst>
                <a:path w="2448559" h="1883410">
                  <a:moveTo>
                    <a:pt x="0" y="941450"/>
                  </a:moveTo>
                  <a:lnTo>
                    <a:pt x="1224026" y="0"/>
                  </a:lnTo>
                  <a:lnTo>
                    <a:pt x="2448179" y="941450"/>
                  </a:lnTo>
                  <a:lnTo>
                    <a:pt x="1224026" y="1883028"/>
                  </a:lnTo>
                  <a:lnTo>
                    <a:pt x="0" y="9414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448427" y="3794252"/>
            <a:ext cx="1000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588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Decisión 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adí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277742" y="4670678"/>
            <a:ext cx="1309370" cy="1021080"/>
            <a:chOff x="3277742" y="4670678"/>
            <a:chExt cx="1309370" cy="1021080"/>
          </a:xfrm>
        </p:grpSpPr>
        <p:sp>
          <p:nvSpPr>
            <p:cNvPr id="36" name="object 36"/>
            <p:cNvSpPr/>
            <p:nvPr/>
          </p:nvSpPr>
          <p:spPr>
            <a:xfrm>
              <a:off x="3284092" y="4677028"/>
              <a:ext cx="1296670" cy="1008380"/>
            </a:xfrm>
            <a:custGeom>
              <a:avLst/>
              <a:gdLst/>
              <a:ahLst/>
              <a:cxnLst/>
              <a:rect l="l" t="t" r="r" b="b"/>
              <a:pathLst>
                <a:path w="1296670" h="1008379">
                  <a:moveTo>
                    <a:pt x="648081" y="0"/>
                  </a:moveTo>
                  <a:lnTo>
                    <a:pt x="594916" y="1670"/>
                  </a:lnTo>
                  <a:lnTo>
                    <a:pt x="542937" y="6597"/>
                  </a:lnTo>
                  <a:lnTo>
                    <a:pt x="492311" y="14649"/>
                  </a:lnTo>
                  <a:lnTo>
                    <a:pt x="443203" y="25697"/>
                  </a:lnTo>
                  <a:lnTo>
                    <a:pt x="395781" y="39612"/>
                  </a:lnTo>
                  <a:lnTo>
                    <a:pt x="350211" y="56263"/>
                  </a:lnTo>
                  <a:lnTo>
                    <a:pt x="306660" y="75520"/>
                  </a:lnTo>
                  <a:lnTo>
                    <a:pt x="265294" y="97255"/>
                  </a:lnTo>
                  <a:lnTo>
                    <a:pt x="226280" y="121337"/>
                  </a:lnTo>
                  <a:lnTo>
                    <a:pt x="189785" y="147637"/>
                  </a:lnTo>
                  <a:lnTo>
                    <a:pt x="155975" y="176025"/>
                  </a:lnTo>
                  <a:lnTo>
                    <a:pt x="125016" y="206370"/>
                  </a:lnTo>
                  <a:lnTo>
                    <a:pt x="97076" y="238545"/>
                  </a:lnTo>
                  <a:lnTo>
                    <a:pt x="72321" y="272418"/>
                  </a:lnTo>
                  <a:lnTo>
                    <a:pt x="50917" y="307859"/>
                  </a:lnTo>
                  <a:lnTo>
                    <a:pt x="33031" y="344740"/>
                  </a:lnTo>
                  <a:lnTo>
                    <a:pt x="18829" y="382931"/>
                  </a:lnTo>
                  <a:lnTo>
                    <a:pt x="8479" y="422301"/>
                  </a:lnTo>
                  <a:lnTo>
                    <a:pt x="2147" y="462722"/>
                  </a:lnTo>
                  <a:lnTo>
                    <a:pt x="0" y="504063"/>
                  </a:lnTo>
                  <a:lnTo>
                    <a:pt x="2147" y="545403"/>
                  </a:lnTo>
                  <a:lnTo>
                    <a:pt x="8479" y="585823"/>
                  </a:lnTo>
                  <a:lnTo>
                    <a:pt x="18829" y="625192"/>
                  </a:lnTo>
                  <a:lnTo>
                    <a:pt x="33031" y="663382"/>
                  </a:lnTo>
                  <a:lnTo>
                    <a:pt x="50917" y="700262"/>
                  </a:lnTo>
                  <a:lnTo>
                    <a:pt x="72321" y="735702"/>
                  </a:lnTo>
                  <a:lnTo>
                    <a:pt x="97076" y="769573"/>
                  </a:lnTo>
                  <a:lnTo>
                    <a:pt x="125016" y="801746"/>
                  </a:lnTo>
                  <a:lnTo>
                    <a:pt x="155975" y="832090"/>
                  </a:lnTo>
                  <a:lnTo>
                    <a:pt x="189785" y="860475"/>
                  </a:lnTo>
                  <a:lnTo>
                    <a:pt x="226280" y="886773"/>
                  </a:lnTo>
                  <a:lnTo>
                    <a:pt x="265294" y="910853"/>
                  </a:lnTo>
                  <a:lnTo>
                    <a:pt x="306660" y="932586"/>
                  </a:lnTo>
                  <a:lnTo>
                    <a:pt x="350211" y="951843"/>
                  </a:lnTo>
                  <a:lnTo>
                    <a:pt x="395781" y="968492"/>
                  </a:lnTo>
                  <a:lnTo>
                    <a:pt x="443203" y="982405"/>
                  </a:lnTo>
                  <a:lnTo>
                    <a:pt x="492311" y="993452"/>
                  </a:lnTo>
                  <a:lnTo>
                    <a:pt x="542937" y="1001503"/>
                  </a:lnTo>
                  <a:lnTo>
                    <a:pt x="594916" y="1006429"/>
                  </a:lnTo>
                  <a:lnTo>
                    <a:pt x="648081" y="1008100"/>
                  </a:lnTo>
                  <a:lnTo>
                    <a:pt x="701228" y="1006429"/>
                  </a:lnTo>
                  <a:lnTo>
                    <a:pt x="753193" y="1001503"/>
                  </a:lnTo>
                  <a:lnTo>
                    <a:pt x="803809" y="993452"/>
                  </a:lnTo>
                  <a:lnTo>
                    <a:pt x="852909" y="982405"/>
                  </a:lnTo>
                  <a:lnTo>
                    <a:pt x="900326" y="968492"/>
                  </a:lnTo>
                  <a:lnTo>
                    <a:pt x="945894" y="951843"/>
                  </a:lnTo>
                  <a:lnTo>
                    <a:pt x="989444" y="932586"/>
                  </a:lnTo>
                  <a:lnTo>
                    <a:pt x="1030812" y="910853"/>
                  </a:lnTo>
                  <a:lnTo>
                    <a:pt x="1069829" y="886773"/>
                  </a:lnTo>
                  <a:lnTo>
                    <a:pt x="1106328" y="860475"/>
                  </a:lnTo>
                  <a:lnTo>
                    <a:pt x="1140144" y="832090"/>
                  </a:lnTo>
                  <a:lnTo>
                    <a:pt x="1171108" y="801746"/>
                  </a:lnTo>
                  <a:lnTo>
                    <a:pt x="1199055" y="769573"/>
                  </a:lnTo>
                  <a:lnTo>
                    <a:pt x="1223816" y="735702"/>
                  </a:lnTo>
                  <a:lnTo>
                    <a:pt x="1245227" y="700262"/>
                  </a:lnTo>
                  <a:lnTo>
                    <a:pt x="1263118" y="663382"/>
                  </a:lnTo>
                  <a:lnTo>
                    <a:pt x="1277324" y="625192"/>
                  </a:lnTo>
                  <a:lnTo>
                    <a:pt x="1287678" y="585823"/>
                  </a:lnTo>
                  <a:lnTo>
                    <a:pt x="1294013" y="545403"/>
                  </a:lnTo>
                  <a:lnTo>
                    <a:pt x="1296162" y="504063"/>
                  </a:lnTo>
                  <a:lnTo>
                    <a:pt x="1294013" y="462722"/>
                  </a:lnTo>
                  <a:lnTo>
                    <a:pt x="1287678" y="422301"/>
                  </a:lnTo>
                  <a:lnTo>
                    <a:pt x="1277324" y="382931"/>
                  </a:lnTo>
                  <a:lnTo>
                    <a:pt x="1263118" y="344740"/>
                  </a:lnTo>
                  <a:lnTo>
                    <a:pt x="1245227" y="307859"/>
                  </a:lnTo>
                  <a:lnTo>
                    <a:pt x="1223816" y="272418"/>
                  </a:lnTo>
                  <a:lnTo>
                    <a:pt x="1199055" y="238545"/>
                  </a:lnTo>
                  <a:lnTo>
                    <a:pt x="1171108" y="206370"/>
                  </a:lnTo>
                  <a:lnTo>
                    <a:pt x="1140144" y="176025"/>
                  </a:lnTo>
                  <a:lnTo>
                    <a:pt x="1106328" y="147637"/>
                  </a:lnTo>
                  <a:lnTo>
                    <a:pt x="1069829" y="121337"/>
                  </a:lnTo>
                  <a:lnTo>
                    <a:pt x="1030812" y="97255"/>
                  </a:lnTo>
                  <a:lnTo>
                    <a:pt x="989444" y="75520"/>
                  </a:lnTo>
                  <a:lnTo>
                    <a:pt x="945894" y="56263"/>
                  </a:lnTo>
                  <a:lnTo>
                    <a:pt x="900326" y="39612"/>
                  </a:lnTo>
                  <a:lnTo>
                    <a:pt x="852909" y="25697"/>
                  </a:lnTo>
                  <a:lnTo>
                    <a:pt x="803809" y="14649"/>
                  </a:lnTo>
                  <a:lnTo>
                    <a:pt x="753193" y="6597"/>
                  </a:lnTo>
                  <a:lnTo>
                    <a:pt x="701228" y="1670"/>
                  </a:lnTo>
                  <a:lnTo>
                    <a:pt x="64808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284092" y="4677028"/>
              <a:ext cx="1296670" cy="1008380"/>
            </a:xfrm>
            <a:custGeom>
              <a:avLst/>
              <a:gdLst/>
              <a:ahLst/>
              <a:cxnLst/>
              <a:rect l="l" t="t" r="r" b="b"/>
              <a:pathLst>
                <a:path w="1296670" h="1008379">
                  <a:moveTo>
                    <a:pt x="0" y="504063"/>
                  </a:moveTo>
                  <a:lnTo>
                    <a:pt x="2147" y="462722"/>
                  </a:lnTo>
                  <a:lnTo>
                    <a:pt x="8479" y="422301"/>
                  </a:lnTo>
                  <a:lnTo>
                    <a:pt x="18829" y="382931"/>
                  </a:lnTo>
                  <a:lnTo>
                    <a:pt x="33031" y="344740"/>
                  </a:lnTo>
                  <a:lnTo>
                    <a:pt x="50917" y="307859"/>
                  </a:lnTo>
                  <a:lnTo>
                    <a:pt x="72321" y="272418"/>
                  </a:lnTo>
                  <a:lnTo>
                    <a:pt x="97076" y="238545"/>
                  </a:lnTo>
                  <a:lnTo>
                    <a:pt x="125016" y="206370"/>
                  </a:lnTo>
                  <a:lnTo>
                    <a:pt x="155975" y="176025"/>
                  </a:lnTo>
                  <a:lnTo>
                    <a:pt x="189785" y="147637"/>
                  </a:lnTo>
                  <a:lnTo>
                    <a:pt x="226280" y="121337"/>
                  </a:lnTo>
                  <a:lnTo>
                    <a:pt x="265294" y="97255"/>
                  </a:lnTo>
                  <a:lnTo>
                    <a:pt x="306660" y="75520"/>
                  </a:lnTo>
                  <a:lnTo>
                    <a:pt x="350211" y="56263"/>
                  </a:lnTo>
                  <a:lnTo>
                    <a:pt x="395781" y="39612"/>
                  </a:lnTo>
                  <a:lnTo>
                    <a:pt x="443203" y="25697"/>
                  </a:lnTo>
                  <a:lnTo>
                    <a:pt x="492311" y="14649"/>
                  </a:lnTo>
                  <a:lnTo>
                    <a:pt x="542937" y="6597"/>
                  </a:lnTo>
                  <a:lnTo>
                    <a:pt x="594916" y="1670"/>
                  </a:lnTo>
                  <a:lnTo>
                    <a:pt x="648081" y="0"/>
                  </a:lnTo>
                  <a:lnTo>
                    <a:pt x="701228" y="1670"/>
                  </a:lnTo>
                  <a:lnTo>
                    <a:pt x="753193" y="6597"/>
                  </a:lnTo>
                  <a:lnTo>
                    <a:pt x="803809" y="14649"/>
                  </a:lnTo>
                  <a:lnTo>
                    <a:pt x="852909" y="25697"/>
                  </a:lnTo>
                  <a:lnTo>
                    <a:pt x="900326" y="39612"/>
                  </a:lnTo>
                  <a:lnTo>
                    <a:pt x="945894" y="56263"/>
                  </a:lnTo>
                  <a:lnTo>
                    <a:pt x="989444" y="75520"/>
                  </a:lnTo>
                  <a:lnTo>
                    <a:pt x="1030812" y="97255"/>
                  </a:lnTo>
                  <a:lnTo>
                    <a:pt x="1069829" y="121337"/>
                  </a:lnTo>
                  <a:lnTo>
                    <a:pt x="1106328" y="147637"/>
                  </a:lnTo>
                  <a:lnTo>
                    <a:pt x="1140144" y="176025"/>
                  </a:lnTo>
                  <a:lnTo>
                    <a:pt x="1171108" y="206370"/>
                  </a:lnTo>
                  <a:lnTo>
                    <a:pt x="1199055" y="238545"/>
                  </a:lnTo>
                  <a:lnTo>
                    <a:pt x="1223816" y="272418"/>
                  </a:lnTo>
                  <a:lnTo>
                    <a:pt x="1245227" y="307859"/>
                  </a:lnTo>
                  <a:lnTo>
                    <a:pt x="1263118" y="344740"/>
                  </a:lnTo>
                  <a:lnTo>
                    <a:pt x="1277324" y="382931"/>
                  </a:lnTo>
                  <a:lnTo>
                    <a:pt x="1287678" y="422301"/>
                  </a:lnTo>
                  <a:lnTo>
                    <a:pt x="1294013" y="462722"/>
                  </a:lnTo>
                  <a:lnTo>
                    <a:pt x="1296162" y="504063"/>
                  </a:lnTo>
                  <a:lnTo>
                    <a:pt x="1294013" y="545403"/>
                  </a:lnTo>
                  <a:lnTo>
                    <a:pt x="1287678" y="585823"/>
                  </a:lnTo>
                  <a:lnTo>
                    <a:pt x="1277324" y="625192"/>
                  </a:lnTo>
                  <a:lnTo>
                    <a:pt x="1263118" y="663382"/>
                  </a:lnTo>
                  <a:lnTo>
                    <a:pt x="1245227" y="700262"/>
                  </a:lnTo>
                  <a:lnTo>
                    <a:pt x="1223816" y="735702"/>
                  </a:lnTo>
                  <a:lnTo>
                    <a:pt x="1199055" y="769573"/>
                  </a:lnTo>
                  <a:lnTo>
                    <a:pt x="1171108" y="801746"/>
                  </a:lnTo>
                  <a:lnTo>
                    <a:pt x="1140144" y="832090"/>
                  </a:lnTo>
                  <a:lnTo>
                    <a:pt x="1106328" y="860475"/>
                  </a:lnTo>
                  <a:lnTo>
                    <a:pt x="1069829" y="886773"/>
                  </a:lnTo>
                  <a:lnTo>
                    <a:pt x="1030812" y="910853"/>
                  </a:lnTo>
                  <a:lnTo>
                    <a:pt x="989444" y="932586"/>
                  </a:lnTo>
                  <a:lnTo>
                    <a:pt x="945894" y="951843"/>
                  </a:lnTo>
                  <a:lnTo>
                    <a:pt x="900326" y="968492"/>
                  </a:lnTo>
                  <a:lnTo>
                    <a:pt x="852909" y="982405"/>
                  </a:lnTo>
                  <a:lnTo>
                    <a:pt x="803809" y="993452"/>
                  </a:lnTo>
                  <a:lnTo>
                    <a:pt x="753193" y="1001503"/>
                  </a:lnTo>
                  <a:lnTo>
                    <a:pt x="701228" y="1006429"/>
                  </a:lnTo>
                  <a:lnTo>
                    <a:pt x="648081" y="1008100"/>
                  </a:lnTo>
                  <a:lnTo>
                    <a:pt x="594916" y="1006429"/>
                  </a:lnTo>
                  <a:lnTo>
                    <a:pt x="542937" y="1001503"/>
                  </a:lnTo>
                  <a:lnTo>
                    <a:pt x="492311" y="993452"/>
                  </a:lnTo>
                  <a:lnTo>
                    <a:pt x="443203" y="982405"/>
                  </a:lnTo>
                  <a:lnTo>
                    <a:pt x="395781" y="968492"/>
                  </a:lnTo>
                  <a:lnTo>
                    <a:pt x="350211" y="951843"/>
                  </a:lnTo>
                  <a:lnTo>
                    <a:pt x="306660" y="932586"/>
                  </a:lnTo>
                  <a:lnTo>
                    <a:pt x="265294" y="910853"/>
                  </a:lnTo>
                  <a:lnTo>
                    <a:pt x="226280" y="886773"/>
                  </a:lnTo>
                  <a:lnTo>
                    <a:pt x="189785" y="860475"/>
                  </a:lnTo>
                  <a:lnTo>
                    <a:pt x="155975" y="832090"/>
                  </a:lnTo>
                  <a:lnTo>
                    <a:pt x="125016" y="801746"/>
                  </a:lnTo>
                  <a:lnTo>
                    <a:pt x="97076" y="769573"/>
                  </a:lnTo>
                  <a:lnTo>
                    <a:pt x="72321" y="735702"/>
                  </a:lnTo>
                  <a:lnTo>
                    <a:pt x="50917" y="700262"/>
                  </a:lnTo>
                  <a:lnTo>
                    <a:pt x="33031" y="663382"/>
                  </a:lnTo>
                  <a:lnTo>
                    <a:pt x="18829" y="625192"/>
                  </a:lnTo>
                  <a:lnTo>
                    <a:pt x="8479" y="585823"/>
                  </a:lnTo>
                  <a:lnTo>
                    <a:pt x="2147" y="545403"/>
                  </a:lnTo>
                  <a:lnTo>
                    <a:pt x="0" y="50406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562350" y="4742815"/>
            <a:ext cx="7391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No  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echa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z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  r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Ho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238110" y="4670678"/>
            <a:ext cx="1381125" cy="1021080"/>
            <a:chOff x="7238110" y="4670678"/>
            <a:chExt cx="1381125" cy="1021080"/>
          </a:xfrm>
        </p:grpSpPr>
        <p:sp>
          <p:nvSpPr>
            <p:cNvPr id="40" name="object 40"/>
            <p:cNvSpPr/>
            <p:nvPr/>
          </p:nvSpPr>
          <p:spPr>
            <a:xfrm>
              <a:off x="7244460" y="4677028"/>
              <a:ext cx="1368425" cy="1008380"/>
            </a:xfrm>
            <a:custGeom>
              <a:avLst/>
              <a:gdLst/>
              <a:ahLst/>
              <a:cxnLst/>
              <a:rect l="l" t="t" r="r" b="b"/>
              <a:pathLst>
                <a:path w="1368425" h="1008379">
                  <a:moveTo>
                    <a:pt x="684149" y="0"/>
                  </a:moveTo>
                  <a:lnTo>
                    <a:pt x="628040" y="1670"/>
                  </a:lnTo>
                  <a:lnTo>
                    <a:pt x="573181" y="6597"/>
                  </a:lnTo>
                  <a:lnTo>
                    <a:pt x="519746" y="14649"/>
                  </a:lnTo>
                  <a:lnTo>
                    <a:pt x="467912" y="25697"/>
                  </a:lnTo>
                  <a:lnTo>
                    <a:pt x="417855" y="39612"/>
                  </a:lnTo>
                  <a:lnTo>
                    <a:pt x="369751" y="56263"/>
                  </a:lnTo>
                  <a:lnTo>
                    <a:pt x="323777" y="75520"/>
                  </a:lnTo>
                  <a:lnTo>
                    <a:pt x="280108" y="97255"/>
                  </a:lnTo>
                  <a:lnTo>
                    <a:pt x="238920" y="121337"/>
                  </a:lnTo>
                  <a:lnTo>
                    <a:pt x="200390" y="147637"/>
                  </a:lnTo>
                  <a:lnTo>
                    <a:pt x="164693" y="176025"/>
                  </a:lnTo>
                  <a:lnTo>
                    <a:pt x="132006" y="206370"/>
                  </a:lnTo>
                  <a:lnTo>
                    <a:pt x="102506" y="238545"/>
                  </a:lnTo>
                  <a:lnTo>
                    <a:pt x="76367" y="272418"/>
                  </a:lnTo>
                  <a:lnTo>
                    <a:pt x="53766" y="307859"/>
                  </a:lnTo>
                  <a:lnTo>
                    <a:pt x="34880" y="344740"/>
                  </a:lnTo>
                  <a:lnTo>
                    <a:pt x="19884" y="382931"/>
                  </a:lnTo>
                  <a:lnTo>
                    <a:pt x="8954" y="422301"/>
                  </a:lnTo>
                  <a:lnTo>
                    <a:pt x="2268" y="462722"/>
                  </a:lnTo>
                  <a:lnTo>
                    <a:pt x="0" y="504063"/>
                  </a:lnTo>
                  <a:lnTo>
                    <a:pt x="2268" y="545403"/>
                  </a:lnTo>
                  <a:lnTo>
                    <a:pt x="8954" y="585823"/>
                  </a:lnTo>
                  <a:lnTo>
                    <a:pt x="19884" y="625192"/>
                  </a:lnTo>
                  <a:lnTo>
                    <a:pt x="34880" y="663382"/>
                  </a:lnTo>
                  <a:lnTo>
                    <a:pt x="53766" y="700262"/>
                  </a:lnTo>
                  <a:lnTo>
                    <a:pt x="76367" y="735702"/>
                  </a:lnTo>
                  <a:lnTo>
                    <a:pt x="102506" y="769573"/>
                  </a:lnTo>
                  <a:lnTo>
                    <a:pt x="132006" y="801746"/>
                  </a:lnTo>
                  <a:lnTo>
                    <a:pt x="164693" y="832090"/>
                  </a:lnTo>
                  <a:lnTo>
                    <a:pt x="200390" y="860475"/>
                  </a:lnTo>
                  <a:lnTo>
                    <a:pt x="238920" y="886773"/>
                  </a:lnTo>
                  <a:lnTo>
                    <a:pt x="280108" y="910853"/>
                  </a:lnTo>
                  <a:lnTo>
                    <a:pt x="323777" y="932586"/>
                  </a:lnTo>
                  <a:lnTo>
                    <a:pt x="369751" y="951843"/>
                  </a:lnTo>
                  <a:lnTo>
                    <a:pt x="417855" y="968492"/>
                  </a:lnTo>
                  <a:lnTo>
                    <a:pt x="467912" y="982405"/>
                  </a:lnTo>
                  <a:lnTo>
                    <a:pt x="519746" y="993452"/>
                  </a:lnTo>
                  <a:lnTo>
                    <a:pt x="573181" y="1001503"/>
                  </a:lnTo>
                  <a:lnTo>
                    <a:pt x="628040" y="1006429"/>
                  </a:lnTo>
                  <a:lnTo>
                    <a:pt x="684149" y="1008100"/>
                  </a:lnTo>
                  <a:lnTo>
                    <a:pt x="740256" y="1006429"/>
                  </a:lnTo>
                  <a:lnTo>
                    <a:pt x="795113" y="1001503"/>
                  </a:lnTo>
                  <a:lnTo>
                    <a:pt x="848543" y="993452"/>
                  </a:lnTo>
                  <a:lnTo>
                    <a:pt x="900372" y="982405"/>
                  </a:lnTo>
                  <a:lnTo>
                    <a:pt x="950422" y="968492"/>
                  </a:lnTo>
                  <a:lnTo>
                    <a:pt x="998518" y="951843"/>
                  </a:lnTo>
                  <a:lnTo>
                    <a:pt x="1044484" y="932586"/>
                  </a:lnTo>
                  <a:lnTo>
                    <a:pt x="1088145" y="910853"/>
                  </a:lnTo>
                  <a:lnTo>
                    <a:pt x="1129323" y="886773"/>
                  </a:lnTo>
                  <a:lnTo>
                    <a:pt x="1167844" y="860475"/>
                  </a:lnTo>
                  <a:lnTo>
                    <a:pt x="1203531" y="832090"/>
                  </a:lnTo>
                  <a:lnTo>
                    <a:pt x="1236208" y="801746"/>
                  </a:lnTo>
                  <a:lnTo>
                    <a:pt x="1265700" y="769573"/>
                  </a:lnTo>
                  <a:lnTo>
                    <a:pt x="1291831" y="735702"/>
                  </a:lnTo>
                  <a:lnTo>
                    <a:pt x="1314424" y="700262"/>
                  </a:lnTo>
                  <a:lnTo>
                    <a:pt x="1333303" y="663382"/>
                  </a:lnTo>
                  <a:lnTo>
                    <a:pt x="1348294" y="625192"/>
                  </a:lnTo>
                  <a:lnTo>
                    <a:pt x="1359219" y="585823"/>
                  </a:lnTo>
                  <a:lnTo>
                    <a:pt x="1365903" y="545403"/>
                  </a:lnTo>
                  <a:lnTo>
                    <a:pt x="1368171" y="504063"/>
                  </a:lnTo>
                  <a:lnTo>
                    <a:pt x="1365903" y="462722"/>
                  </a:lnTo>
                  <a:lnTo>
                    <a:pt x="1359219" y="422301"/>
                  </a:lnTo>
                  <a:lnTo>
                    <a:pt x="1348294" y="382931"/>
                  </a:lnTo>
                  <a:lnTo>
                    <a:pt x="1333303" y="344740"/>
                  </a:lnTo>
                  <a:lnTo>
                    <a:pt x="1314424" y="307859"/>
                  </a:lnTo>
                  <a:lnTo>
                    <a:pt x="1291831" y="272418"/>
                  </a:lnTo>
                  <a:lnTo>
                    <a:pt x="1265700" y="238545"/>
                  </a:lnTo>
                  <a:lnTo>
                    <a:pt x="1236208" y="206370"/>
                  </a:lnTo>
                  <a:lnTo>
                    <a:pt x="1203531" y="176025"/>
                  </a:lnTo>
                  <a:lnTo>
                    <a:pt x="1167844" y="147637"/>
                  </a:lnTo>
                  <a:lnTo>
                    <a:pt x="1129323" y="121337"/>
                  </a:lnTo>
                  <a:lnTo>
                    <a:pt x="1088145" y="97255"/>
                  </a:lnTo>
                  <a:lnTo>
                    <a:pt x="1044484" y="75520"/>
                  </a:lnTo>
                  <a:lnTo>
                    <a:pt x="998518" y="56263"/>
                  </a:lnTo>
                  <a:lnTo>
                    <a:pt x="950422" y="39612"/>
                  </a:lnTo>
                  <a:lnTo>
                    <a:pt x="900372" y="25697"/>
                  </a:lnTo>
                  <a:lnTo>
                    <a:pt x="848543" y="14649"/>
                  </a:lnTo>
                  <a:lnTo>
                    <a:pt x="795113" y="6597"/>
                  </a:lnTo>
                  <a:lnTo>
                    <a:pt x="740256" y="1670"/>
                  </a:lnTo>
                  <a:lnTo>
                    <a:pt x="68414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244460" y="4677028"/>
              <a:ext cx="1368425" cy="1008380"/>
            </a:xfrm>
            <a:custGeom>
              <a:avLst/>
              <a:gdLst/>
              <a:ahLst/>
              <a:cxnLst/>
              <a:rect l="l" t="t" r="r" b="b"/>
              <a:pathLst>
                <a:path w="1368425" h="1008379">
                  <a:moveTo>
                    <a:pt x="0" y="504063"/>
                  </a:moveTo>
                  <a:lnTo>
                    <a:pt x="2268" y="462722"/>
                  </a:lnTo>
                  <a:lnTo>
                    <a:pt x="8954" y="422301"/>
                  </a:lnTo>
                  <a:lnTo>
                    <a:pt x="19884" y="382931"/>
                  </a:lnTo>
                  <a:lnTo>
                    <a:pt x="34880" y="344740"/>
                  </a:lnTo>
                  <a:lnTo>
                    <a:pt x="53766" y="307859"/>
                  </a:lnTo>
                  <a:lnTo>
                    <a:pt x="76367" y="272418"/>
                  </a:lnTo>
                  <a:lnTo>
                    <a:pt x="102506" y="238545"/>
                  </a:lnTo>
                  <a:lnTo>
                    <a:pt x="132006" y="206370"/>
                  </a:lnTo>
                  <a:lnTo>
                    <a:pt x="164693" y="176025"/>
                  </a:lnTo>
                  <a:lnTo>
                    <a:pt x="200390" y="147637"/>
                  </a:lnTo>
                  <a:lnTo>
                    <a:pt x="238920" y="121337"/>
                  </a:lnTo>
                  <a:lnTo>
                    <a:pt x="280108" y="97255"/>
                  </a:lnTo>
                  <a:lnTo>
                    <a:pt x="323777" y="75520"/>
                  </a:lnTo>
                  <a:lnTo>
                    <a:pt x="369751" y="56263"/>
                  </a:lnTo>
                  <a:lnTo>
                    <a:pt x="417855" y="39612"/>
                  </a:lnTo>
                  <a:lnTo>
                    <a:pt x="467912" y="25697"/>
                  </a:lnTo>
                  <a:lnTo>
                    <a:pt x="519746" y="14649"/>
                  </a:lnTo>
                  <a:lnTo>
                    <a:pt x="573181" y="6597"/>
                  </a:lnTo>
                  <a:lnTo>
                    <a:pt x="628040" y="1670"/>
                  </a:lnTo>
                  <a:lnTo>
                    <a:pt x="684149" y="0"/>
                  </a:lnTo>
                  <a:lnTo>
                    <a:pt x="740256" y="1670"/>
                  </a:lnTo>
                  <a:lnTo>
                    <a:pt x="795113" y="6597"/>
                  </a:lnTo>
                  <a:lnTo>
                    <a:pt x="848543" y="14649"/>
                  </a:lnTo>
                  <a:lnTo>
                    <a:pt x="900372" y="25697"/>
                  </a:lnTo>
                  <a:lnTo>
                    <a:pt x="950422" y="39612"/>
                  </a:lnTo>
                  <a:lnTo>
                    <a:pt x="998518" y="56263"/>
                  </a:lnTo>
                  <a:lnTo>
                    <a:pt x="1044484" y="75520"/>
                  </a:lnTo>
                  <a:lnTo>
                    <a:pt x="1088145" y="97255"/>
                  </a:lnTo>
                  <a:lnTo>
                    <a:pt x="1129323" y="121337"/>
                  </a:lnTo>
                  <a:lnTo>
                    <a:pt x="1167844" y="147637"/>
                  </a:lnTo>
                  <a:lnTo>
                    <a:pt x="1203531" y="176025"/>
                  </a:lnTo>
                  <a:lnTo>
                    <a:pt x="1236208" y="206370"/>
                  </a:lnTo>
                  <a:lnTo>
                    <a:pt x="1265700" y="238545"/>
                  </a:lnTo>
                  <a:lnTo>
                    <a:pt x="1291831" y="272418"/>
                  </a:lnTo>
                  <a:lnTo>
                    <a:pt x="1314424" y="307859"/>
                  </a:lnTo>
                  <a:lnTo>
                    <a:pt x="1333303" y="344740"/>
                  </a:lnTo>
                  <a:lnTo>
                    <a:pt x="1348294" y="382931"/>
                  </a:lnTo>
                  <a:lnTo>
                    <a:pt x="1359219" y="422301"/>
                  </a:lnTo>
                  <a:lnTo>
                    <a:pt x="1365903" y="462722"/>
                  </a:lnTo>
                  <a:lnTo>
                    <a:pt x="1368171" y="504063"/>
                  </a:lnTo>
                  <a:lnTo>
                    <a:pt x="1365903" y="545403"/>
                  </a:lnTo>
                  <a:lnTo>
                    <a:pt x="1359219" y="585823"/>
                  </a:lnTo>
                  <a:lnTo>
                    <a:pt x="1348294" y="625192"/>
                  </a:lnTo>
                  <a:lnTo>
                    <a:pt x="1333303" y="663382"/>
                  </a:lnTo>
                  <a:lnTo>
                    <a:pt x="1314424" y="700262"/>
                  </a:lnTo>
                  <a:lnTo>
                    <a:pt x="1291831" y="735702"/>
                  </a:lnTo>
                  <a:lnTo>
                    <a:pt x="1265700" y="769573"/>
                  </a:lnTo>
                  <a:lnTo>
                    <a:pt x="1236208" y="801746"/>
                  </a:lnTo>
                  <a:lnTo>
                    <a:pt x="1203531" y="832090"/>
                  </a:lnTo>
                  <a:lnTo>
                    <a:pt x="1167844" y="860475"/>
                  </a:lnTo>
                  <a:lnTo>
                    <a:pt x="1129323" y="886773"/>
                  </a:lnTo>
                  <a:lnTo>
                    <a:pt x="1088145" y="910853"/>
                  </a:lnTo>
                  <a:lnTo>
                    <a:pt x="1044484" y="932586"/>
                  </a:lnTo>
                  <a:lnTo>
                    <a:pt x="998518" y="951843"/>
                  </a:lnTo>
                  <a:lnTo>
                    <a:pt x="950422" y="968492"/>
                  </a:lnTo>
                  <a:lnTo>
                    <a:pt x="900372" y="982405"/>
                  </a:lnTo>
                  <a:lnTo>
                    <a:pt x="848543" y="993452"/>
                  </a:lnTo>
                  <a:lnTo>
                    <a:pt x="795113" y="1001503"/>
                  </a:lnTo>
                  <a:lnTo>
                    <a:pt x="740256" y="1006429"/>
                  </a:lnTo>
                  <a:lnTo>
                    <a:pt x="684149" y="1008100"/>
                  </a:lnTo>
                  <a:lnTo>
                    <a:pt x="628040" y="1006429"/>
                  </a:lnTo>
                  <a:lnTo>
                    <a:pt x="573181" y="1001503"/>
                  </a:lnTo>
                  <a:lnTo>
                    <a:pt x="519746" y="993452"/>
                  </a:lnTo>
                  <a:lnTo>
                    <a:pt x="467912" y="982405"/>
                  </a:lnTo>
                  <a:lnTo>
                    <a:pt x="417855" y="968492"/>
                  </a:lnTo>
                  <a:lnTo>
                    <a:pt x="369751" y="951843"/>
                  </a:lnTo>
                  <a:lnTo>
                    <a:pt x="323777" y="932586"/>
                  </a:lnTo>
                  <a:lnTo>
                    <a:pt x="280108" y="910853"/>
                  </a:lnTo>
                  <a:lnTo>
                    <a:pt x="238920" y="886773"/>
                  </a:lnTo>
                  <a:lnTo>
                    <a:pt x="200390" y="860475"/>
                  </a:lnTo>
                  <a:lnTo>
                    <a:pt x="164693" y="832090"/>
                  </a:lnTo>
                  <a:lnTo>
                    <a:pt x="132006" y="801746"/>
                  </a:lnTo>
                  <a:lnTo>
                    <a:pt x="102506" y="769573"/>
                  </a:lnTo>
                  <a:lnTo>
                    <a:pt x="76367" y="735702"/>
                  </a:lnTo>
                  <a:lnTo>
                    <a:pt x="53766" y="700262"/>
                  </a:lnTo>
                  <a:lnTo>
                    <a:pt x="34880" y="663382"/>
                  </a:lnTo>
                  <a:lnTo>
                    <a:pt x="19884" y="625192"/>
                  </a:lnTo>
                  <a:lnTo>
                    <a:pt x="8954" y="585823"/>
                  </a:lnTo>
                  <a:lnTo>
                    <a:pt x="2268" y="545403"/>
                  </a:lnTo>
                  <a:lnTo>
                    <a:pt x="0" y="50406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538466" y="4879975"/>
            <a:ext cx="781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echa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z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  r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Ho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580254" y="5037073"/>
            <a:ext cx="2664460" cy="144145"/>
          </a:xfrm>
          <a:custGeom>
            <a:avLst/>
            <a:gdLst/>
            <a:ahLst/>
            <a:cxnLst/>
            <a:rect l="l" t="t" r="r" b="b"/>
            <a:pathLst>
              <a:path w="2664459" h="144145">
                <a:moveTo>
                  <a:pt x="1368044" y="0"/>
                </a:moveTo>
                <a:lnTo>
                  <a:pt x="0" y="144018"/>
                </a:lnTo>
              </a:path>
              <a:path w="2664459" h="144145">
                <a:moveTo>
                  <a:pt x="1368044" y="0"/>
                </a:moveTo>
                <a:lnTo>
                  <a:pt x="2664205" y="14401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996057" y="5973161"/>
            <a:ext cx="1944370" cy="781685"/>
          </a:xfrm>
          <a:prstGeom prst="rect">
            <a:avLst/>
          </a:prstGeom>
          <a:solidFill>
            <a:srgbClr val="006FC0"/>
          </a:solidFill>
          <a:ln w="12700">
            <a:solidFill>
              <a:srgbClr val="000000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H0 no pude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 ser</a:t>
            </a:r>
            <a:endParaRPr sz="1800">
              <a:latin typeface="Carlito"/>
              <a:cs typeface="Carlito"/>
            </a:endParaRPr>
          </a:p>
          <a:p>
            <a:pPr marL="635"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rechazada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812406" y="5973161"/>
            <a:ext cx="2171700" cy="781685"/>
          </a:xfrm>
          <a:prstGeom prst="rect">
            <a:avLst/>
          </a:prstGeom>
          <a:solidFill>
            <a:srgbClr val="006FC0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1885"/>
              </a:lnSpc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HA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es</a:t>
            </a:r>
            <a:endParaRPr sz="1800">
              <a:latin typeface="Carlito"/>
              <a:cs typeface="Carlito"/>
            </a:endParaRPr>
          </a:p>
          <a:p>
            <a:pPr marL="635"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estadísticamente</a:t>
            </a:r>
            <a:endParaRPr sz="1800">
              <a:latin typeface="Carlito"/>
              <a:cs typeface="Carlito"/>
            </a:endParaRPr>
          </a:p>
          <a:p>
            <a:pPr marL="1270" algn="ctr">
              <a:lnSpc>
                <a:spcPts val="2105"/>
              </a:lnSpc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cierta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347976" y="1456944"/>
            <a:ext cx="1002030" cy="103505"/>
          </a:xfrm>
          <a:custGeom>
            <a:avLst/>
            <a:gdLst/>
            <a:ahLst/>
            <a:cxnLst/>
            <a:rect l="l" t="t" r="r" b="b"/>
            <a:pathLst>
              <a:path w="1002029" h="103505">
                <a:moveTo>
                  <a:pt x="976285" y="51688"/>
                </a:moveTo>
                <a:lnTo>
                  <a:pt x="906399" y="92455"/>
                </a:lnTo>
                <a:lnTo>
                  <a:pt x="905383" y="96392"/>
                </a:lnTo>
                <a:lnTo>
                  <a:pt x="907161" y="99313"/>
                </a:lnTo>
                <a:lnTo>
                  <a:pt x="908938" y="102361"/>
                </a:lnTo>
                <a:lnTo>
                  <a:pt x="912876" y="103377"/>
                </a:lnTo>
                <a:lnTo>
                  <a:pt x="990631" y="58038"/>
                </a:lnTo>
                <a:lnTo>
                  <a:pt x="988949" y="58038"/>
                </a:lnTo>
                <a:lnTo>
                  <a:pt x="988949" y="57150"/>
                </a:lnTo>
                <a:lnTo>
                  <a:pt x="985647" y="57150"/>
                </a:lnTo>
                <a:lnTo>
                  <a:pt x="976285" y="51688"/>
                </a:lnTo>
                <a:close/>
              </a:path>
              <a:path w="1002029" h="103505">
                <a:moveTo>
                  <a:pt x="965399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965399" y="58038"/>
                </a:lnTo>
                <a:lnTo>
                  <a:pt x="976285" y="51688"/>
                </a:lnTo>
                <a:lnTo>
                  <a:pt x="965399" y="45338"/>
                </a:lnTo>
                <a:close/>
              </a:path>
              <a:path w="1002029" h="103505">
                <a:moveTo>
                  <a:pt x="990631" y="45338"/>
                </a:moveTo>
                <a:lnTo>
                  <a:pt x="988949" y="45338"/>
                </a:lnTo>
                <a:lnTo>
                  <a:pt x="988949" y="58038"/>
                </a:lnTo>
                <a:lnTo>
                  <a:pt x="990631" y="58038"/>
                </a:lnTo>
                <a:lnTo>
                  <a:pt x="1001522" y="51688"/>
                </a:lnTo>
                <a:lnTo>
                  <a:pt x="990631" y="45338"/>
                </a:lnTo>
                <a:close/>
              </a:path>
              <a:path w="1002029" h="103505">
                <a:moveTo>
                  <a:pt x="985647" y="46227"/>
                </a:moveTo>
                <a:lnTo>
                  <a:pt x="976285" y="51688"/>
                </a:lnTo>
                <a:lnTo>
                  <a:pt x="985647" y="57150"/>
                </a:lnTo>
                <a:lnTo>
                  <a:pt x="985647" y="46227"/>
                </a:lnTo>
                <a:close/>
              </a:path>
              <a:path w="1002029" h="103505">
                <a:moveTo>
                  <a:pt x="988949" y="46227"/>
                </a:moveTo>
                <a:lnTo>
                  <a:pt x="985647" y="46227"/>
                </a:lnTo>
                <a:lnTo>
                  <a:pt x="985647" y="57150"/>
                </a:lnTo>
                <a:lnTo>
                  <a:pt x="988949" y="57150"/>
                </a:lnTo>
                <a:lnTo>
                  <a:pt x="988949" y="46227"/>
                </a:lnTo>
                <a:close/>
              </a:path>
              <a:path w="1002029" h="103505">
                <a:moveTo>
                  <a:pt x="912876" y="0"/>
                </a:moveTo>
                <a:lnTo>
                  <a:pt x="908938" y="1015"/>
                </a:lnTo>
                <a:lnTo>
                  <a:pt x="905383" y="7111"/>
                </a:lnTo>
                <a:lnTo>
                  <a:pt x="906399" y="11048"/>
                </a:lnTo>
                <a:lnTo>
                  <a:pt x="909447" y="12700"/>
                </a:lnTo>
                <a:lnTo>
                  <a:pt x="976285" y="51688"/>
                </a:lnTo>
                <a:lnTo>
                  <a:pt x="985647" y="46227"/>
                </a:lnTo>
                <a:lnTo>
                  <a:pt x="988949" y="46227"/>
                </a:lnTo>
                <a:lnTo>
                  <a:pt x="988949" y="45338"/>
                </a:lnTo>
                <a:lnTo>
                  <a:pt x="990631" y="45338"/>
                </a:lnTo>
                <a:lnTo>
                  <a:pt x="9128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28335" y="1456944"/>
            <a:ext cx="1152525" cy="103505"/>
          </a:xfrm>
          <a:custGeom>
            <a:avLst/>
            <a:gdLst/>
            <a:ahLst/>
            <a:cxnLst/>
            <a:rect l="l" t="t" r="r" b="b"/>
            <a:pathLst>
              <a:path w="1152525" h="103505">
                <a:moveTo>
                  <a:pt x="1126907" y="51688"/>
                </a:moveTo>
                <a:lnTo>
                  <a:pt x="1057021" y="92455"/>
                </a:lnTo>
                <a:lnTo>
                  <a:pt x="1056004" y="96392"/>
                </a:lnTo>
                <a:lnTo>
                  <a:pt x="1057783" y="99313"/>
                </a:lnTo>
                <a:lnTo>
                  <a:pt x="1059561" y="102361"/>
                </a:lnTo>
                <a:lnTo>
                  <a:pt x="1063498" y="103377"/>
                </a:lnTo>
                <a:lnTo>
                  <a:pt x="1141253" y="58038"/>
                </a:lnTo>
                <a:lnTo>
                  <a:pt x="1139443" y="58038"/>
                </a:lnTo>
                <a:lnTo>
                  <a:pt x="1139443" y="57150"/>
                </a:lnTo>
                <a:lnTo>
                  <a:pt x="1136268" y="57150"/>
                </a:lnTo>
                <a:lnTo>
                  <a:pt x="1126907" y="51688"/>
                </a:lnTo>
                <a:close/>
              </a:path>
              <a:path w="1152525" h="103505">
                <a:moveTo>
                  <a:pt x="1116021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1116021" y="58038"/>
                </a:lnTo>
                <a:lnTo>
                  <a:pt x="1126907" y="51688"/>
                </a:lnTo>
                <a:lnTo>
                  <a:pt x="1116021" y="45338"/>
                </a:lnTo>
                <a:close/>
              </a:path>
              <a:path w="1152525" h="103505">
                <a:moveTo>
                  <a:pt x="1141253" y="45338"/>
                </a:moveTo>
                <a:lnTo>
                  <a:pt x="1139443" y="45338"/>
                </a:lnTo>
                <a:lnTo>
                  <a:pt x="1139443" y="58038"/>
                </a:lnTo>
                <a:lnTo>
                  <a:pt x="1141253" y="58038"/>
                </a:lnTo>
                <a:lnTo>
                  <a:pt x="1152143" y="51688"/>
                </a:lnTo>
                <a:lnTo>
                  <a:pt x="1141253" y="45338"/>
                </a:lnTo>
                <a:close/>
              </a:path>
              <a:path w="1152525" h="103505">
                <a:moveTo>
                  <a:pt x="1136268" y="46227"/>
                </a:moveTo>
                <a:lnTo>
                  <a:pt x="1126907" y="51688"/>
                </a:lnTo>
                <a:lnTo>
                  <a:pt x="1136268" y="57150"/>
                </a:lnTo>
                <a:lnTo>
                  <a:pt x="1136268" y="46227"/>
                </a:lnTo>
                <a:close/>
              </a:path>
              <a:path w="1152525" h="103505">
                <a:moveTo>
                  <a:pt x="1139443" y="46227"/>
                </a:moveTo>
                <a:lnTo>
                  <a:pt x="1136268" y="46227"/>
                </a:lnTo>
                <a:lnTo>
                  <a:pt x="1136268" y="57150"/>
                </a:lnTo>
                <a:lnTo>
                  <a:pt x="1139443" y="57150"/>
                </a:lnTo>
                <a:lnTo>
                  <a:pt x="1139443" y="46227"/>
                </a:lnTo>
                <a:close/>
              </a:path>
              <a:path w="1152525" h="103505">
                <a:moveTo>
                  <a:pt x="1063498" y="0"/>
                </a:moveTo>
                <a:lnTo>
                  <a:pt x="1059561" y="1015"/>
                </a:lnTo>
                <a:lnTo>
                  <a:pt x="1056004" y="7111"/>
                </a:lnTo>
                <a:lnTo>
                  <a:pt x="1057021" y="11048"/>
                </a:lnTo>
                <a:lnTo>
                  <a:pt x="1060068" y="12700"/>
                </a:lnTo>
                <a:lnTo>
                  <a:pt x="1126907" y="51688"/>
                </a:lnTo>
                <a:lnTo>
                  <a:pt x="1136268" y="46227"/>
                </a:lnTo>
                <a:lnTo>
                  <a:pt x="1139443" y="46227"/>
                </a:lnTo>
                <a:lnTo>
                  <a:pt x="1139443" y="45338"/>
                </a:lnTo>
                <a:lnTo>
                  <a:pt x="1141253" y="45338"/>
                </a:lnTo>
                <a:lnTo>
                  <a:pt x="1063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32178" y="3164839"/>
            <a:ext cx="103505" cy="432434"/>
          </a:xfrm>
          <a:custGeom>
            <a:avLst/>
            <a:gdLst/>
            <a:ahLst/>
            <a:cxnLst/>
            <a:rect l="l" t="t" r="r" b="b"/>
            <a:pathLst>
              <a:path w="103505" h="432435">
                <a:moveTo>
                  <a:pt x="7112" y="336042"/>
                </a:moveTo>
                <a:lnTo>
                  <a:pt x="1015" y="339598"/>
                </a:lnTo>
                <a:lnTo>
                  <a:pt x="0" y="343408"/>
                </a:lnTo>
                <a:lnTo>
                  <a:pt x="51689" y="432054"/>
                </a:lnTo>
                <a:lnTo>
                  <a:pt x="59020" y="419481"/>
                </a:lnTo>
                <a:lnTo>
                  <a:pt x="45339" y="419481"/>
                </a:lnTo>
                <a:lnTo>
                  <a:pt x="45339" y="396058"/>
                </a:lnTo>
                <a:lnTo>
                  <a:pt x="10921" y="337058"/>
                </a:lnTo>
                <a:lnTo>
                  <a:pt x="7112" y="336042"/>
                </a:lnTo>
                <a:close/>
              </a:path>
              <a:path w="103505" h="432435">
                <a:moveTo>
                  <a:pt x="45339" y="396058"/>
                </a:moveTo>
                <a:lnTo>
                  <a:pt x="45339" y="419481"/>
                </a:lnTo>
                <a:lnTo>
                  <a:pt x="58039" y="419481"/>
                </a:lnTo>
                <a:lnTo>
                  <a:pt x="58039" y="416306"/>
                </a:lnTo>
                <a:lnTo>
                  <a:pt x="46228" y="416306"/>
                </a:lnTo>
                <a:lnTo>
                  <a:pt x="51688" y="406944"/>
                </a:lnTo>
                <a:lnTo>
                  <a:pt x="45339" y="396058"/>
                </a:lnTo>
                <a:close/>
              </a:path>
              <a:path w="103505" h="432435">
                <a:moveTo>
                  <a:pt x="96265" y="336042"/>
                </a:moveTo>
                <a:lnTo>
                  <a:pt x="92456" y="337058"/>
                </a:lnTo>
                <a:lnTo>
                  <a:pt x="58039" y="396058"/>
                </a:lnTo>
                <a:lnTo>
                  <a:pt x="58039" y="419481"/>
                </a:lnTo>
                <a:lnTo>
                  <a:pt x="59020" y="419481"/>
                </a:lnTo>
                <a:lnTo>
                  <a:pt x="103378" y="343408"/>
                </a:lnTo>
                <a:lnTo>
                  <a:pt x="102362" y="339598"/>
                </a:lnTo>
                <a:lnTo>
                  <a:pt x="96265" y="336042"/>
                </a:lnTo>
                <a:close/>
              </a:path>
              <a:path w="103505" h="432435">
                <a:moveTo>
                  <a:pt x="51689" y="406944"/>
                </a:moveTo>
                <a:lnTo>
                  <a:pt x="46228" y="416306"/>
                </a:lnTo>
                <a:lnTo>
                  <a:pt x="57150" y="416306"/>
                </a:lnTo>
                <a:lnTo>
                  <a:pt x="51689" y="406944"/>
                </a:lnTo>
                <a:close/>
              </a:path>
              <a:path w="103505" h="432435">
                <a:moveTo>
                  <a:pt x="58039" y="396058"/>
                </a:moveTo>
                <a:lnTo>
                  <a:pt x="51689" y="406944"/>
                </a:lnTo>
                <a:lnTo>
                  <a:pt x="57150" y="416306"/>
                </a:lnTo>
                <a:lnTo>
                  <a:pt x="58039" y="416306"/>
                </a:lnTo>
                <a:lnTo>
                  <a:pt x="58039" y="396058"/>
                </a:lnTo>
                <a:close/>
              </a:path>
              <a:path w="103505" h="432435">
                <a:moveTo>
                  <a:pt x="58039" y="0"/>
                </a:moveTo>
                <a:lnTo>
                  <a:pt x="45339" y="0"/>
                </a:lnTo>
                <a:lnTo>
                  <a:pt x="45339" y="396058"/>
                </a:lnTo>
                <a:lnTo>
                  <a:pt x="51689" y="406944"/>
                </a:lnTo>
                <a:lnTo>
                  <a:pt x="58039" y="396058"/>
                </a:lnTo>
                <a:lnTo>
                  <a:pt x="580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2347976" y="1868677"/>
            <a:ext cx="5587365" cy="4104640"/>
            <a:chOff x="2347976" y="1868677"/>
            <a:chExt cx="5587365" cy="4104640"/>
          </a:xfrm>
        </p:grpSpPr>
        <p:sp>
          <p:nvSpPr>
            <p:cNvPr id="50" name="object 50"/>
            <p:cNvSpPr/>
            <p:nvPr/>
          </p:nvSpPr>
          <p:spPr>
            <a:xfrm>
              <a:off x="2347976" y="1868677"/>
              <a:ext cx="5092700" cy="2305050"/>
            </a:xfrm>
            <a:custGeom>
              <a:avLst/>
              <a:gdLst/>
              <a:ahLst/>
              <a:cxnLst/>
              <a:rect l="l" t="t" r="r" b="b"/>
              <a:pathLst>
                <a:path w="5092700" h="2305050">
                  <a:moveTo>
                    <a:pt x="1152144" y="893826"/>
                  </a:moveTo>
                  <a:lnTo>
                    <a:pt x="159435" y="893826"/>
                  </a:lnTo>
                  <a:lnTo>
                    <a:pt x="218440" y="859409"/>
                  </a:lnTo>
                  <a:lnTo>
                    <a:pt x="219456" y="855472"/>
                  </a:lnTo>
                  <a:lnTo>
                    <a:pt x="217678" y="852424"/>
                  </a:lnTo>
                  <a:lnTo>
                    <a:pt x="215900" y="849503"/>
                  </a:lnTo>
                  <a:lnTo>
                    <a:pt x="211963" y="848487"/>
                  </a:lnTo>
                  <a:lnTo>
                    <a:pt x="209042" y="850138"/>
                  </a:lnTo>
                  <a:lnTo>
                    <a:pt x="123444" y="900176"/>
                  </a:lnTo>
                  <a:lnTo>
                    <a:pt x="209042" y="950087"/>
                  </a:lnTo>
                  <a:lnTo>
                    <a:pt x="211963" y="951865"/>
                  </a:lnTo>
                  <a:lnTo>
                    <a:pt x="215900" y="950849"/>
                  </a:lnTo>
                  <a:lnTo>
                    <a:pt x="219456" y="944753"/>
                  </a:lnTo>
                  <a:lnTo>
                    <a:pt x="218440" y="940816"/>
                  </a:lnTo>
                  <a:lnTo>
                    <a:pt x="159651" y="906526"/>
                  </a:lnTo>
                  <a:lnTo>
                    <a:pt x="1152144" y="906526"/>
                  </a:lnTo>
                  <a:lnTo>
                    <a:pt x="1152144" y="893826"/>
                  </a:lnTo>
                  <a:close/>
                </a:path>
                <a:path w="5092700" h="2305050">
                  <a:moveTo>
                    <a:pt x="2232279" y="2252853"/>
                  </a:moveTo>
                  <a:lnTo>
                    <a:pt x="2221382" y="2246503"/>
                  </a:lnTo>
                  <a:lnTo>
                    <a:pt x="2143633" y="2201164"/>
                  </a:lnTo>
                  <a:lnTo>
                    <a:pt x="2139696" y="2202180"/>
                  </a:lnTo>
                  <a:lnTo>
                    <a:pt x="2136140" y="2208276"/>
                  </a:lnTo>
                  <a:lnTo>
                    <a:pt x="2137283" y="2212213"/>
                  </a:lnTo>
                  <a:lnTo>
                    <a:pt x="2140204" y="2213991"/>
                  </a:lnTo>
                  <a:lnTo>
                    <a:pt x="2195931" y="2246503"/>
                  </a:lnTo>
                  <a:lnTo>
                    <a:pt x="0" y="2246503"/>
                  </a:lnTo>
                  <a:lnTo>
                    <a:pt x="0" y="2259203"/>
                  </a:lnTo>
                  <a:lnTo>
                    <a:pt x="2196147" y="2259203"/>
                  </a:lnTo>
                  <a:lnTo>
                    <a:pt x="2140204" y="2291842"/>
                  </a:lnTo>
                  <a:lnTo>
                    <a:pt x="2137283" y="2293620"/>
                  </a:lnTo>
                  <a:lnTo>
                    <a:pt x="2136140" y="2297557"/>
                  </a:lnTo>
                  <a:lnTo>
                    <a:pt x="2137918" y="2300605"/>
                  </a:lnTo>
                  <a:lnTo>
                    <a:pt x="2139696" y="2303526"/>
                  </a:lnTo>
                  <a:lnTo>
                    <a:pt x="2143633" y="2304669"/>
                  </a:lnTo>
                  <a:lnTo>
                    <a:pt x="2221407" y="2259203"/>
                  </a:lnTo>
                  <a:lnTo>
                    <a:pt x="2232279" y="2252853"/>
                  </a:lnTo>
                  <a:close/>
                </a:path>
                <a:path w="5092700" h="2305050">
                  <a:moveTo>
                    <a:pt x="4176395" y="893826"/>
                  </a:moveTo>
                  <a:lnTo>
                    <a:pt x="3060369" y="893826"/>
                  </a:lnTo>
                  <a:lnTo>
                    <a:pt x="3119374" y="859409"/>
                  </a:lnTo>
                  <a:lnTo>
                    <a:pt x="3120390" y="855472"/>
                  </a:lnTo>
                  <a:lnTo>
                    <a:pt x="3118612" y="852424"/>
                  </a:lnTo>
                  <a:lnTo>
                    <a:pt x="3116834" y="849503"/>
                  </a:lnTo>
                  <a:lnTo>
                    <a:pt x="3112897" y="848487"/>
                  </a:lnTo>
                  <a:lnTo>
                    <a:pt x="3109849" y="850138"/>
                  </a:lnTo>
                  <a:lnTo>
                    <a:pt x="3024251" y="900176"/>
                  </a:lnTo>
                  <a:lnTo>
                    <a:pt x="3112897" y="951865"/>
                  </a:lnTo>
                  <a:lnTo>
                    <a:pt x="3116834" y="950849"/>
                  </a:lnTo>
                  <a:lnTo>
                    <a:pt x="3120390" y="944753"/>
                  </a:lnTo>
                  <a:lnTo>
                    <a:pt x="3119374" y="940816"/>
                  </a:lnTo>
                  <a:lnTo>
                    <a:pt x="3060585" y="906526"/>
                  </a:lnTo>
                  <a:lnTo>
                    <a:pt x="4176395" y="906526"/>
                  </a:lnTo>
                  <a:lnTo>
                    <a:pt x="4176395" y="893826"/>
                  </a:lnTo>
                  <a:close/>
                </a:path>
                <a:path w="5092700" h="2305050">
                  <a:moveTo>
                    <a:pt x="5092192" y="415544"/>
                  </a:moveTo>
                  <a:lnTo>
                    <a:pt x="5091176" y="411607"/>
                  </a:lnTo>
                  <a:lnTo>
                    <a:pt x="5088128" y="409829"/>
                  </a:lnTo>
                  <a:lnTo>
                    <a:pt x="5085207" y="408051"/>
                  </a:lnTo>
                  <a:lnTo>
                    <a:pt x="5081270" y="409067"/>
                  </a:lnTo>
                  <a:lnTo>
                    <a:pt x="5046853" y="468071"/>
                  </a:lnTo>
                  <a:lnTo>
                    <a:pt x="5046853" y="0"/>
                  </a:lnTo>
                  <a:lnTo>
                    <a:pt x="5034153" y="0"/>
                  </a:lnTo>
                  <a:lnTo>
                    <a:pt x="5034153" y="468071"/>
                  </a:lnTo>
                  <a:lnTo>
                    <a:pt x="5001514" y="412115"/>
                  </a:lnTo>
                  <a:lnTo>
                    <a:pt x="4999863" y="409067"/>
                  </a:lnTo>
                  <a:lnTo>
                    <a:pt x="4995926" y="408051"/>
                  </a:lnTo>
                  <a:lnTo>
                    <a:pt x="4989830" y="411607"/>
                  </a:lnTo>
                  <a:lnTo>
                    <a:pt x="4988814" y="415544"/>
                  </a:lnTo>
                  <a:lnTo>
                    <a:pt x="4990592" y="418465"/>
                  </a:lnTo>
                  <a:lnTo>
                    <a:pt x="5040503" y="504063"/>
                  </a:lnTo>
                  <a:lnTo>
                    <a:pt x="5047831" y="491490"/>
                  </a:lnTo>
                  <a:lnTo>
                    <a:pt x="5090414" y="418465"/>
                  </a:lnTo>
                  <a:lnTo>
                    <a:pt x="5092192" y="4155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932174" y="5685129"/>
              <a:ext cx="3996690" cy="288290"/>
            </a:xfrm>
            <a:custGeom>
              <a:avLst/>
              <a:gdLst/>
              <a:ahLst/>
              <a:cxnLst/>
              <a:rect l="l" t="t" r="r" b="b"/>
              <a:pathLst>
                <a:path w="3996690" h="288289">
                  <a:moveTo>
                    <a:pt x="0" y="0"/>
                  </a:moveTo>
                  <a:lnTo>
                    <a:pt x="0" y="288035"/>
                  </a:lnTo>
                </a:path>
                <a:path w="3996690" h="288289">
                  <a:moveTo>
                    <a:pt x="3996435" y="0"/>
                  </a:moveTo>
                  <a:lnTo>
                    <a:pt x="3996435" y="28803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/>
          <p:nvPr/>
        </p:nvSpPr>
        <p:spPr>
          <a:xfrm>
            <a:off x="2347976" y="6353505"/>
            <a:ext cx="613410" cy="103505"/>
          </a:xfrm>
          <a:custGeom>
            <a:avLst/>
            <a:gdLst/>
            <a:ahLst/>
            <a:cxnLst/>
            <a:rect l="l" t="t" r="r" b="b"/>
            <a:pathLst>
              <a:path w="613410" h="103504">
                <a:moveTo>
                  <a:pt x="88518" y="0"/>
                </a:moveTo>
                <a:lnTo>
                  <a:pt x="85598" y="1765"/>
                </a:lnTo>
                <a:lnTo>
                  <a:pt x="0" y="51701"/>
                </a:lnTo>
                <a:lnTo>
                  <a:pt x="85598" y="101638"/>
                </a:lnTo>
                <a:lnTo>
                  <a:pt x="88518" y="103403"/>
                </a:lnTo>
                <a:lnTo>
                  <a:pt x="92456" y="102387"/>
                </a:lnTo>
                <a:lnTo>
                  <a:pt x="96012" y="96316"/>
                </a:lnTo>
                <a:lnTo>
                  <a:pt x="94996" y="92430"/>
                </a:lnTo>
                <a:lnTo>
                  <a:pt x="36044" y="58051"/>
                </a:lnTo>
                <a:lnTo>
                  <a:pt x="12573" y="58051"/>
                </a:lnTo>
                <a:lnTo>
                  <a:pt x="12573" y="45351"/>
                </a:lnTo>
                <a:lnTo>
                  <a:pt x="36044" y="45351"/>
                </a:lnTo>
                <a:lnTo>
                  <a:pt x="94996" y="10972"/>
                </a:lnTo>
                <a:lnTo>
                  <a:pt x="96012" y="7086"/>
                </a:lnTo>
                <a:lnTo>
                  <a:pt x="92456" y="1028"/>
                </a:lnTo>
                <a:lnTo>
                  <a:pt x="88518" y="0"/>
                </a:lnTo>
                <a:close/>
              </a:path>
              <a:path w="613410" h="103504">
                <a:moveTo>
                  <a:pt x="36044" y="45351"/>
                </a:moveTo>
                <a:lnTo>
                  <a:pt x="12573" y="45351"/>
                </a:lnTo>
                <a:lnTo>
                  <a:pt x="12573" y="58051"/>
                </a:lnTo>
                <a:lnTo>
                  <a:pt x="36044" y="58051"/>
                </a:lnTo>
                <a:lnTo>
                  <a:pt x="34563" y="57188"/>
                </a:lnTo>
                <a:lnTo>
                  <a:pt x="15748" y="57188"/>
                </a:lnTo>
                <a:lnTo>
                  <a:pt x="15748" y="46215"/>
                </a:lnTo>
                <a:lnTo>
                  <a:pt x="34563" y="46215"/>
                </a:lnTo>
                <a:lnTo>
                  <a:pt x="36044" y="45351"/>
                </a:lnTo>
                <a:close/>
              </a:path>
              <a:path w="613410" h="103504">
                <a:moveTo>
                  <a:pt x="612901" y="45351"/>
                </a:moveTo>
                <a:lnTo>
                  <a:pt x="36044" y="45351"/>
                </a:lnTo>
                <a:lnTo>
                  <a:pt x="25155" y="51701"/>
                </a:lnTo>
                <a:lnTo>
                  <a:pt x="36044" y="58051"/>
                </a:lnTo>
                <a:lnTo>
                  <a:pt x="612901" y="58051"/>
                </a:lnTo>
                <a:lnTo>
                  <a:pt x="612901" y="45351"/>
                </a:lnTo>
                <a:close/>
              </a:path>
              <a:path w="613410" h="103504">
                <a:moveTo>
                  <a:pt x="15748" y="46215"/>
                </a:moveTo>
                <a:lnTo>
                  <a:pt x="15748" y="57188"/>
                </a:lnTo>
                <a:lnTo>
                  <a:pt x="25155" y="51701"/>
                </a:lnTo>
                <a:lnTo>
                  <a:pt x="15748" y="46215"/>
                </a:lnTo>
                <a:close/>
              </a:path>
              <a:path w="613410" h="103504">
                <a:moveTo>
                  <a:pt x="25155" y="51701"/>
                </a:moveTo>
                <a:lnTo>
                  <a:pt x="15748" y="57188"/>
                </a:lnTo>
                <a:lnTo>
                  <a:pt x="34563" y="57188"/>
                </a:lnTo>
                <a:lnTo>
                  <a:pt x="25155" y="51701"/>
                </a:lnTo>
                <a:close/>
              </a:path>
              <a:path w="613410" h="103504">
                <a:moveTo>
                  <a:pt x="34563" y="46215"/>
                </a:moveTo>
                <a:lnTo>
                  <a:pt x="15748" y="46215"/>
                </a:lnTo>
                <a:lnTo>
                  <a:pt x="25155" y="51701"/>
                </a:lnTo>
                <a:lnTo>
                  <a:pt x="34563" y="462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397383" y="6049619"/>
            <a:ext cx="1741170" cy="711200"/>
            <a:chOff x="397383" y="6049619"/>
            <a:chExt cx="1741170" cy="711200"/>
          </a:xfrm>
        </p:grpSpPr>
        <p:sp>
          <p:nvSpPr>
            <p:cNvPr id="54" name="object 54"/>
            <p:cNvSpPr/>
            <p:nvPr/>
          </p:nvSpPr>
          <p:spPr>
            <a:xfrm>
              <a:off x="403733" y="6055969"/>
              <a:ext cx="1728470" cy="698500"/>
            </a:xfrm>
            <a:custGeom>
              <a:avLst/>
              <a:gdLst/>
              <a:ahLst/>
              <a:cxnLst/>
              <a:rect l="l" t="t" r="r" b="b"/>
              <a:pathLst>
                <a:path w="1728470" h="698500">
                  <a:moveTo>
                    <a:pt x="1611757" y="0"/>
                  </a:moveTo>
                  <a:lnTo>
                    <a:pt x="116420" y="0"/>
                  </a:lnTo>
                  <a:lnTo>
                    <a:pt x="71108" y="9148"/>
                  </a:lnTo>
                  <a:lnTo>
                    <a:pt x="34102" y="34096"/>
                  </a:lnTo>
                  <a:lnTo>
                    <a:pt x="9150" y="71098"/>
                  </a:lnTo>
                  <a:lnTo>
                    <a:pt x="0" y="116408"/>
                  </a:lnTo>
                  <a:lnTo>
                    <a:pt x="0" y="582066"/>
                  </a:lnTo>
                  <a:lnTo>
                    <a:pt x="9150" y="627383"/>
                  </a:lnTo>
                  <a:lnTo>
                    <a:pt x="34102" y="664388"/>
                  </a:lnTo>
                  <a:lnTo>
                    <a:pt x="71108" y="689336"/>
                  </a:lnTo>
                  <a:lnTo>
                    <a:pt x="116420" y="698484"/>
                  </a:lnTo>
                  <a:lnTo>
                    <a:pt x="1611757" y="698484"/>
                  </a:lnTo>
                  <a:lnTo>
                    <a:pt x="1657064" y="689336"/>
                  </a:lnTo>
                  <a:lnTo>
                    <a:pt x="1694084" y="664388"/>
                  </a:lnTo>
                  <a:lnTo>
                    <a:pt x="1719056" y="627383"/>
                  </a:lnTo>
                  <a:lnTo>
                    <a:pt x="1728216" y="582066"/>
                  </a:lnTo>
                  <a:lnTo>
                    <a:pt x="1728216" y="116408"/>
                  </a:lnTo>
                  <a:lnTo>
                    <a:pt x="1719056" y="71098"/>
                  </a:lnTo>
                  <a:lnTo>
                    <a:pt x="1694084" y="34096"/>
                  </a:lnTo>
                  <a:lnTo>
                    <a:pt x="1657064" y="9148"/>
                  </a:lnTo>
                  <a:lnTo>
                    <a:pt x="161175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03733" y="6055969"/>
              <a:ext cx="1728470" cy="698500"/>
            </a:xfrm>
            <a:custGeom>
              <a:avLst/>
              <a:gdLst/>
              <a:ahLst/>
              <a:cxnLst/>
              <a:rect l="l" t="t" r="r" b="b"/>
              <a:pathLst>
                <a:path w="1728470" h="698500">
                  <a:moveTo>
                    <a:pt x="0" y="116408"/>
                  </a:moveTo>
                  <a:lnTo>
                    <a:pt x="9150" y="71098"/>
                  </a:lnTo>
                  <a:lnTo>
                    <a:pt x="34102" y="34096"/>
                  </a:lnTo>
                  <a:lnTo>
                    <a:pt x="71108" y="9148"/>
                  </a:lnTo>
                  <a:lnTo>
                    <a:pt x="116420" y="0"/>
                  </a:lnTo>
                  <a:lnTo>
                    <a:pt x="1611757" y="0"/>
                  </a:lnTo>
                  <a:lnTo>
                    <a:pt x="1657064" y="9148"/>
                  </a:lnTo>
                  <a:lnTo>
                    <a:pt x="1694084" y="34096"/>
                  </a:lnTo>
                  <a:lnTo>
                    <a:pt x="1719056" y="71098"/>
                  </a:lnTo>
                  <a:lnTo>
                    <a:pt x="1728216" y="116408"/>
                  </a:lnTo>
                  <a:lnTo>
                    <a:pt x="1728216" y="582066"/>
                  </a:lnTo>
                  <a:lnTo>
                    <a:pt x="1719056" y="627383"/>
                  </a:lnTo>
                  <a:lnTo>
                    <a:pt x="1694084" y="664388"/>
                  </a:lnTo>
                  <a:lnTo>
                    <a:pt x="1657064" y="689336"/>
                  </a:lnTo>
                  <a:lnTo>
                    <a:pt x="1611757" y="698484"/>
                  </a:lnTo>
                  <a:lnTo>
                    <a:pt x="116420" y="698484"/>
                  </a:lnTo>
                  <a:lnTo>
                    <a:pt x="71108" y="689336"/>
                  </a:lnTo>
                  <a:lnTo>
                    <a:pt x="34102" y="664388"/>
                  </a:lnTo>
                  <a:lnTo>
                    <a:pt x="9150" y="627383"/>
                  </a:lnTo>
                  <a:lnTo>
                    <a:pt x="0" y="582066"/>
                  </a:lnTo>
                  <a:lnTo>
                    <a:pt x="0" y="11640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48690" y="6241491"/>
            <a:ext cx="1038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Conc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ión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984233" y="6312103"/>
            <a:ext cx="1001394" cy="103505"/>
          </a:xfrm>
          <a:custGeom>
            <a:avLst/>
            <a:gdLst/>
            <a:ahLst/>
            <a:cxnLst/>
            <a:rect l="l" t="t" r="r" b="b"/>
            <a:pathLst>
              <a:path w="1001395" h="103504">
                <a:moveTo>
                  <a:pt x="976239" y="51701"/>
                </a:moveTo>
                <a:lnTo>
                  <a:pt x="906399" y="92430"/>
                </a:lnTo>
                <a:lnTo>
                  <a:pt x="905383" y="96316"/>
                </a:lnTo>
                <a:lnTo>
                  <a:pt x="908939" y="102374"/>
                </a:lnTo>
                <a:lnTo>
                  <a:pt x="912876" y="103403"/>
                </a:lnTo>
                <a:lnTo>
                  <a:pt x="915797" y="101638"/>
                </a:lnTo>
                <a:lnTo>
                  <a:pt x="990510" y="58051"/>
                </a:lnTo>
                <a:lnTo>
                  <a:pt x="988822" y="58051"/>
                </a:lnTo>
                <a:lnTo>
                  <a:pt x="988822" y="57188"/>
                </a:lnTo>
                <a:lnTo>
                  <a:pt x="985647" y="57188"/>
                </a:lnTo>
                <a:lnTo>
                  <a:pt x="976239" y="51701"/>
                </a:lnTo>
                <a:close/>
              </a:path>
              <a:path w="1001395" h="103504">
                <a:moveTo>
                  <a:pt x="965350" y="45351"/>
                </a:moveTo>
                <a:lnTo>
                  <a:pt x="0" y="45351"/>
                </a:lnTo>
                <a:lnTo>
                  <a:pt x="0" y="58051"/>
                </a:lnTo>
                <a:lnTo>
                  <a:pt x="965350" y="58051"/>
                </a:lnTo>
                <a:lnTo>
                  <a:pt x="976239" y="51701"/>
                </a:lnTo>
                <a:lnTo>
                  <a:pt x="965350" y="45351"/>
                </a:lnTo>
                <a:close/>
              </a:path>
              <a:path w="1001395" h="103504">
                <a:moveTo>
                  <a:pt x="990510" y="45351"/>
                </a:moveTo>
                <a:lnTo>
                  <a:pt x="988822" y="45351"/>
                </a:lnTo>
                <a:lnTo>
                  <a:pt x="988822" y="58051"/>
                </a:lnTo>
                <a:lnTo>
                  <a:pt x="990510" y="58051"/>
                </a:lnTo>
                <a:lnTo>
                  <a:pt x="1001395" y="51701"/>
                </a:lnTo>
                <a:lnTo>
                  <a:pt x="990510" y="45351"/>
                </a:lnTo>
                <a:close/>
              </a:path>
              <a:path w="1001395" h="103504">
                <a:moveTo>
                  <a:pt x="985647" y="46215"/>
                </a:moveTo>
                <a:lnTo>
                  <a:pt x="976239" y="51701"/>
                </a:lnTo>
                <a:lnTo>
                  <a:pt x="985647" y="57188"/>
                </a:lnTo>
                <a:lnTo>
                  <a:pt x="985647" y="46215"/>
                </a:lnTo>
                <a:close/>
              </a:path>
              <a:path w="1001395" h="103504">
                <a:moveTo>
                  <a:pt x="988822" y="46215"/>
                </a:moveTo>
                <a:lnTo>
                  <a:pt x="985647" y="46215"/>
                </a:lnTo>
                <a:lnTo>
                  <a:pt x="985647" y="57188"/>
                </a:lnTo>
                <a:lnTo>
                  <a:pt x="988822" y="57188"/>
                </a:lnTo>
                <a:lnTo>
                  <a:pt x="988822" y="46215"/>
                </a:lnTo>
                <a:close/>
              </a:path>
              <a:path w="1001395" h="103504">
                <a:moveTo>
                  <a:pt x="912876" y="0"/>
                </a:moveTo>
                <a:lnTo>
                  <a:pt x="908939" y="1028"/>
                </a:lnTo>
                <a:lnTo>
                  <a:pt x="905383" y="7086"/>
                </a:lnTo>
                <a:lnTo>
                  <a:pt x="906399" y="10972"/>
                </a:lnTo>
                <a:lnTo>
                  <a:pt x="976239" y="51701"/>
                </a:lnTo>
                <a:lnTo>
                  <a:pt x="985647" y="46215"/>
                </a:lnTo>
                <a:lnTo>
                  <a:pt x="988822" y="46215"/>
                </a:lnTo>
                <a:lnTo>
                  <a:pt x="988822" y="45351"/>
                </a:lnTo>
                <a:lnTo>
                  <a:pt x="990510" y="45351"/>
                </a:lnTo>
                <a:lnTo>
                  <a:pt x="915797" y="1765"/>
                </a:lnTo>
                <a:lnTo>
                  <a:pt x="9128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8" name="object 58"/>
          <p:cNvGrpSpPr/>
          <p:nvPr/>
        </p:nvGrpSpPr>
        <p:grpSpPr>
          <a:xfrm>
            <a:off x="10133076" y="6000597"/>
            <a:ext cx="1734820" cy="726440"/>
            <a:chOff x="10133076" y="6000597"/>
            <a:chExt cx="1734820" cy="726440"/>
          </a:xfrm>
        </p:grpSpPr>
        <p:sp>
          <p:nvSpPr>
            <p:cNvPr id="59" name="object 59"/>
            <p:cNvSpPr/>
            <p:nvPr/>
          </p:nvSpPr>
          <p:spPr>
            <a:xfrm>
              <a:off x="10136251" y="6003772"/>
              <a:ext cx="1728470" cy="720090"/>
            </a:xfrm>
            <a:custGeom>
              <a:avLst/>
              <a:gdLst/>
              <a:ahLst/>
              <a:cxnLst/>
              <a:rect l="l" t="t" r="r" b="b"/>
              <a:pathLst>
                <a:path w="1728470" h="720090">
                  <a:moveTo>
                    <a:pt x="1608201" y="0"/>
                  </a:moveTo>
                  <a:lnTo>
                    <a:pt x="120015" y="0"/>
                  </a:lnTo>
                  <a:lnTo>
                    <a:pt x="73294" y="9429"/>
                  </a:lnTo>
                  <a:lnTo>
                    <a:pt x="35147" y="35147"/>
                  </a:lnTo>
                  <a:lnTo>
                    <a:pt x="9429" y="73294"/>
                  </a:lnTo>
                  <a:lnTo>
                    <a:pt x="0" y="120015"/>
                  </a:lnTo>
                  <a:lnTo>
                    <a:pt x="0" y="600062"/>
                  </a:lnTo>
                  <a:lnTo>
                    <a:pt x="9429" y="646777"/>
                  </a:lnTo>
                  <a:lnTo>
                    <a:pt x="35147" y="684925"/>
                  </a:lnTo>
                  <a:lnTo>
                    <a:pt x="73294" y="710645"/>
                  </a:lnTo>
                  <a:lnTo>
                    <a:pt x="120015" y="720077"/>
                  </a:lnTo>
                  <a:lnTo>
                    <a:pt x="1608201" y="720077"/>
                  </a:lnTo>
                  <a:lnTo>
                    <a:pt x="1654921" y="710645"/>
                  </a:lnTo>
                  <a:lnTo>
                    <a:pt x="1693068" y="684925"/>
                  </a:lnTo>
                  <a:lnTo>
                    <a:pt x="1718786" y="646777"/>
                  </a:lnTo>
                  <a:lnTo>
                    <a:pt x="1728216" y="600062"/>
                  </a:lnTo>
                  <a:lnTo>
                    <a:pt x="1728216" y="120015"/>
                  </a:lnTo>
                  <a:lnTo>
                    <a:pt x="1718786" y="73294"/>
                  </a:lnTo>
                  <a:lnTo>
                    <a:pt x="1693068" y="35147"/>
                  </a:lnTo>
                  <a:lnTo>
                    <a:pt x="1654921" y="9429"/>
                  </a:lnTo>
                  <a:lnTo>
                    <a:pt x="16082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136251" y="6003772"/>
              <a:ext cx="1728470" cy="720090"/>
            </a:xfrm>
            <a:custGeom>
              <a:avLst/>
              <a:gdLst/>
              <a:ahLst/>
              <a:cxnLst/>
              <a:rect l="l" t="t" r="r" b="b"/>
              <a:pathLst>
                <a:path w="1728470" h="720090">
                  <a:moveTo>
                    <a:pt x="0" y="120015"/>
                  </a:moveTo>
                  <a:lnTo>
                    <a:pt x="9429" y="73294"/>
                  </a:lnTo>
                  <a:lnTo>
                    <a:pt x="35147" y="35147"/>
                  </a:lnTo>
                  <a:lnTo>
                    <a:pt x="73294" y="9429"/>
                  </a:lnTo>
                  <a:lnTo>
                    <a:pt x="120015" y="0"/>
                  </a:lnTo>
                  <a:lnTo>
                    <a:pt x="1608201" y="0"/>
                  </a:lnTo>
                  <a:lnTo>
                    <a:pt x="1654921" y="9429"/>
                  </a:lnTo>
                  <a:lnTo>
                    <a:pt x="1693068" y="35147"/>
                  </a:lnTo>
                  <a:lnTo>
                    <a:pt x="1718786" y="73294"/>
                  </a:lnTo>
                  <a:lnTo>
                    <a:pt x="1728216" y="120015"/>
                  </a:lnTo>
                  <a:lnTo>
                    <a:pt x="1728216" y="600062"/>
                  </a:lnTo>
                  <a:lnTo>
                    <a:pt x="1718786" y="646777"/>
                  </a:lnTo>
                  <a:lnTo>
                    <a:pt x="1693068" y="684925"/>
                  </a:lnTo>
                  <a:lnTo>
                    <a:pt x="1654921" y="710645"/>
                  </a:lnTo>
                  <a:lnTo>
                    <a:pt x="1608201" y="720077"/>
                  </a:lnTo>
                  <a:lnTo>
                    <a:pt x="120015" y="720077"/>
                  </a:lnTo>
                  <a:lnTo>
                    <a:pt x="73294" y="710645"/>
                  </a:lnTo>
                  <a:lnTo>
                    <a:pt x="35147" y="684925"/>
                  </a:lnTo>
                  <a:lnTo>
                    <a:pt x="9429" y="646777"/>
                  </a:lnTo>
                  <a:lnTo>
                    <a:pt x="0" y="600062"/>
                  </a:lnTo>
                  <a:lnTo>
                    <a:pt x="0" y="120015"/>
                  </a:lnTo>
                  <a:close/>
                </a:path>
              </a:pathLst>
            </a:custGeom>
            <a:ln w="63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0374883" y="6062878"/>
            <a:ext cx="12528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Diferencia</a:t>
            </a:r>
            <a:r>
              <a:rPr sz="1800" spc="-5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de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medias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668B21-2C55-4DA4-B3F9-010C30F46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One more step - Running Motivation - YouTube">
            <a:extLst>
              <a:ext uri="{FF2B5EF4-FFF2-40B4-BE49-F238E27FC236}">
                <a16:creationId xmlns:a16="http://schemas.microsoft.com/office/drawing/2014/main" id="{12EAD521-90B2-49FA-9CB4-65AD76B8A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3284EF02-CD8A-4D5A-A0EF-EE926E18B5E2}"/>
              </a:ext>
            </a:extLst>
          </p:cNvPr>
          <p:cNvSpPr txBox="1">
            <a:spLocks/>
          </p:cNvSpPr>
          <p:nvPr/>
        </p:nvSpPr>
        <p:spPr>
          <a:xfrm>
            <a:off x="1109344" y="120015"/>
            <a:ext cx="997331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ES" sz="3400" kern="0" spc="-190" dirty="0"/>
              <a:t>Recordatorio:</a:t>
            </a:r>
            <a:r>
              <a:rPr lang="es-ES" sz="3400" kern="0" spc="-254" dirty="0"/>
              <a:t> </a:t>
            </a:r>
            <a:r>
              <a:rPr lang="es-ES" sz="3400" kern="0" spc="-125" dirty="0"/>
              <a:t>Pasos</a:t>
            </a:r>
            <a:r>
              <a:rPr lang="es-ES" sz="3400" kern="0" spc="-265" dirty="0"/>
              <a:t> </a:t>
            </a:r>
            <a:r>
              <a:rPr lang="es-ES" sz="3400" kern="0" spc="-155" dirty="0"/>
              <a:t>de</a:t>
            </a:r>
            <a:r>
              <a:rPr lang="es-ES" sz="3400" kern="0" spc="-265" dirty="0"/>
              <a:t> </a:t>
            </a:r>
            <a:r>
              <a:rPr lang="es-ES" sz="3400" kern="0" spc="-125" dirty="0"/>
              <a:t>una</a:t>
            </a:r>
            <a:r>
              <a:rPr lang="es-ES" sz="3400" kern="0" spc="-250" dirty="0"/>
              <a:t> </a:t>
            </a:r>
            <a:r>
              <a:rPr lang="es-ES" sz="3400" kern="0" spc="-145" dirty="0"/>
              <a:t>prueba</a:t>
            </a:r>
            <a:r>
              <a:rPr lang="es-ES" sz="3400" kern="0" spc="-275" dirty="0"/>
              <a:t> </a:t>
            </a:r>
            <a:r>
              <a:rPr lang="es-ES" sz="3400" kern="0" spc="-155" dirty="0"/>
              <a:t>de</a:t>
            </a:r>
            <a:r>
              <a:rPr lang="es-ES" sz="3400" kern="0" spc="-265" dirty="0"/>
              <a:t> </a:t>
            </a:r>
            <a:r>
              <a:rPr lang="es-ES" sz="3400" kern="0" spc="-170" dirty="0"/>
              <a:t>hipótesis:</a:t>
            </a:r>
            <a:r>
              <a:rPr lang="es-ES" sz="3400" kern="0" spc="-270" dirty="0"/>
              <a:t> </a:t>
            </a:r>
            <a:r>
              <a:rPr lang="es-ES" sz="3400" kern="0" spc="-140" dirty="0"/>
              <a:t>resumen</a:t>
            </a:r>
            <a:endParaRPr lang="es-ES" sz="3400" kern="0" dirty="0"/>
          </a:p>
        </p:txBody>
      </p:sp>
    </p:spTree>
    <p:extLst>
      <p:ext uri="{BB962C8B-B14F-4D97-AF65-F5344CB8AC3E}">
        <p14:creationId xmlns:p14="http://schemas.microsoft.com/office/powerpoint/2010/main" val="3885186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0936" y="146684"/>
            <a:ext cx="13804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Índice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4030" y="1276477"/>
            <a:ext cx="1268730" cy="1200150"/>
            <a:chOff x="444030" y="1276477"/>
            <a:chExt cx="1268730" cy="1200150"/>
          </a:xfrm>
        </p:grpSpPr>
        <p:sp>
          <p:nvSpPr>
            <p:cNvPr id="4" name="object 4"/>
            <p:cNvSpPr/>
            <p:nvPr/>
          </p:nvSpPr>
          <p:spPr>
            <a:xfrm>
              <a:off x="450380" y="128282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627799" y="0"/>
                  </a:moveTo>
                  <a:lnTo>
                    <a:pt x="578737" y="1786"/>
                  </a:lnTo>
                  <a:lnTo>
                    <a:pt x="530707" y="7056"/>
                  </a:lnTo>
                  <a:lnTo>
                    <a:pt x="483850" y="15680"/>
                  </a:lnTo>
                  <a:lnTo>
                    <a:pt x="438305" y="27524"/>
                  </a:lnTo>
                  <a:lnTo>
                    <a:pt x="394212" y="42456"/>
                  </a:lnTo>
                  <a:lnTo>
                    <a:pt x="351709" y="60345"/>
                  </a:lnTo>
                  <a:lnTo>
                    <a:pt x="310937" y="81058"/>
                  </a:lnTo>
                  <a:lnTo>
                    <a:pt x="272035" y="104465"/>
                  </a:lnTo>
                  <a:lnTo>
                    <a:pt x="235143" y="130431"/>
                  </a:lnTo>
                  <a:lnTo>
                    <a:pt x="200400" y="158827"/>
                  </a:lnTo>
                  <a:lnTo>
                    <a:pt x="167946" y="189519"/>
                  </a:lnTo>
                  <a:lnTo>
                    <a:pt x="137920" y="222376"/>
                  </a:lnTo>
                  <a:lnTo>
                    <a:pt x="110463" y="257266"/>
                  </a:lnTo>
                  <a:lnTo>
                    <a:pt x="85713" y="294056"/>
                  </a:lnTo>
                  <a:lnTo>
                    <a:pt x="63810" y="332615"/>
                  </a:lnTo>
                  <a:lnTo>
                    <a:pt x="44894" y="372811"/>
                  </a:lnTo>
                  <a:lnTo>
                    <a:pt x="29104" y="414512"/>
                  </a:lnTo>
                  <a:lnTo>
                    <a:pt x="16580" y="457586"/>
                  </a:lnTo>
                  <a:lnTo>
                    <a:pt x="7462" y="501901"/>
                  </a:lnTo>
                  <a:lnTo>
                    <a:pt x="1888" y="547324"/>
                  </a:lnTo>
                  <a:lnTo>
                    <a:pt x="0" y="593725"/>
                  </a:lnTo>
                  <a:lnTo>
                    <a:pt x="1888" y="640125"/>
                  </a:lnTo>
                  <a:lnTo>
                    <a:pt x="7462" y="685548"/>
                  </a:lnTo>
                  <a:lnTo>
                    <a:pt x="16580" y="729863"/>
                  </a:lnTo>
                  <a:lnTo>
                    <a:pt x="29104" y="772937"/>
                  </a:lnTo>
                  <a:lnTo>
                    <a:pt x="44894" y="814638"/>
                  </a:lnTo>
                  <a:lnTo>
                    <a:pt x="63810" y="854834"/>
                  </a:lnTo>
                  <a:lnTo>
                    <a:pt x="85713" y="893393"/>
                  </a:lnTo>
                  <a:lnTo>
                    <a:pt x="110463" y="930183"/>
                  </a:lnTo>
                  <a:lnTo>
                    <a:pt x="137920" y="965073"/>
                  </a:lnTo>
                  <a:lnTo>
                    <a:pt x="167946" y="997930"/>
                  </a:lnTo>
                  <a:lnTo>
                    <a:pt x="200400" y="1028622"/>
                  </a:lnTo>
                  <a:lnTo>
                    <a:pt x="235143" y="1057018"/>
                  </a:lnTo>
                  <a:lnTo>
                    <a:pt x="272035" y="1082984"/>
                  </a:lnTo>
                  <a:lnTo>
                    <a:pt x="310937" y="1106391"/>
                  </a:lnTo>
                  <a:lnTo>
                    <a:pt x="351709" y="1127104"/>
                  </a:lnTo>
                  <a:lnTo>
                    <a:pt x="394212" y="1144993"/>
                  </a:lnTo>
                  <a:lnTo>
                    <a:pt x="438305" y="1159925"/>
                  </a:lnTo>
                  <a:lnTo>
                    <a:pt x="483850" y="1171769"/>
                  </a:lnTo>
                  <a:lnTo>
                    <a:pt x="530707" y="1180393"/>
                  </a:lnTo>
                  <a:lnTo>
                    <a:pt x="578737" y="1185663"/>
                  </a:lnTo>
                  <a:lnTo>
                    <a:pt x="627799" y="1187450"/>
                  </a:lnTo>
                  <a:lnTo>
                    <a:pt x="676866" y="1185663"/>
                  </a:lnTo>
                  <a:lnTo>
                    <a:pt x="724899" y="1180393"/>
                  </a:lnTo>
                  <a:lnTo>
                    <a:pt x="771760" y="1171769"/>
                  </a:lnTo>
                  <a:lnTo>
                    <a:pt x="817307" y="1159925"/>
                  </a:lnTo>
                  <a:lnTo>
                    <a:pt x="861403" y="1144993"/>
                  </a:lnTo>
                  <a:lnTo>
                    <a:pt x="903907" y="1127104"/>
                  </a:lnTo>
                  <a:lnTo>
                    <a:pt x="944681" y="1106391"/>
                  </a:lnTo>
                  <a:lnTo>
                    <a:pt x="983583" y="1082984"/>
                  </a:lnTo>
                  <a:lnTo>
                    <a:pt x="1020475" y="1057018"/>
                  </a:lnTo>
                  <a:lnTo>
                    <a:pt x="1055218" y="1028622"/>
                  </a:lnTo>
                  <a:lnTo>
                    <a:pt x="1087672" y="997930"/>
                  </a:lnTo>
                  <a:lnTo>
                    <a:pt x="1117697" y="965073"/>
                  </a:lnTo>
                  <a:lnTo>
                    <a:pt x="1145153" y="930183"/>
                  </a:lnTo>
                  <a:lnTo>
                    <a:pt x="1169902" y="893393"/>
                  </a:lnTo>
                  <a:lnTo>
                    <a:pt x="1191804" y="854834"/>
                  </a:lnTo>
                  <a:lnTo>
                    <a:pt x="1210719" y="814638"/>
                  </a:lnTo>
                  <a:lnTo>
                    <a:pt x="1226508" y="772937"/>
                  </a:lnTo>
                  <a:lnTo>
                    <a:pt x="1239031" y="729863"/>
                  </a:lnTo>
                  <a:lnTo>
                    <a:pt x="1248149" y="685548"/>
                  </a:lnTo>
                  <a:lnTo>
                    <a:pt x="1253722" y="640125"/>
                  </a:lnTo>
                  <a:lnTo>
                    <a:pt x="1255610" y="593725"/>
                  </a:lnTo>
                  <a:lnTo>
                    <a:pt x="1253722" y="547324"/>
                  </a:lnTo>
                  <a:lnTo>
                    <a:pt x="1248149" y="501901"/>
                  </a:lnTo>
                  <a:lnTo>
                    <a:pt x="1239031" y="457586"/>
                  </a:lnTo>
                  <a:lnTo>
                    <a:pt x="1226508" y="414512"/>
                  </a:lnTo>
                  <a:lnTo>
                    <a:pt x="1210719" y="372811"/>
                  </a:lnTo>
                  <a:lnTo>
                    <a:pt x="1191804" y="332615"/>
                  </a:lnTo>
                  <a:lnTo>
                    <a:pt x="1169902" y="294056"/>
                  </a:lnTo>
                  <a:lnTo>
                    <a:pt x="1145153" y="257266"/>
                  </a:lnTo>
                  <a:lnTo>
                    <a:pt x="1117697" y="222376"/>
                  </a:lnTo>
                  <a:lnTo>
                    <a:pt x="1087672" y="189519"/>
                  </a:lnTo>
                  <a:lnTo>
                    <a:pt x="1055218" y="158827"/>
                  </a:lnTo>
                  <a:lnTo>
                    <a:pt x="1020475" y="130431"/>
                  </a:lnTo>
                  <a:lnTo>
                    <a:pt x="983583" y="104465"/>
                  </a:lnTo>
                  <a:lnTo>
                    <a:pt x="944681" y="81058"/>
                  </a:lnTo>
                  <a:lnTo>
                    <a:pt x="903907" y="60345"/>
                  </a:lnTo>
                  <a:lnTo>
                    <a:pt x="861403" y="42456"/>
                  </a:lnTo>
                  <a:lnTo>
                    <a:pt x="817307" y="27524"/>
                  </a:lnTo>
                  <a:lnTo>
                    <a:pt x="771760" y="15680"/>
                  </a:lnTo>
                  <a:lnTo>
                    <a:pt x="724899" y="7056"/>
                  </a:lnTo>
                  <a:lnTo>
                    <a:pt x="676866" y="1786"/>
                  </a:lnTo>
                  <a:lnTo>
                    <a:pt x="627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0380" y="128282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0" y="593725"/>
                  </a:moveTo>
                  <a:lnTo>
                    <a:pt x="1888" y="547324"/>
                  </a:lnTo>
                  <a:lnTo>
                    <a:pt x="7462" y="501901"/>
                  </a:lnTo>
                  <a:lnTo>
                    <a:pt x="16580" y="457586"/>
                  </a:lnTo>
                  <a:lnTo>
                    <a:pt x="29104" y="414512"/>
                  </a:lnTo>
                  <a:lnTo>
                    <a:pt x="44894" y="372811"/>
                  </a:lnTo>
                  <a:lnTo>
                    <a:pt x="63810" y="332615"/>
                  </a:lnTo>
                  <a:lnTo>
                    <a:pt x="85713" y="294056"/>
                  </a:lnTo>
                  <a:lnTo>
                    <a:pt x="110463" y="257266"/>
                  </a:lnTo>
                  <a:lnTo>
                    <a:pt x="137920" y="222376"/>
                  </a:lnTo>
                  <a:lnTo>
                    <a:pt x="167946" y="189519"/>
                  </a:lnTo>
                  <a:lnTo>
                    <a:pt x="200400" y="158827"/>
                  </a:lnTo>
                  <a:lnTo>
                    <a:pt x="235143" y="130431"/>
                  </a:lnTo>
                  <a:lnTo>
                    <a:pt x="272035" y="104465"/>
                  </a:lnTo>
                  <a:lnTo>
                    <a:pt x="310937" y="81058"/>
                  </a:lnTo>
                  <a:lnTo>
                    <a:pt x="351709" y="60345"/>
                  </a:lnTo>
                  <a:lnTo>
                    <a:pt x="394212" y="42456"/>
                  </a:lnTo>
                  <a:lnTo>
                    <a:pt x="438305" y="27524"/>
                  </a:lnTo>
                  <a:lnTo>
                    <a:pt x="483850" y="15680"/>
                  </a:lnTo>
                  <a:lnTo>
                    <a:pt x="530707" y="7056"/>
                  </a:lnTo>
                  <a:lnTo>
                    <a:pt x="578737" y="1786"/>
                  </a:lnTo>
                  <a:lnTo>
                    <a:pt x="627799" y="0"/>
                  </a:lnTo>
                  <a:lnTo>
                    <a:pt x="676866" y="1786"/>
                  </a:lnTo>
                  <a:lnTo>
                    <a:pt x="724899" y="7056"/>
                  </a:lnTo>
                  <a:lnTo>
                    <a:pt x="771760" y="15680"/>
                  </a:lnTo>
                  <a:lnTo>
                    <a:pt x="817307" y="27524"/>
                  </a:lnTo>
                  <a:lnTo>
                    <a:pt x="861403" y="42456"/>
                  </a:lnTo>
                  <a:lnTo>
                    <a:pt x="903907" y="60345"/>
                  </a:lnTo>
                  <a:lnTo>
                    <a:pt x="944681" y="81058"/>
                  </a:lnTo>
                  <a:lnTo>
                    <a:pt x="983583" y="104465"/>
                  </a:lnTo>
                  <a:lnTo>
                    <a:pt x="1020475" y="130431"/>
                  </a:lnTo>
                  <a:lnTo>
                    <a:pt x="1055218" y="158827"/>
                  </a:lnTo>
                  <a:lnTo>
                    <a:pt x="1087672" y="189519"/>
                  </a:lnTo>
                  <a:lnTo>
                    <a:pt x="1117697" y="222376"/>
                  </a:lnTo>
                  <a:lnTo>
                    <a:pt x="1145153" y="257266"/>
                  </a:lnTo>
                  <a:lnTo>
                    <a:pt x="1169902" y="294056"/>
                  </a:lnTo>
                  <a:lnTo>
                    <a:pt x="1191804" y="332615"/>
                  </a:lnTo>
                  <a:lnTo>
                    <a:pt x="1210719" y="372811"/>
                  </a:lnTo>
                  <a:lnTo>
                    <a:pt x="1226508" y="414512"/>
                  </a:lnTo>
                  <a:lnTo>
                    <a:pt x="1239031" y="457586"/>
                  </a:lnTo>
                  <a:lnTo>
                    <a:pt x="1248149" y="501901"/>
                  </a:lnTo>
                  <a:lnTo>
                    <a:pt x="1253722" y="547324"/>
                  </a:lnTo>
                  <a:lnTo>
                    <a:pt x="1255610" y="593725"/>
                  </a:lnTo>
                  <a:lnTo>
                    <a:pt x="1253722" y="640125"/>
                  </a:lnTo>
                  <a:lnTo>
                    <a:pt x="1248149" y="685548"/>
                  </a:lnTo>
                  <a:lnTo>
                    <a:pt x="1239031" y="729863"/>
                  </a:lnTo>
                  <a:lnTo>
                    <a:pt x="1226508" y="772937"/>
                  </a:lnTo>
                  <a:lnTo>
                    <a:pt x="1210719" y="814638"/>
                  </a:lnTo>
                  <a:lnTo>
                    <a:pt x="1191804" y="854834"/>
                  </a:lnTo>
                  <a:lnTo>
                    <a:pt x="1169902" y="893393"/>
                  </a:lnTo>
                  <a:lnTo>
                    <a:pt x="1145153" y="930183"/>
                  </a:lnTo>
                  <a:lnTo>
                    <a:pt x="1117697" y="965073"/>
                  </a:lnTo>
                  <a:lnTo>
                    <a:pt x="1087672" y="997930"/>
                  </a:lnTo>
                  <a:lnTo>
                    <a:pt x="1055218" y="1028622"/>
                  </a:lnTo>
                  <a:lnTo>
                    <a:pt x="1020475" y="1057018"/>
                  </a:lnTo>
                  <a:lnTo>
                    <a:pt x="983583" y="1082984"/>
                  </a:lnTo>
                  <a:lnTo>
                    <a:pt x="944681" y="1106391"/>
                  </a:lnTo>
                  <a:lnTo>
                    <a:pt x="903907" y="1127104"/>
                  </a:lnTo>
                  <a:lnTo>
                    <a:pt x="861403" y="1144993"/>
                  </a:lnTo>
                  <a:lnTo>
                    <a:pt x="817307" y="1159925"/>
                  </a:lnTo>
                  <a:lnTo>
                    <a:pt x="771760" y="1171769"/>
                  </a:lnTo>
                  <a:lnTo>
                    <a:pt x="724899" y="1180393"/>
                  </a:lnTo>
                  <a:lnTo>
                    <a:pt x="676866" y="1185663"/>
                  </a:lnTo>
                  <a:lnTo>
                    <a:pt x="627799" y="1187450"/>
                  </a:lnTo>
                  <a:lnTo>
                    <a:pt x="578737" y="1185663"/>
                  </a:lnTo>
                  <a:lnTo>
                    <a:pt x="530707" y="1180393"/>
                  </a:lnTo>
                  <a:lnTo>
                    <a:pt x="483850" y="1171769"/>
                  </a:lnTo>
                  <a:lnTo>
                    <a:pt x="438305" y="1159925"/>
                  </a:lnTo>
                  <a:lnTo>
                    <a:pt x="394212" y="1144993"/>
                  </a:lnTo>
                  <a:lnTo>
                    <a:pt x="351709" y="1127104"/>
                  </a:lnTo>
                  <a:lnTo>
                    <a:pt x="310937" y="1106391"/>
                  </a:lnTo>
                  <a:lnTo>
                    <a:pt x="272035" y="1082984"/>
                  </a:lnTo>
                  <a:lnTo>
                    <a:pt x="235143" y="1057018"/>
                  </a:lnTo>
                  <a:lnTo>
                    <a:pt x="200400" y="1028622"/>
                  </a:lnTo>
                  <a:lnTo>
                    <a:pt x="167946" y="997930"/>
                  </a:lnTo>
                  <a:lnTo>
                    <a:pt x="137920" y="965073"/>
                  </a:lnTo>
                  <a:lnTo>
                    <a:pt x="110463" y="930183"/>
                  </a:lnTo>
                  <a:lnTo>
                    <a:pt x="85713" y="893393"/>
                  </a:lnTo>
                  <a:lnTo>
                    <a:pt x="63810" y="854834"/>
                  </a:lnTo>
                  <a:lnTo>
                    <a:pt x="44894" y="814638"/>
                  </a:lnTo>
                  <a:lnTo>
                    <a:pt x="29104" y="772937"/>
                  </a:lnTo>
                  <a:lnTo>
                    <a:pt x="16580" y="729863"/>
                  </a:lnTo>
                  <a:lnTo>
                    <a:pt x="7462" y="685548"/>
                  </a:lnTo>
                  <a:lnTo>
                    <a:pt x="1888" y="640125"/>
                  </a:lnTo>
                  <a:lnTo>
                    <a:pt x="0" y="5937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07465" y="17118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4030" y="3401567"/>
            <a:ext cx="1268730" cy="1200150"/>
            <a:chOff x="444030" y="3401567"/>
            <a:chExt cx="1268730" cy="1200150"/>
          </a:xfrm>
        </p:grpSpPr>
        <p:sp>
          <p:nvSpPr>
            <p:cNvPr id="8" name="object 8"/>
            <p:cNvSpPr/>
            <p:nvPr/>
          </p:nvSpPr>
          <p:spPr>
            <a:xfrm>
              <a:off x="450380" y="340791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627799" y="0"/>
                  </a:moveTo>
                  <a:lnTo>
                    <a:pt x="578737" y="1786"/>
                  </a:lnTo>
                  <a:lnTo>
                    <a:pt x="530707" y="7056"/>
                  </a:lnTo>
                  <a:lnTo>
                    <a:pt x="483850" y="15680"/>
                  </a:lnTo>
                  <a:lnTo>
                    <a:pt x="438305" y="27524"/>
                  </a:lnTo>
                  <a:lnTo>
                    <a:pt x="394212" y="42456"/>
                  </a:lnTo>
                  <a:lnTo>
                    <a:pt x="351709" y="60345"/>
                  </a:lnTo>
                  <a:lnTo>
                    <a:pt x="310937" y="81058"/>
                  </a:lnTo>
                  <a:lnTo>
                    <a:pt x="272035" y="104465"/>
                  </a:lnTo>
                  <a:lnTo>
                    <a:pt x="235143" y="130431"/>
                  </a:lnTo>
                  <a:lnTo>
                    <a:pt x="200400" y="158827"/>
                  </a:lnTo>
                  <a:lnTo>
                    <a:pt x="167946" y="189519"/>
                  </a:lnTo>
                  <a:lnTo>
                    <a:pt x="137920" y="222376"/>
                  </a:lnTo>
                  <a:lnTo>
                    <a:pt x="110463" y="257266"/>
                  </a:lnTo>
                  <a:lnTo>
                    <a:pt x="85713" y="294056"/>
                  </a:lnTo>
                  <a:lnTo>
                    <a:pt x="63810" y="332615"/>
                  </a:lnTo>
                  <a:lnTo>
                    <a:pt x="44894" y="372811"/>
                  </a:lnTo>
                  <a:lnTo>
                    <a:pt x="29104" y="414512"/>
                  </a:lnTo>
                  <a:lnTo>
                    <a:pt x="16580" y="457586"/>
                  </a:lnTo>
                  <a:lnTo>
                    <a:pt x="7462" y="501901"/>
                  </a:lnTo>
                  <a:lnTo>
                    <a:pt x="1888" y="547324"/>
                  </a:lnTo>
                  <a:lnTo>
                    <a:pt x="0" y="593725"/>
                  </a:lnTo>
                  <a:lnTo>
                    <a:pt x="1888" y="640124"/>
                  </a:lnTo>
                  <a:lnTo>
                    <a:pt x="7462" y="685545"/>
                  </a:lnTo>
                  <a:lnTo>
                    <a:pt x="16580" y="729856"/>
                  </a:lnTo>
                  <a:lnTo>
                    <a:pt x="29104" y="772925"/>
                  </a:lnTo>
                  <a:lnTo>
                    <a:pt x="44894" y="814619"/>
                  </a:lnTo>
                  <a:lnTo>
                    <a:pt x="63810" y="854808"/>
                  </a:lnTo>
                  <a:lnTo>
                    <a:pt x="85713" y="893360"/>
                  </a:lnTo>
                  <a:lnTo>
                    <a:pt x="110463" y="930142"/>
                  </a:lnTo>
                  <a:lnTo>
                    <a:pt x="137920" y="965023"/>
                  </a:lnTo>
                  <a:lnTo>
                    <a:pt x="167946" y="997871"/>
                  </a:lnTo>
                  <a:lnTo>
                    <a:pt x="200400" y="1028554"/>
                  </a:lnTo>
                  <a:lnTo>
                    <a:pt x="235143" y="1056941"/>
                  </a:lnTo>
                  <a:lnTo>
                    <a:pt x="272035" y="1082899"/>
                  </a:lnTo>
                  <a:lnTo>
                    <a:pt x="310937" y="1106297"/>
                  </a:lnTo>
                  <a:lnTo>
                    <a:pt x="351709" y="1127002"/>
                  </a:lnTo>
                  <a:lnTo>
                    <a:pt x="394212" y="1144884"/>
                  </a:lnTo>
                  <a:lnTo>
                    <a:pt x="438305" y="1159811"/>
                  </a:lnTo>
                  <a:lnTo>
                    <a:pt x="483850" y="1171649"/>
                  </a:lnTo>
                  <a:lnTo>
                    <a:pt x="530707" y="1180269"/>
                  </a:lnTo>
                  <a:lnTo>
                    <a:pt x="578737" y="1185537"/>
                  </a:lnTo>
                  <a:lnTo>
                    <a:pt x="627799" y="1187323"/>
                  </a:lnTo>
                  <a:lnTo>
                    <a:pt x="676866" y="1185537"/>
                  </a:lnTo>
                  <a:lnTo>
                    <a:pt x="724899" y="1180269"/>
                  </a:lnTo>
                  <a:lnTo>
                    <a:pt x="771760" y="1171649"/>
                  </a:lnTo>
                  <a:lnTo>
                    <a:pt x="817307" y="1159811"/>
                  </a:lnTo>
                  <a:lnTo>
                    <a:pt x="861403" y="1144884"/>
                  </a:lnTo>
                  <a:lnTo>
                    <a:pt x="903907" y="1127002"/>
                  </a:lnTo>
                  <a:lnTo>
                    <a:pt x="944681" y="1106297"/>
                  </a:lnTo>
                  <a:lnTo>
                    <a:pt x="983583" y="1082899"/>
                  </a:lnTo>
                  <a:lnTo>
                    <a:pt x="1020475" y="1056941"/>
                  </a:lnTo>
                  <a:lnTo>
                    <a:pt x="1055218" y="1028554"/>
                  </a:lnTo>
                  <a:lnTo>
                    <a:pt x="1087672" y="997871"/>
                  </a:lnTo>
                  <a:lnTo>
                    <a:pt x="1117697" y="965023"/>
                  </a:lnTo>
                  <a:lnTo>
                    <a:pt x="1145153" y="930142"/>
                  </a:lnTo>
                  <a:lnTo>
                    <a:pt x="1169902" y="893360"/>
                  </a:lnTo>
                  <a:lnTo>
                    <a:pt x="1191804" y="854808"/>
                  </a:lnTo>
                  <a:lnTo>
                    <a:pt x="1210719" y="814619"/>
                  </a:lnTo>
                  <a:lnTo>
                    <a:pt x="1226508" y="772925"/>
                  </a:lnTo>
                  <a:lnTo>
                    <a:pt x="1239031" y="729856"/>
                  </a:lnTo>
                  <a:lnTo>
                    <a:pt x="1248149" y="685545"/>
                  </a:lnTo>
                  <a:lnTo>
                    <a:pt x="1253722" y="640124"/>
                  </a:lnTo>
                  <a:lnTo>
                    <a:pt x="1255610" y="593725"/>
                  </a:lnTo>
                  <a:lnTo>
                    <a:pt x="1253722" y="547324"/>
                  </a:lnTo>
                  <a:lnTo>
                    <a:pt x="1248149" y="501901"/>
                  </a:lnTo>
                  <a:lnTo>
                    <a:pt x="1239031" y="457586"/>
                  </a:lnTo>
                  <a:lnTo>
                    <a:pt x="1226508" y="414512"/>
                  </a:lnTo>
                  <a:lnTo>
                    <a:pt x="1210719" y="372811"/>
                  </a:lnTo>
                  <a:lnTo>
                    <a:pt x="1191804" y="332615"/>
                  </a:lnTo>
                  <a:lnTo>
                    <a:pt x="1169902" y="294056"/>
                  </a:lnTo>
                  <a:lnTo>
                    <a:pt x="1145153" y="257266"/>
                  </a:lnTo>
                  <a:lnTo>
                    <a:pt x="1117697" y="222376"/>
                  </a:lnTo>
                  <a:lnTo>
                    <a:pt x="1087672" y="189519"/>
                  </a:lnTo>
                  <a:lnTo>
                    <a:pt x="1055218" y="158827"/>
                  </a:lnTo>
                  <a:lnTo>
                    <a:pt x="1020475" y="130431"/>
                  </a:lnTo>
                  <a:lnTo>
                    <a:pt x="983583" y="104465"/>
                  </a:lnTo>
                  <a:lnTo>
                    <a:pt x="944681" y="81058"/>
                  </a:lnTo>
                  <a:lnTo>
                    <a:pt x="903907" y="60345"/>
                  </a:lnTo>
                  <a:lnTo>
                    <a:pt x="861403" y="42456"/>
                  </a:lnTo>
                  <a:lnTo>
                    <a:pt x="817307" y="27524"/>
                  </a:lnTo>
                  <a:lnTo>
                    <a:pt x="771760" y="15680"/>
                  </a:lnTo>
                  <a:lnTo>
                    <a:pt x="724899" y="7056"/>
                  </a:lnTo>
                  <a:lnTo>
                    <a:pt x="676866" y="1786"/>
                  </a:lnTo>
                  <a:lnTo>
                    <a:pt x="627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0380" y="340791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0" y="593725"/>
                  </a:moveTo>
                  <a:lnTo>
                    <a:pt x="1888" y="547324"/>
                  </a:lnTo>
                  <a:lnTo>
                    <a:pt x="7462" y="501901"/>
                  </a:lnTo>
                  <a:lnTo>
                    <a:pt x="16580" y="457586"/>
                  </a:lnTo>
                  <a:lnTo>
                    <a:pt x="29104" y="414512"/>
                  </a:lnTo>
                  <a:lnTo>
                    <a:pt x="44894" y="372811"/>
                  </a:lnTo>
                  <a:lnTo>
                    <a:pt x="63810" y="332615"/>
                  </a:lnTo>
                  <a:lnTo>
                    <a:pt x="85713" y="294056"/>
                  </a:lnTo>
                  <a:lnTo>
                    <a:pt x="110463" y="257266"/>
                  </a:lnTo>
                  <a:lnTo>
                    <a:pt x="137920" y="222376"/>
                  </a:lnTo>
                  <a:lnTo>
                    <a:pt x="167946" y="189519"/>
                  </a:lnTo>
                  <a:lnTo>
                    <a:pt x="200400" y="158827"/>
                  </a:lnTo>
                  <a:lnTo>
                    <a:pt x="235143" y="130431"/>
                  </a:lnTo>
                  <a:lnTo>
                    <a:pt x="272035" y="104465"/>
                  </a:lnTo>
                  <a:lnTo>
                    <a:pt x="310937" y="81058"/>
                  </a:lnTo>
                  <a:lnTo>
                    <a:pt x="351709" y="60345"/>
                  </a:lnTo>
                  <a:lnTo>
                    <a:pt x="394212" y="42456"/>
                  </a:lnTo>
                  <a:lnTo>
                    <a:pt x="438305" y="27524"/>
                  </a:lnTo>
                  <a:lnTo>
                    <a:pt x="483850" y="15680"/>
                  </a:lnTo>
                  <a:lnTo>
                    <a:pt x="530707" y="7056"/>
                  </a:lnTo>
                  <a:lnTo>
                    <a:pt x="578737" y="1786"/>
                  </a:lnTo>
                  <a:lnTo>
                    <a:pt x="627799" y="0"/>
                  </a:lnTo>
                  <a:lnTo>
                    <a:pt x="676866" y="1786"/>
                  </a:lnTo>
                  <a:lnTo>
                    <a:pt x="724899" y="7056"/>
                  </a:lnTo>
                  <a:lnTo>
                    <a:pt x="771760" y="15680"/>
                  </a:lnTo>
                  <a:lnTo>
                    <a:pt x="817307" y="27524"/>
                  </a:lnTo>
                  <a:lnTo>
                    <a:pt x="861403" y="42456"/>
                  </a:lnTo>
                  <a:lnTo>
                    <a:pt x="903907" y="60345"/>
                  </a:lnTo>
                  <a:lnTo>
                    <a:pt x="944681" y="81058"/>
                  </a:lnTo>
                  <a:lnTo>
                    <a:pt x="983583" y="104465"/>
                  </a:lnTo>
                  <a:lnTo>
                    <a:pt x="1020475" y="130431"/>
                  </a:lnTo>
                  <a:lnTo>
                    <a:pt x="1055218" y="158827"/>
                  </a:lnTo>
                  <a:lnTo>
                    <a:pt x="1087672" y="189519"/>
                  </a:lnTo>
                  <a:lnTo>
                    <a:pt x="1117697" y="222376"/>
                  </a:lnTo>
                  <a:lnTo>
                    <a:pt x="1145153" y="257266"/>
                  </a:lnTo>
                  <a:lnTo>
                    <a:pt x="1169902" y="294056"/>
                  </a:lnTo>
                  <a:lnTo>
                    <a:pt x="1191804" y="332615"/>
                  </a:lnTo>
                  <a:lnTo>
                    <a:pt x="1210719" y="372811"/>
                  </a:lnTo>
                  <a:lnTo>
                    <a:pt x="1226508" y="414512"/>
                  </a:lnTo>
                  <a:lnTo>
                    <a:pt x="1239031" y="457586"/>
                  </a:lnTo>
                  <a:lnTo>
                    <a:pt x="1248149" y="501901"/>
                  </a:lnTo>
                  <a:lnTo>
                    <a:pt x="1253722" y="547324"/>
                  </a:lnTo>
                  <a:lnTo>
                    <a:pt x="1255610" y="593725"/>
                  </a:lnTo>
                  <a:lnTo>
                    <a:pt x="1253722" y="640124"/>
                  </a:lnTo>
                  <a:lnTo>
                    <a:pt x="1248149" y="685545"/>
                  </a:lnTo>
                  <a:lnTo>
                    <a:pt x="1239031" y="729856"/>
                  </a:lnTo>
                  <a:lnTo>
                    <a:pt x="1226508" y="772925"/>
                  </a:lnTo>
                  <a:lnTo>
                    <a:pt x="1210719" y="814619"/>
                  </a:lnTo>
                  <a:lnTo>
                    <a:pt x="1191804" y="854808"/>
                  </a:lnTo>
                  <a:lnTo>
                    <a:pt x="1169902" y="893360"/>
                  </a:lnTo>
                  <a:lnTo>
                    <a:pt x="1145153" y="930142"/>
                  </a:lnTo>
                  <a:lnTo>
                    <a:pt x="1117697" y="965023"/>
                  </a:lnTo>
                  <a:lnTo>
                    <a:pt x="1087672" y="997871"/>
                  </a:lnTo>
                  <a:lnTo>
                    <a:pt x="1055218" y="1028554"/>
                  </a:lnTo>
                  <a:lnTo>
                    <a:pt x="1020475" y="1056941"/>
                  </a:lnTo>
                  <a:lnTo>
                    <a:pt x="983583" y="1082899"/>
                  </a:lnTo>
                  <a:lnTo>
                    <a:pt x="944681" y="1106297"/>
                  </a:lnTo>
                  <a:lnTo>
                    <a:pt x="903907" y="1127002"/>
                  </a:lnTo>
                  <a:lnTo>
                    <a:pt x="861403" y="1144884"/>
                  </a:lnTo>
                  <a:lnTo>
                    <a:pt x="817307" y="1159811"/>
                  </a:lnTo>
                  <a:lnTo>
                    <a:pt x="771760" y="1171649"/>
                  </a:lnTo>
                  <a:lnTo>
                    <a:pt x="724899" y="1180269"/>
                  </a:lnTo>
                  <a:lnTo>
                    <a:pt x="676866" y="1185537"/>
                  </a:lnTo>
                  <a:lnTo>
                    <a:pt x="627799" y="1187323"/>
                  </a:lnTo>
                  <a:lnTo>
                    <a:pt x="578737" y="1185537"/>
                  </a:lnTo>
                  <a:lnTo>
                    <a:pt x="530707" y="1180269"/>
                  </a:lnTo>
                  <a:lnTo>
                    <a:pt x="483850" y="1171649"/>
                  </a:lnTo>
                  <a:lnTo>
                    <a:pt x="438305" y="1159811"/>
                  </a:lnTo>
                  <a:lnTo>
                    <a:pt x="394212" y="1144884"/>
                  </a:lnTo>
                  <a:lnTo>
                    <a:pt x="351709" y="1127002"/>
                  </a:lnTo>
                  <a:lnTo>
                    <a:pt x="310937" y="1106297"/>
                  </a:lnTo>
                  <a:lnTo>
                    <a:pt x="272035" y="1082899"/>
                  </a:lnTo>
                  <a:lnTo>
                    <a:pt x="235143" y="1056941"/>
                  </a:lnTo>
                  <a:lnTo>
                    <a:pt x="200400" y="1028554"/>
                  </a:lnTo>
                  <a:lnTo>
                    <a:pt x="167946" y="997871"/>
                  </a:lnTo>
                  <a:lnTo>
                    <a:pt x="137920" y="965023"/>
                  </a:lnTo>
                  <a:lnTo>
                    <a:pt x="110463" y="930142"/>
                  </a:lnTo>
                  <a:lnTo>
                    <a:pt x="85713" y="893360"/>
                  </a:lnTo>
                  <a:lnTo>
                    <a:pt x="63810" y="854808"/>
                  </a:lnTo>
                  <a:lnTo>
                    <a:pt x="44894" y="814619"/>
                  </a:lnTo>
                  <a:lnTo>
                    <a:pt x="29104" y="772925"/>
                  </a:lnTo>
                  <a:lnTo>
                    <a:pt x="16580" y="729856"/>
                  </a:lnTo>
                  <a:lnTo>
                    <a:pt x="7462" y="685545"/>
                  </a:lnTo>
                  <a:lnTo>
                    <a:pt x="1888" y="640124"/>
                  </a:lnTo>
                  <a:lnTo>
                    <a:pt x="0" y="5937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07465" y="383755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4030" y="5526659"/>
            <a:ext cx="1268730" cy="1200150"/>
            <a:chOff x="444030" y="5526659"/>
            <a:chExt cx="1268730" cy="1200150"/>
          </a:xfrm>
        </p:grpSpPr>
        <p:sp>
          <p:nvSpPr>
            <p:cNvPr id="12" name="object 12"/>
            <p:cNvSpPr/>
            <p:nvPr/>
          </p:nvSpPr>
          <p:spPr>
            <a:xfrm>
              <a:off x="450380" y="5533009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627799" y="0"/>
                  </a:moveTo>
                  <a:lnTo>
                    <a:pt x="578737" y="1785"/>
                  </a:lnTo>
                  <a:lnTo>
                    <a:pt x="530707" y="7055"/>
                  </a:lnTo>
                  <a:lnTo>
                    <a:pt x="483850" y="15678"/>
                  </a:lnTo>
                  <a:lnTo>
                    <a:pt x="438305" y="27520"/>
                  </a:lnTo>
                  <a:lnTo>
                    <a:pt x="394212" y="42450"/>
                  </a:lnTo>
                  <a:lnTo>
                    <a:pt x="351709" y="60336"/>
                  </a:lnTo>
                  <a:lnTo>
                    <a:pt x="310937" y="81047"/>
                  </a:lnTo>
                  <a:lnTo>
                    <a:pt x="272035" y="104450"/>
                  </a:lnTo>
                  <a:lnTo>
                    <a:pt x="235143" y="130413"/>
                  </a:lnTo>
                  <a:lnTo>
                    <a:pt x="200400" y="158805"/>
                  </a:lnTo>
                  <a:lnTo>
                    <a:pt x="167946" y="189493"/>
                  </a:lnTo>
                  <a:lnTo>
                    <a:pt x="137920" y="222346"/>
                  </a:lnTo>
                  <a:lnTo>
                    <a:pt x="110463" y="257231"/>
                  </a:lnTo>
                  <a:lnTo>
                    <a:pt x="85713" y="294017"/>
                  </a:lnTo>
                  <a:lnTo>
                    <a:pt x="63810" y="332571"/>
                  </a:lnTo>
                  <a:lnTo>
                    <a:pt x="44894" y="372762"/>
                  </a:lnTo>
                  <a:lnTo>
                    <a:pt x="29104" y="414458"/>
                  </a:lnTo>
                  <a:lnTo>
                    <a:pt x="16580" y="457526"/>
                  </a:lnTo>
                  <a:lnTo>
                    <a:pt x="7462" y="501835"/>
                  </a:lnTo>
                  <a:lnTo>
                    <a:pt x="1888" y="547253"/>
                  </a:lnTo>
                  <a:lnTo>
                    <a:pt x="0" y="593648"/>
                  </a:lnTo>
                  <a:lnTo>
                    <a:pt x="1888" y="640045"/>
                  </a:lnTo>
                  <a:lnTo>
                    <a:pt x="7462" y="685465"/>
                  </a:lnTo>
                  <a:lnTo>
                    <a:pt x="16580" y="729777"/>
                  </a:lnTo>
                  <a:lnTo>
                    <a:pt x="29104" y="772847"/>
                  </a:lnTo>
                  <a:lnTo>
                    <a:pt x="44894" y="814545"/>
                  </a:lnTo>
                  <a:lnTo>
                    <a:pt x="63810" y="854739"/>
                  </a:lnTo>
                  <a:lnTo>
                    <a:pt x="85713" y="893295"/>
                  </a:lnTo>
                  <a:lnTo>
                    <a:pt x="110463" y="930083"/>
                  </a:lnTo>
                  <a:lnTo>
                    <a:pt x="137920" y="964971"/>
                  </a:lnTo>
                  <a:lnTo>
                    <a:pt x="167946" y="997826"/>
                  </a:lnTo>
                  <a:lnTo>
                    <a:pt x="200400" y="1028516"/>
                  </a:lnTo>
                  <a:lnTo>
                    <a:pt x="235143" y="1056910"/>
                  </a:lnTo>
                  <a:lnTo>
                    <a:pt x="272035" y="1082876"/>
                  </a:lnTo>
                  <a:lnTo>
                    <a:pt x="310937" y="1106281"/>
                  </a:lnTo>
                  <a:lnTo>
                    <a:pt x="351709" y="1126993"/>
                  </a:lnTo>
                  <a:lnTo>
                    <a:pt x="394212" y="1144881"/>
                  </a:lnTo>
                  <a:lnTo>
                    <a:pt x="438305" y="1159813"/>
                  </a:lnTo>
                  <a:lnTo>
                    <a:pt x="483850" y="1171656"/>
                  </a:lnTo>
                  <a:lnTo>
                    <a:pt x="530707" y="1180279"/>
                  </a:lnTo>
                  <a:lnTo>
                    <a:pt x="578737" y="1185549"/>
                  </a:lnTo>
                  <a:lnTo>
                    <a:pt x="627799" y="1187335"/>
                  </a:lnTo>
                  <a:lnTo>
                    <a:pt x="676866" y="1185549"/>
                  </a:lnTo>
                  <a:lnTo>
                    <a:pt x="724899" y="1180279"/>
                  </a:lnTo>
                  <a:lnTo>
                    <a:pt x="771760" y="1171656"/>
                  </a:lnTo>
                  <a:lnTo>
                    <a:pt x="817307" y="1159813"/>
                  </a:lnTo>
                  <a:lnTo>
                    <a:pt x="861403" y="1144881"/>
                  </a:lnTo>
                  <a:lnTo>
                    <a:pt x="903907" y="1126993"/>
                  </a:lnTo>
                  <a:lnTo>
                    <a:pt x="944681" y="1106281"/>
                  </a:lnTo>
                  <a:lnTo>
                    <a:pt x="983583" y="1082876"/>
                  </a:lnTo>
                  <a:lnTo>
                    <a:pt x="1020475" y="1056910"/>
                  </a:lnTo>
                  <a:lnTo>
                    <a:pt x="1055218" y="1028516"/>
                  </a:lnTo>
                  <a:lnTo>
                    <a:pt x="1087672" y="997826"/>
                  </a:lnTo>
                  <a:lnTo>
                    <a:pt x="1117697" y="964971"/>
                  </a:lnTo>
                  <a:lnTo>
                    <a:pt x="1145153" y="930083"/>
                  </a:lnTo>
                  <a:lnTo>
                    <a:pt x="1169902" y="893295"/>
                  </a:lnTo>
                  <a:lnTo>
                    <a:pt x="1191804" y="854739"/>
                  </a:lnTo>
                  <a:lnTo>
                    <a:pt x="1210719" y="814545"/>
                  </a:lnTo>
                  <a:lnTo>
                    <a:pt x="1226508" y="772847"/>
                  </a:lnTo>
                  <a:lnTo>
                    <a:pt x="1239031" y="729777"/>
                  </a:lnTo>
                  <a:lnTo>
                    <a:pt x="1248149" y="685465"/>
                  </a:lnTo>
                  <a:lnTo>
                    <a:pt x="1253722" y="640045"/>
                  </a:lnTo>
                  <a:lnTo>
                    <a:pt x="1255610" y="593648"/>
                  </a:lnTo>
                  <a:lnTo>
                    <a:pt x="1253722" y="547253"/>
                  </a:lnTo>
                  <a:lnTo>
                    <a:pt x="1248149" y="501835"/>
                  </a:lnTo>
                  <a:lnTo>
                    <a:pt x="1239031" y="457526"/>
                  </a:lnTo>
                  <a:lnTo>
                    <a:pt x="1226508" y="414458"/>
                  </a:lnTo>
                  <a:lnTo>
                    <a:pt x="1210719" y="372762"/>
                  </a:lnTo>
                  <a:lnTo>
                    <a:pt x="1191804" y="332571"/>
                  </a:lnTo>
                  <a:lnTo>
                    <a:pt x="1169902" y="294017"/>
                  </a:lnTo>
                  <a:lnTo>
                    <a:pt x="1145153" y="257231"/>
                  </a:lnTo>
                  <a:lnTo>
                    <a:pt x="1117697" y="222346"/>
                  </a:lnTo>
                  <a:lnTo>
                    <a:pt x="1087672" y="189493"/>
                  </a:lnTo>
                  <a:lnTo>
                    <a:pt x="1055218" y="158805"/>
                  </a:lnTo>
                  <a:lnTo>
                    <a:pt x="1020475" y="130413"/>
                  </a:lnTo>
                  <a:lnTo>
                    <a:pt x="983583" y="104450"/>
                  </a:lnTo>
                  <a:lnTo>
                    <a:pt x="944681" y="81047"/>
                  </a:lnTo>
                  <a:lnTo>
                    <a:pt x="903907" y="60336"/>
                  </a:lnTo>
                  <a:lnTo>
                    <a:pt x="861403" y="42450"/>
                  </a:lnTo>
                  <a:lnTo>
                    <a:pt x="817307" y="27520"/>
                  </a:lnTo>
                  <a:lnTo>
                    <a:pt x="771760" y="15678"/>
                  </a:lnTo>
                  <a:lnTo>
                    <a:pt x="724899" y="7055"/>
                  </a:lnTo>
                  <a:lnTo>
                    <a:pt x="676866" y="1785"/>
                  </a:lnTo>
                  <a:lnTo>
                    <a:pt x="627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0380" y="5533009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0" y="593648"/>
                  </a:moveTo>
                  <a:lnTo>
                    <a:pt x="1888" y="547253"/>
                  </a:lnTo>
                  <a:lnTo>
                    <a:pt x="7462" y="501835"/>
                  </a:lnTo>
                  <a:lnTo>
                    <a:pt x="16580" y="457526"/>
                  </a:lnTo>
                  <a:lnTo>
                    <a:pt x="29104" y="414458"/>
                  </a:lnTo>
                  <a:lnTo>
                    <a:pt x="44894" y="372762"/>
                  </a:lnTo>
                  <a:lnTo>
                    <a:pt x="63810" y="332571"/>
                  </a:lnTo>
                  <a:lnTo>
                    <a:pt x="85713" y="294017"/>
                  </a:lnTo>
                  <a:lnTo>
                    <a:pt x="110463" y="257231"/>
                  </a:lnTo>
                  <a:lnTo>
                    <a:pt x="137920" y="222346"/>
                  </a:lnTo>
                  <a:lnTo>
                    <a:pt x="167946" y="189493"/>
                  </a:lnTo>
                  <a:lnTo>
                    <a:pt x="200400" y="158805"/>
                  </a:lnTo>
                  <a:lnTo>
                    <a:pt x="235143" y="130413"/>
                  </a:lnTo>
                  <a:lnTo>
                    <a:pt x="272035" y="104450"/>
                  </a:lnTo>
                  <a:lnTo>
                    <a:pt x="310937" y="81047"/>
                  </a:lnTo>
                  <a:lnTo>
                    <a:pt x="351709" y="60336"/>
                  </a:lnTo>
                  <a:lnTo>
                    <a:pt x="394212" y="42450"/>
                  </a:lnTo>
                  <a:lnTo>
                    <a:pt x="438305" y="27520"/>
                  </a:lnTo>
                  <a:lnTo>
                    <a:pt x="483850" y="15678"/>
                  </a:lnTo>
                  <a:lnTo>
                    <a:pt x="530707" y="7055"/>
                  </a:lnTo>
                  <a:lnTo>
                    <a:pt x="578737" y="1785"/>
                  </a:lnTo>
                  <a:lnTo>
                    <a:pt x="627799" y="0"/>
                  </a:lnTo>
                  <a:lnTo>
                    <a:pt x="676866" y="1785"/>
                  </a:lnTo>
                  <a:lnTo>
                    <a:pt x="724899" y="7055"/>
                  </a:lnTo>
                  <a:lnTo>
                    <a:pt x="771760" y="15678"/>
                  </a:lnTo>
                  <a:lnTo>
                    <a:pt x="817307" y="27520"/>
                  </a:lnTo>
                  <a:lnTo>
                    <a:pt x="861403" y="42450"/>
                  </a:lnTo>
                  <a:lnTo>
                    <a:pt x="903907" y="60336"/>
                  </a:lnTo>
                  <a:lnTo>
                    <a:pt x="944681" y="81047"/>
                  </a:lnTo>
                  <a:lnTo>
                    <a:pt x="983583" y="104450"/>
                  </a:lnTo>
                  <a:lnTo>
                    <a:pt x="1020475" y="130413"/>
                  </a:lnTo>
                  <a:lnTo>
                    <a:pt x="1055218" y="158805"/>
                  </a:lnTo>
                  <a:lnTo>
                    <a:pt x="1087672" y="189493"/>
                  </a:lnTo>
                  <a:lnTo>
                    <a:pt x="1117697" y="222346"/>
                  </a:lnTo>
                  <a:lnTo>
                    <a:pt x="1145153" y="257231"/>
                  </a:lnTo>
                  <a:lnTo>
                    <a:pt x="1169902" y="294017"/>
                  </a:lnTo>
                  <a:lnTo>
                    <a:pt x="1191804" y="332571"/>
                  </a:lnTo>
                  <a:lnTo>
                    <a:pt x="1210719" y="372762"/>
                  </a:lnTo>
                  <a:lnTo>
                    <a:pt x="1226508" y="414458"/>
                  </a:lnTo>
                  <a:lnTo>
                    <a:pt x="1239031" y="457526"/>
                  </a:lnTo>
                  <a:lnTo>
                    <a:pt x="1248149" y="501835"/>
                  </a:lnTo>
                  <a:lnTo>
                    <a:pt x="1253722" y="547253"/>
                  </a:lnTo>
                  <a:lnTo>
                    <a:pt x="1255610" y="593648"/>
                  </a:lnTo>
                  <a:lnTo>
                    <a:pt x="1253722" y="640045"/>
                  </a:lnTo>
                  <a:lnTo>
                    <a:pt x="1248149" y="685465"/>
                  </a:lnTo>
                  <a:lnTo>
                    <a:pt x="1239031" y="729777"/>
                  </a:lnTo>
                  <a:lnTo>
                    <a:pt x="1226508" y="772847"/>
                  </a:lnTo>
                  <a:lnTo>
                    <a:pt x="1210719" y="814545"/>
                  </a:lnTo>
                  <a:lnTo>
                    <a:pt x="1191804" y="854739"/>
                  </a:lnTo>
                  <a:lnTo>
                    <a:pt x="1169902" y="893295"/>
                  </a:lnTo>
                  <a:lnTo>
                    <a:pt x="1145153" y="930083"/>
                  </a:lnTo>
                  <a:lnTo>
                    <a:pt x="1117697" y="964971"/>
                  </a:lnTo>
                  <a:lnTo>
                    <a:pt x="1087672" y="997826"/>
                  </a:lnTo>
                  <a:lnTo>
                    <a:pt x="1055218" y="1028516"/>
                  </a:lnTo>
                  <a:lnTo>
                    <a:pt x="1020475" y="1056910"/>
                  </a:lnTo>
                  <a:lnTo>
                    <a:pt x="983583" y="1082876"/>
                  </a:lnTo>
                  <a:lnTo>
                    <a:pt x="944681" y="1106281"/>
                  </a:lnTo>
                  <a:lnTo>
                    <a:pt x="903907" y="1126993"/>
                  </a:lnTo>
                  <a:lnTo>
                    <a:pt x="861403" y="1144881"/>
                  </a:lnTo>
                  <a:lnTo>
                    <a:pt x="817307" y="1159813"/>
                  </a:lnTo>
                  <a:lnTo>
                    <a:pt x="771760" y="1171656"/>
                  </a:lnTo>
                  <a:lnTo>
                    <a:pt x="724899" y="1180279"/>
                  </a:lnTo>
                  <a:lnTo>
                    <a:pt x="676866" y="1185549"/>
                  </a:lnTo>
                  <a:lnTo>
                    <a:pt x="627799" y="1187335"/>
                  </a:lnTo>
                  <a:lnTo>
                    <a:pt x="578737" y="1185549"/>
                  </a:lnTo>
                  <a:lnTo>
                    <a:pt x="530707" y="1180279"/>
                  </a:lnTo>
                  <a:lnTo>
                    <a:pt x="483850" y="1171656"/>
                  </a:lnTo>
                  <a:lnTo>
                    <a:pt x="438305" y="1159813"/>
                  </a:lnTo>
                  <a:lnTo>
                    <a:pt x="394212" y="1144881"/>
                  </a:lnTo>
                  <a:lnTo>
                    <a:pt x="351709" y="1126993"/>
                  </a:lnTo>
                  <a:lnTo>
                    <a:pt x="310937" y="1106281"/>
                  </a:lnTo>
                  <a:lnTo>
                    <a:pt x="272035" y="1082876"/>
                  </a:lnTo>
                  <a:lnTo>
                    <a:pt x="235143" y="1056910"/>
                  </a:lnTo>
                  <a:lnTo>
                    <a:pt x="200400" y="1028516"/>
                  </a:lnTo>
                  <a:lnTo>
                    <a:pt x="167946" y="997826"/>
                  </a:lnTo>
                  <a:lnTo>
                    <a:pt x="137920" y="964971"/>
                  </a:lnTo>
                  <a:lnTo>
                    <a:pt x="110463" y="930083"/>
                  </a:lnTo>
                  <a:lnTo>
                    <a:pt x="85713" y="893295"/>
                  </a:lnTo>
                  <a:lnTo>
                    <a:pt x="63810" y="854739"/>
                  </a:lnTo>
                  <a:lnTo>
                    <a:pt x="44894" y="814545"/>
                  </a:lnTo>
                  <a:lnTo>
                    <a:pt x="29104" y="772847"/>
                  </a:lnTo>
                  <a:lnTo>
                    <a:pt x="16580" y="729777"/>
                  </a:lnTo>
                  <a:lnTo>
                    <a:pt x="7462" y="685465"/>
                  </a:lnTo>
                  <a:lnTo>
                    <a:pt x="1888" y="640045"/>
                  </a:lnTo>
                  <a:lnTo>
                    <a:pt x="0" y="59364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07465" y="596290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31898" y="1351661"/>
            <a:ext cx="2797175" cy="1050290"/>
            <a:chOff x="2231898" y="1351661"/>
            <a:chExt cx="2797175" cy="1050290"/>
          </a:xfrm>
        </p:grpSpPr>
        <p:sp>
          <p:nvSpPr>
            <p:cNvPr id="16" name="object 16"/>
            <p:cNvSpPr/>
            <p:nvPr/>
          </p:nvSpPr>
          <p:spPr>
            <a:xfrm>
              <a:off x="2238248" y="1358011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2611247" y="0"/>
                  </a:moveTo>
                  <a:lnTo>
                    <a:pt x="172846" y="0"/>
                  </a:lnTo>
                  <a:lnTo>
                    <a:pt x="126882" y="6171"/>
                  </a:lnTo>
                  <a:lnTo>
                    <a:pt x="85588" y="23589"/>
                  </a:lnTo>
                  <a:lnTo>
                    <a:pt x="50609" y="50609"/>
                  </a:lnTo>
                  <a:lnTo>
                    <a:pt x="23589" y="85588"/>
                  </a:lnTo>
                  <a:lnTo>
                    <a:pt x="6171" y="126882"/>
                  </a:lnTo>
                  <a:lnTo>
                    <a:pt x="0" y="172847"/>
                  </a:lnTo>
                  <a:lnTo>
                    <a:pt x="0" y="864235"/>
                  </a:lnTo>
                  <a:lnTo>
                    <a:pt x="6171" y="910209"/>
                  </a:lnTo>
                  <a:lnTo>
                    <a:pt x="23589" y="951526"/>
                  </a:lnTo>
                  <a:lnTo>
                    <a:pt x="50609" y="986536"/>
                  </a:lnTo>
                  <a:lnTo>
                    <a:pt x="85588" y="1013587"/>
                  </a:lnTo>
                  <a:lnTo>
                    <a:pt x="126882" y="1031028"/>
                  </a:lnTo>
                  <a:lnTo>
                    <a:pt x="172846" y="1037209"/>
                  </a:lnTo>
                  <a:lnTo>
                    <a:pt x="2611247" y="1037209"/>
                  </a:lnTo>
                  <a:lnTo>
                    <a:pt x="2657211" y="1031028"/>
                  </a:lnTo>
                  <a:lnTo>
                    <a:pt x="2698505" y="1013587"/>
                  </a:lnTo>
                  <a:lnTo>
                    <a:pt x="2733484" y="986536"/>
                  </a:lnTo>
                  <a:lnTo>
                    <a:pt x="2760504" y="951526"/>
                  </a:lnTo>
                  <a:lnTo>
                    <a:pt x="2777922" y="910209"/>
                  </a:lnTo>
                  <a:lnTo>
                    <a:pt x="2784093" y="864235"/>
                  </a:lnTo>
                  <a:lnTo>
                    <a:pt x="2784093" y="172847"/>
                  </a:lnTo>
                  <a:lnTo>
                    <a:pt x="2777922" y="126882"/>
                  </a:lnTo>
                  <a:lnTo>
                    <a:pt x="2760504" y="85588"/>
                  </a:lnTo>
                  <a:lnTo>
                    <a:pt x="2733484" y="50609"/>
                  </a:lnTo>
                  <a:lnTo>
                    <a:pt x="2698505" y="23589"/>
                  </a:lnTo>
                  <a:lnTo>
                    <a:pt x="2657211" y="6171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38248" y="1358011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0" y="172847"/>
                  </a:moveTo>
                  <a:lnTo>
                    <a:pt x="6171" y="126882"/>
                  </a:lnTo>
                  <a:lnTo>
                    <a:pt x="23589" y="85588"/>
                  </a:lnTo>
                  <a:lnTo>
                    <a:pt x="50609" y="50609"/>
                  </a:lnTo>
                  <a:lnTo>
                    <a:pt x="85588" y="23589"/>
                  </a:lnTo>
                  <a:lnTo>
                    <a:pt x="126882" y="6171"/>
                  </a:lnTo>
                  <a:lnTo>
                    <a:pt x="172846" y="0"/>
                  </a:lnTo>
                  <a:lnTo>
                    <a:pt x="2611247" y="0"/>
                  </a:lnTo>
                  <a:lnTo>
                    <a:pt x="2657211" y="6171"/>
                  </a:lnTo>
                  <a:lnTo>
                    <a:pt x="2698505" y="23589"/>
                  </a:lnTo>
                  <a:lnTo>
                    <a:pt x="2733484" y="50609"/>
                  </a:lnTo>
                  <a:lnTo>
                    <a:pt x="2760504" y="85588"/>
                  </a:lnTo>
                  <a:lnTo>
                    <a:pt x="2777922" y="126882"/>
                  </a:lnTo>
                  <a:lnTo>
                    <a:pt x="2784093" y="172847"/>
                  </a:lnTo>
                  <a:lnTo>
                    <a:pt x="2784093" y="864235"/>
                  </a:lnTo>
                  <a:lnTo>
                    <a:pt x="2777922" y="910209"/>
                  </a:lnTo>
                  <a:lnTo>
                    <a:pt x="2760504" y="951526"/>
                  </a:lnTo>
                  <a:lnTo>
                    <a:pt x="2733484" y="986536"/>
                  </a:lnTo>
                  <a:lnTo>
                    <a:pt x="2698505" y="1013587"/>
                  </a:lnTo>
                  <a:lnTo>
                    <a:pt x="2657211" y="1031028"/>
                  </a:lnTo>
                  <a:lnTo>
                    <a:pt x="2611247" y="1037209"/>
                  </a:lnTo>
                  <a:lnTo>
                    <a:pt x="172846" y="1037209"/>
                  </a:lnTo>
                  <a:lnTo>
                    <a:pt x="126882" y="1031028"/>
                  </a:lnTo>
                  <a:lnTo>
                    <a:pt x="85588" y="1013587"/>
                  </a:lnTo>
                  <a:lnTo>
                    <a:pt x="50609" y="986536"/>
                  </a:lnTo>
                  <a:lnTo>
                    <a:pt x="23589" y="951526"/>
                  </a:lnTo>
                  <a:lnTo>
                    <a:pt x="6171" y="910209"/>
                  </a:lnTo>
                  <a:lnTo>
                    <a:pt x="0" y="864235"/>
                  </a:lnTo>
                  <a:lnTo>
                    <a:pt x="0" y="17284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444623" y="1711833"/>
            <a:ext cx="2369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Fundamentos del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ANOVA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231898" y="5526659"/>
            <a:ext cx="2797175" cy="1050290"/>
            <a:chOff x="2231898" y="5526659"/>
            <a:chExt cx="2797175" cy="1050290"/>
          </a:xfrm>
        </p:grpSpPr>
        <p:sp>
          <p:nvSpPr>
            <p:cNvPr id="20" name="object 20"/>
            <p:cNvSpPr/>
            <p:nvPr/>
          </p:nvSpPr>
          <p:spPr>
            <a:xfrm>
              <a:off x="2238248" y="5533009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90">
                  <a:moveTo>
                    <a:pt x="2611247" y="0"/>
                  </a:moveTo>
                  <a:lnTo>
                    <a:pt x="172846" y="0"/>
                  </a:lnTo>
                  <a:lnTo>
                    <a:pt x="126882" y="6173"/>
                  </a:lnTo>
                  <a:lnTo>
                    <a:pt x="85588" y="23594"/>
                  </a:lnTo>
                  <a:lnTo>
                    <a:pt x="50609" y="50619"/>
                  </a:lnTo>
                  <a:lnTo>
                    <a:pt x="23589" y="85599"/>
                  </a:lnTo>
                  <a:lnTo>
                    <a:pt x="6171" y="126891"/>
                  </a:lnTo>
                  <a:lnTo>
                    <a:pt x="0" y="172846"/>
                  </a:lnTo>
                  <a:lnTo>
                    <a:pt x="0" y="864323"/>
                  </a:lnTo>
                  <a:lnTo>
                    <a:pt x="6171" y="910282"/>
                  </a:lnTo>
                  <a:lnTo>
                    <a:pt x="23589" y="951580"/>
                  </a:lnTo>
                  <a:lnTo>
                    <a:pt x="50609" y="986570"/>
                  </a:lnTo>
                  <a:lnTo>
                    <a:pt x="85588" y="1013604"/>
                  </a:lnTo>
                  <a:lnTo>
                    <a:pt x="126882" y="1031033"/>
                  </a:lnTo>
                  <a:lnTo>
                    <a:pt x="172846" y="1037208"/>
                  </a:lnTo>
                  <a:lnTo>
                    <a:pt x="2611247" y="1037208"/>
                  </a:lnTo>
                  <a:lnTo>
                    <a:pt x="2657211" y="1031033"/>
                  </a:lnTo>
                  <a:lnTo>
                    <a:pt x="2698505" y="1013604"/>
                  </a:lnTo>
                  <a:lnTo>
                    <a:pt x="2733484" y="986570"/>
                  </a:lnTo>
                  <a:lnTo>
                    <a:pt x="2760504" y="951580"/>
                  </a:lnTo>
                  <a:lnTo>
                    <a:pt x="2777922" y="910282"/>
                  </a:lnTo>
                  <a:lnTo>
                    <a:pt x="2784093" y="864323"/>
                  </a:lnTo>
                  <a:lnTo>
                    <a:pt x="2784093" y="172846"/>
                  </a:lnTo>
                  <a:lnTo>
                    <a:pt x="2777922" y="126891"/>
                  </a:lnTo>
                  <a:lnTo>
                    <a:pt x="2760504" y="85599"/>
                  </a:lnTo>
                  <a:lnTo>
                    <a:pt x="2733484" y="50619"/>
                  </a:lnTo>
                  <a:lnTo>
                    <a:pt x="2698505" y="23594"/>
                  </a:lnTo>
                  <a:lnTo>
                    <a:pt x="2657211" y="6173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38248" y="5533009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90">
                  <a:moveTo>
                    <a:pt x="0" y="172846"/>
                  </a:moveTo>
                  <a:lnTo>
                    <a:pt x="6171" y="126891"/>
                  </a:lnTo>
                  <a:lnTo>
                    <a:pt x="23589" y="85599"/>
                  </a:lnTo>
                  <a:lnTo>
                    <a:pt x="50609" y="50619"/>
                  </a:lnTo>
                  <a:lnTo>
                    <a:pt x="85588" y="23594"/>
                  </a:lnTo>
                  <a:lnTo>
                    <a:pt x="126882" y="6173"/>
                  </a:lnTo>
                  <a:lnTo>
                    <a:pt x="172846" y="0"/>
                  </a:lnTo>
                  <a:lnTo>
                    <a:pt x="2611247" y="0"/>
                  </a:lnTo>
                  <a:lnTo>
                    <a:pt x="2657211" y="6173"/>
                  </a:lnTo>
                  <a:lnTo>
                    <a:pt x="2698505" y="23594"/>
                  </a:lnTo>
                  <a:lnTo>
                    <a:pt x="2733484" y="50619"/>
                  </a:lnTo>
                  <a:lnTo>
                    <a:pt x="2760504" y="85599"/>
                  </a:lnTo>
                  <a:lnTo>
                    <a:pt x="2777922" y="126891"/>
                  </a:lnTo>
                  <a:lnTo>
                    <a:pt x="2784093" y="172846"/>
                  </a:lnTo>
                  <a:lnTo>
                    <a:pt x="2784093" y="864323"/>
                  </a:lnTo>
                  <a:lnTo>
                    <a:pt x="2777922" y="910282"/>
                  </a:lnTo>
                  <a:lnTo>
                    <a:pt x="2760504" y="951580"/>
                  </a:lnTo>
                  <a:lnTo>
                    <a:pt x="2733484" y="986570"/>
                  </a:lnTo>
                  <a:lnTo>
                    <a:pt x="2698505" y="1013604"/>
                  </a:lnTo>
                  <a:lnTo>
                    <a:pt x="2657211" y="1031033"/>
                  </a:lnTo>
                  <a:lnTo>
                    <a:pt x="2611247" y="1037208"/>
                  </a:lnTo>
                  <a:lnTo>
                    <a:pt x="172846" y="1037208"/>
                  </a:lnTo>
                  <a:lnTo>
                    <a:pt x="126882" y="1031033"/>
                  </a:lnTo>
                  <a:lnTo>
                    <a:pt x="85588" y="1013604"/>
                  </a:lnTo>
                  <a:lnTo>
                    <a:pt x="50609" y="986570"/>
                  </a:lnTo>
                  <a:lnTo>
                    <a:pt x="23589" y="951580"/>
                  </a:lnTo>
                  <a:lnTo>
                    <a:pt x="6171" y="910282"/>
                  </a:lnTo>
                  <a:lnTo>
                    <a:pt x="0" y="864323"/>
                  </a:lnTo>
                  <a:lnTo>
                    <a:pt x="0" y="172846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708529" y="5613603"/>
            <a:ext cx="18421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Diseño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una vía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 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completamente  aleatorizado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231898" y="3476625"/>
            <a:ext cx="2797175" cy="1050290"/>
            <a:chOff x="2231898" y="3476625"/>
            <a:chExt cx="2797175" cy="1050290"/>
          </a:xfrm>
        </p:grpSpPr>
        <p:sp>
          <p:nvSpPr>
            <p:cNvPr id="24" name="object 24"/>
            <p:cNvSpPr/>
            <p:nvPr/>
          </p:nvSpPr>
          <p:spPr>
            <a:xfrm>
              <a:off x="2238248" y="3482975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2611247" y="0"/>
                  </a:moveTo>
                  <a:lnTo>
                    <a:pt x="172846" y="0"/>
                  </a:lnTo>
                  <a:lnTo>
                    <a:pt x="126882" y="6180"/>
                  </a:lnTo>
                  <a:lnTo>
                    <a:pt x="85588" y="23617"/>
                  </a:lnTo>
                  <a:lnTo>
                    <a:pt x="50609" y="50657"/>
                  </a:lnTo>
                  <a:lnTo>
                    <a:pt x="23589" y="85645"/>
                  </a:lnTo>
                  <a:lnTo>
                    <a:pt x="6171" y="126926"/>
                  </a:lnTo>
                  <a:lnTo>
                    <a:pt x="0" y="172847"/>
                  </a:lnTo>
                  <a:lnTo>
                    <a:pt x="0" y="864362"/>
                  </a:lnTo>
                  <a:lnTo>
                    <a:pt x="6171" y="910326"/>
                  </a:lnTo>
                  <a:lnTo>
                    <a:pt x="23589" y="951620"/>
                  </a:lnTo>
                  <a:lnTo>
                    <a:pt x="50609" y="986599"/>
                  </a:lnTo>
                  <a:lnTo>
                    <a:pt x="85588" y="1013619"/>
                  </a:lnTo>
                  <a:lnTo>
                    <a:pt x="126882" y="1031037"/>
                  </a:lnTo>
                  <a:lnTo>
                    <a:pt x="172846" y="1037208"/>
                  </a:lnTo>
                  <a:lnTo>
                    <a:pt x="2611247" y="1037208"/>
                  </a:lnTo>
                  <a:lnTo>
                    <a:pt x="2657211" y="1031037"/>
                  </a:lnTo>
                  <a:lnTo>
                    <a:pt x="2698505" y="1013619"/>
                  </a:lnTo>
                  <a:lnTo>
                    <a:pt x="2733484" y="986599"/>
                  </a:lnTo>
                  <a:lnTo>
                    <a:pt x="2760504" y="951620"/>
                  </a:lnTo>
                  <a:lnTo>
                    <a:pt x="2777922" y="910326"/>
                  </a:lnTo>
                  <a:lnTo>
                    <a:pt x="2784093" y="864362"/>
                  </a:lnTo>
                  <a:lnTo>
                    <a:pt x="2784093" y="172847"/>
                  </a:lnTo>
                  <a:lnTo>
                    <a:pt x="2777922" y="126926"/>
                  </a:lnTo>
                  <a:lnTo>
                    <a:pt x="2760504" y="85645"/>
                  </a:lnTo>
                  <a:lnTo>
                    <a:pt x="2733484" y="50657"/>
                  </a:lnTo>
                  <a:lnTo>
                    <a:pt x="2698505" y="23617"/>
                  </a:lnTo>
                  <a:lnTo>
                    <a:pt x="2657211" y="6180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38248" y="3482975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0" y="172847"/>
                  </a:moveTo>
                  <a:lnTo>
                    <a:pt x="6171" y="126926"/>
                  </a:lnTo>
                  <a:lnTo>
                    <a:pt x="23589" y="85645"/>
                  </a:lnTo>
                  <a:lnTo>
                    <a:pt x="50609" y="50657"/>
                  </a:lnTo>
                  <a:lnTo>
                    <a:pt x="85588" y="23617"/>
                  </a:lnTo>
                  <a:lnTo>
                    <a:pt x="126882" y="6180"/>
                  </a:lnTo>
                  <a:lnTo>
                    <a:pt x="172846" y="0"/>
                  </a:lnTo>
                  <a:lnTo>
                    <a:pt x="2611247" y="0"/>
                  </a:lnTo>
                  <a:lnTo>
                    <a:pt x="2657211" y="6180"/>
                  </a:lnTo>
                  <a:lnTo>
                    <a:pt x="2698505" y="23617"/>
                  </a:lnTo>
                  <a:lnTo>
                    <a:pt x="2733484" y="50657"/>
                  </a:lnTo>
                  <a:lnTo>
                    <a:pt x="2760504" y="85645"/>
                  </a:lnTo>
                  <a:lnTo>
                    <a:pt x="2777922" y="126926"/>
                  </a:lnTo>
                  <a:lnTo>
                    <a:pt x="2784093" y="172847"/>
                  </a:lnTo>
                  <a:lnTo>
                    <a:pt x="2784093" y="864362"/>
                  </a:lnTo>
                  <a:lnTo>
                    <a:pt x="2777922" y="910326"/>
                  </a:lnTo>
                  <a:lnTo>
                    <a:pt x="2760504" y="951620"/>
                  </a:lnTo>
                  <a:lnTo>
                    <a:pt x="2733484" y="986599"/>
                  </a:lnTo>
                  <a:lnTo>
                    <a:pt x="2698505" y="1013619"/>
                  </a:lnTo>
                  <a:lnTo>
                    <a:pt x="2657211" y="1031037"/>
                  </a:lnTo>
                  <a:lnTo>
                    <a:pt x="2611247" y="1037208"/>
                  </a:lnTo>
                  <a:lnTo>
                    <a:pt x="172846" y="1037208"/>
                  </a:lnTo>
                  <a:lnTo>
                    <a:pt x="126882" y="1031037"/>
                  </a:lnTo>
                  <a:lnTo>
                    <a:pt x="85588" y="1013619"/>
                  </a:lnTo>
                  <a:lnTo>
                    <a:pt x="50609" y="986599"/>
                  </a:lnTo>
                  <a:lnTo>
                    <a:pt x="23589" y="951620"/>
                  </a:lnTo>
                  <a:lnTo>
                    <a:pt x="6171" y="910326"/>
                  </a:lnTo>
                  <a:lnTo>
                    <a:pt x="0" y="864362"/>
                  </a:lnTo>
                  <a:lnTo>
                    <a:pt x="0" y="17284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656713" y="3837558"/>
            <a:ext cx="1946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Etapas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 un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ANOVA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1801" y="229870"/>
            <a:ext cx="72561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Diseño </a:t>
            </a:r>
            <a:r>
              <a:rPr spc="-195" dirty="0"/>
              <a:t>de </a:t>
            </a:r>
            <a:r>
              <a:rPr spc="-160" dirty="0"/>
              <a:t>una </a:t>
            </a:r>
            <a:r>
              <a:rPr spc="-305" dirty="0"/>
              <a:t>vía:</a:t>
            </a:r>
            <a:r>
              <a:rPr spc="-850" dirty="0"/>
              <a:t> </a:t>
            </a:r>
            <a:r>
              <a:rPr spc="-185" dirty="0"/>
              <a:t>fundamentos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5511" y="1425905"/>
            <a:ext cx="8152765" cy="4446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35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619125" algn="l"/>
                <a:tab pos="1774189" algn="l"/>
                <a:tab pos="2202180" algn="l"/>
                <a:tab pos="3053080" algn="l"/>
                <a:tab pos="4022090" algn="l"/>
                <a:tab pos="4636135" algn="l"/>
                <a:tab pos="5892165" algn="l"/>
                <a:tab pos="6590665" algn="l"/>
                <a:tab pos="7253605" algn="l"/>
                <a:tab pos="7715250" algn="l"/>
              </a:tabLst>
            </a:pPr>
            <a:r>
              <a:rPr sz="2400" dirty="0">
                <a:latin typeface="Times New Roman"/>
                <a:cs typeface="Times New Roman"/>
              </a:rPr>
              <a:t>A	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enudo	se	des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a	p</a:t>
            </a:r>
            <a:r>
              <a:rPr sz="2400" spc="-10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obar	</a:t>
            </a:r>
            <a:r>
              <a:rPr sz="2400" spc="-5" dirty="0">
                <a:latin typeface="Times New Roman"/>
                <a:cs typeface="Times New Roman"/>
              </a:rPr>
              <a:t>un</a:t>
            </a:r>
            <a:r>
              <a:rPr sz="2400" dirty="0">
                <a:latin typeface="Times New Roman"/>
                <a:cs typeface="Times New Roman"/>
              </a:rPr>
              <a:t>a	</a:t>
            </a:r>
            <a:r>
              <a:rPr sz="2400" spc="-15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ip</a:t>
            </a:r>
            <a:r>
              <a:rPr sz="2400" spc="-10" dirty="0">
                <a:latin typeface="Times New Roman"/>
                <a:cs typeface="Times New Roman"/>
              </a:rPr>
              <a:t>ó</a:t>
            </a:r>
            <a:r>
              <a:rPr sz="2400" dirty="0">
                <a:latin typeface="Times New Roman"/>
                <a:cs typeface="Times New Roman"/>
              </a:rPr>
              <a:t>tesis	pa</a:t>
            </a:r>
            <a:r>
              <a:rPr sz="2400" spc="-10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a	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as	</a:t>
            </a:r>
            <a:r>
              <a:rPr sz="2400" spc="-5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e	</a:t>
            </a:r>
            <a:r>
              <a:rPr sz="2400" spc="-5" dirty="0">
                <a:latin typeface="Times New Roman"/>
                <a:cs typeface="Times New Roman"/>
              </a:rPr>
              <a:t>dos</a:t>
            </a:r>
            <a:endParaRPr sz="2400">
              <a:latin typeface="Times New Roman"/>
              <a:cs typeface="Times New Roman"/>
            </a:endParaRPr>
          </a:p>
          <a:p>
            <a:pPr marL="240665">
              <a:lnSpc>
                <a:spcPts val="2735"/>
              </a:lnSpc>
            </a:pPr>
            <a:r>
              <a:rPr sz="2400" dirty="0">
                <a:latin typeface="Times New Roman"/>
                <a:cs typeface="Times New Roman"/>
              </a:rPr>
              <a:t>poblaciones.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240665" marR="5080" indent="-228600" algn="just">
              <a:lnSpc>
                <a:spcPct val="90100"/>
              </a:lnSpc>
              <a:spcBef>
                <a:spcPts val="16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Se requiere </a:t>
            </a:r>
            <a:r>
              <a:rPr sz="2400" dirty="0">
                <a:latin typeface="Times New Roman"/>
                <a:cs typeface="Times New Roman"/>
              </a:rPr>
              <a:t>un </a:t>
            </a:r>
            <a:r>
              <a:rPr sz="2400" spc="-5" dirty="0">
                <a:latin typeface="Times New Roman"/>
                <a:cs typeface="Times New Roman"/>
              </a:rPr>
              <a:t>método </a:t>
            </a:r>
            <a:r>
              <a:rPr sz="2400" dirty="0">
                <a:latin typeface="Times New Roman"/>
                <a:cs typeface="Times New Roman"/>
              </a:rPr>
              <a:t>para </a:t>
            </a:r>
            <a:r>
              <a:rPr sz="2400" spc="-5" dirty="0">
                <a:latin typeface="Times New Roman"/>
                <a:cs typeface="Times New Roman"/>
              </a:rPr>
              <a:t>hallar </a:t>
            </a:r>
            <a:r>
              <a:rPr sz="2400" dirty="0">
                <a:latin typeface="Times New Roman"/>
                <a:cs typeface="Times New Roman"/>
              </a:rPr>
              <a:t>una </a:t>
            </a:r>
            <a:r>
              <a:rPr sz="2400" spc="-5" dirty="0">
                <a:latin typeface="Times New Roman"/>
                <a:cs typeface="Times New Roman"/>
              </a:rPr>
              <a:t>diferencias significativa  </a:t>
            </a:r>
            <a:r>
              <a:rPr sz="2400" dirty="0">
                <a:latin typeface="Times New Roman"/>
                <a:cs typeface="Times New Roman"/>
              </a:rPr>
              <a:t>entre </a:t>
            </a:r>
            <a:r>
              <a:rPr sz="2400" spc="-5" dirty="0">
                <a:latin typeface="Times New Roman"/>
                <a:cs typeface="Times New Roman"/>
              </a:rPr>
              <a:t>varias medias, sin </a:t>
            </a:r>
            <a:r>
              <a:rPr sz="2400" dirty="0">
                <a:latin typeface="Times New Roman"/>
                <a:cs typeface="Times New Roman"/>
              </a:rPr>
              <a:t>que el </a:t>
            </a:r>
            <a:r>
              <a:rPr sz="2400" spc="-5" dirty="0">
                <a:latin typeface="Times New Roman"/>
                <a:cs typeface="Times New Roman"/>
              </a:rPr>
              <a:t>nivel </a:t>
            </a:r>
            <a:r>
              <a:rPr sz="2400" dirty="0">
                <a:latin typeface="Times New Roman"/>
                <a:cs typeface="Times New Roman"/>
              </a:rPr>
              <a:t>de confianza de la </a:t>
            </a:r>
            <a:r>
              <a:rPr sz="2400" spc="-5" dirty="0">
                <a:latin typeface="Times New Roman"/>
                <a:cs typeface="Times New Roman"/>
              </a:rPr>
              <a:t>prueba se  </a:t>
            </a:r>
            <a:r>
              <a:rPr sz="2400" dirty="0">
                <a:latin typeface="Times New Roman"/>
                <a:cs typeface="Times New Roman"/>
              </a:rPr>
              <a:t>vea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afectado.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El </a:t>
            </a:r>
            <a:r>
              <a:rPr sz="2400" dirty="0">
                <a:latin typeface="Times New Roman"/>
                <a:cs typeface="Times New Roman"/>
              </a:rPr>
              <a:t>análisis </a:t>
            </a:r>
            <a:r>
              <a:rPr sz="2400" spc="-5" dirty="0">
                <a:latin typeface="Times New Roman"/>
                <a:cs typeface="Times New Roman"/>
              </a:rPr>
              <a:t>de </a:t>
            </a:r>
            <a:r>
              <a:rPr sz="2400" dirty="0">
                <a:latin typeface="Times New Roman"/>
                <a:cs typeface="Times New Roman"/>
              </a:rPr>
              <a:t>variancias constituye </a:t>
            </a:r>
            <a:r>
              <a:rPr sz="2400" spc="-5" dirty="0">
                <a:latin typeface="Times New Roman"/>
                <a:cs typeface="Times New Roman"/>
              </a:rPr>
              <a:t>una </a:t>
            </a:r>
            <a:r>
              <a:rPr sz="2400" dirty="0">
                <a:latin typeface="Times New Roman"/>
                <a:cs typeface="Times New Roman"/>
              </a:rPr>
              <a:t>solución para lo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anterior.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4000">
              <a:latin typeface="Times New Roman"/>
              <a:cs typeface="Times New Roman"/>
            </a:endParaRPr>
          </a:p>
          <a:p>
            <a:pPr marL="240665" marR="5080" indent="-228600" algn="just">
              <a:lnSpc>
                <a:spcPts val="259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El análisis </a:t>
            </a:r>
            <a:r>
              <a:rPr sz="2400" spc="-10" dirty="0">
                <a:latin typeface="Times New Roman"/>
                <a:cs typeface="Times New Roman"/>
              </a:rPr>
              <a:t>de </a:t>
            </a:r>
            <a:r>
              <a:rPr sz="2400" spc="-5" dirty="0">
                <a:latin typeface="Times New Roman"/>
                <a:cs typeface="Times New Roman"/>
              </a:rPr>
              <a:t>la variancia unilateral, es </a:t>
            </a:r>
            <a:r>
              <a:rPr sz="2400" dirty="0">
                <a:latin typeface="Times New Roman"/>
                <a:cs typeface="Times New Roman"/>
              </a:rPr>
              <a:t>el </a:t>
            </a:r>
            <a:r>
              <a:rPr sz="2400" spc="-10" dirty="0">
                <a:latin typeface="Times New Roman"/>
                <a:cs typeface="Times New Roman"/>
              </a:rPr>
              <a:t>más </a:t>
            </a:r>
            <a:r>
              <a:rPr sz="2400" spc="-5" dirty="0">
                <a:latin typeface="Times New Roman"/>
                <a:cs typeface="Times New Roman"/>
              </a:rPr>
              <a:t>sencillo </a:t>
            </a:r>
            <a:r>
              <a:rPr sz="2400" dirty="0">
                <a:latin typeface="Times New Roman"/>
                <a:cs typeface="Times New Roman"/>
              </a:rPr>
              <a:t>y en el  cuál se estudia </a:t>
            </a:r>
            <a:r>
              <a:rPr sz="2400" spc="-5" dirty="0">
                <a:latin typeface="Times New Roman"/>
                <a:cs typeface="Times New Roman"/>
              </a:rPr>
              <a:t>una </a:t>
            </a:r>
            <a:r>
              <a:rPr sz="2400" dirty="0">
                <a:latin typeface="Times New Roman"/>
                <a:cs typeface="Times New Roman"/>
              </a:rPr>
              <a:t>sola </a:t>
            </a:r>
            <a:r>
              <a:rPr sz="2400" spc="-5" dirty="0">
                <a:latin typeface="Times New Roman"/>
                <a:cs typeface="Times New Roman"/>
              </a:rPr>
              <a:t>fuente de </a:t>
            </a:r>
            <a:r>
              <a:rPr sz="2400" dirty="0">
                <a:latin typeface="Times New Roman"/>
                <a:cs typeface="Times New Roman"/>
              </a:rPr>
              <a:t>variación o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factor.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30110" y="1623796"/>
            <a:ext cx="2060533" cy="2297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32196" y="4229100"/>
            <a:ext cx="2020231" cy="2219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969" y="1161034"/>
            <a:ext cx="7781925" cy="510476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715" indent="-228600" algn="just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Es </a:t>
            </a:r>
            <a:r>
              <a:rPr sz="2400" dirty="0">
                <a:latin typeface="Times New Roman"/>
                <a:cs typeface="Times New Roman"/>
              </a:rPr>
              <a:t>una </a:t>
            </a:r>
            <a:r>
              <a:rPr sz="2400" spc="-5" dirty="0">
                <a:latin typeface="Times New Roman"/>
                <a:cs typeface="Times New Roman"/>
              </a:rPr>
              <a:t>extensión </a:t>
            </a:r>
            <a:r>
              <a:rPr sz="2400" spc="-10" dirty="0">
                <a:latin typeface="Times New Roman"/>
                <a:cs typeface="Times New Roman"/>
              </a:rPr>
              <a:t>del </a:t>
            </a:r>
            <a:r>
              <a:rPr sz="2400" spc="-5" dirty="0">
                <a:latin typeface="Times New Roman"/>
                <a:cs typeface="Times New Roman"/>
              </a:rPr>
              <a:t>procedimiento </a:t>
            </a:r>
            <a:r>
              <a:rPr sz="2400" dirty="0">
                <a:latin typeface="Times New Roman"/>
                <a:cs typeface="Times New Roman"/>
              </a:rPr>
              <a:t>de </a:t>
            </a:r>
            <a:r>
              <a:rPr sz="2400" spc="-5" dirty="0">
                <a:latin typeface="Times New Roman"/>
                <a:cs typeface="Times New Roman"/>
              </a:rPr>
              <a:t>la prueba </a:t>
            </a:r>
            <a:r>
              <a:rPr sz="2400" dirty="0">
                <a:latin typeface="Times New Roman"/>
                <a:cs typeface="Times New Roman"/>
              </a:rPr>
              <a:t>t, </a:t>
            </a:r>
            <a:r>
              <a:rPr sz="2400" spc="-5" dirty="0">
                <a:latin typeface="Times New Roman"/>
                <a:cs typeface="Times New Roman"/>
              </a:rPr>
              <a:t>para  </a:t>
            </a:r>
            <a:r>
              <a:rPr sz="2400" dirty="0">
                <a:latin typeface="Times New Roman"/>
                <a:cs typeface="Times New Roman"/>
              </a:rPr>
              <a:t>utilizar en </a:t>
            </a:r>
            <a:r>
              <a:rPr sz="2400" spc="-5" dirty="0">
                <a:latin typeface="Times New Roman"/>
                <a:cs typeface="Times New Roman"/>
              </a:rPr>
              <a:t>dos muestras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independientes.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41300" indent="-228600">
              <a:lnSpc>
                <a:spcPts val="2735"/>
              </a:lnSpc>
              <a:buFont typeface="Arial"/>
              <a:buChar char="•"/>
              <a:tabLst>
                <a:tab pos="241300" algn="l"/>
                <a:tab pos="5130800" algn="l"/>
              </a:tabLst>
            </a:pPr>
            <a:r>
              <a:rPr sz="2400" spc="-5" dirty="0">
                <a:latin typeface="Times New Roman"/>
                <a:cs typeface="Times New Roman"/>
              </a:rPr>
              <a:t>Utilizar</a:t>
            </a:r>
            <a:r>
              <a:rPr sz="2400" spc="3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</a:t>
            </a:r>
            <a:r>
              <a:rPr sz="2400" spc="3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prueba</a:t>
            </a:r>
            <a:r>
              <a:rPr sz="2400" spc="3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</a:t>
            </a:r>
            <a:r>
              <a:rPr sz="2400" spc="3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dos</a:t>
            </a:r>
            <a:r>
              <a:rPr sz="2400" spc="4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muestras	independientes </a:t>
            </a:r>
            <a:r>
              <a:rPr sz="2400" dirty="0">
                <a:latin typeface="Times New Roman"/>
                <a:cs typeface="Times New Roman"/>
              </a:rPr>
              <a:t>es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un</a:t>
            </a:r>
            <a:endParaRPr sz="2400">
              <a:latin typeface="Times New Roman"/>
              <a:cs typeface="Times New Roman"/>
            </a:endParaRPr>
          </a:p>
          <a:p>
            <a:pPr marL="241300">
              <a:lnSpc>
                <a:spcPts val="2735"/>
              </a:lnSpc>
            </a:pPr>
            <a:r>
              <a:rPr sz="2400" spc="-5" dirty="0">
                <a:latin typeface="Times New Roman"/>
                <a:cs typeface="Times New Roman"/>
              </a:rPr>
              <a:t>caso </a:t>
            </a:r>
            <a:r>
              <a:rPr sz="2400" dirty="0">
                <a:latin typeface="Times New Roman"/>
                <a:cs typeface="Times New Roman"/>
              </a:rPr>
              <a:t>específico </a:t>
            </a:r>
            <a:r>
              <a:rPr sz="2400" spc="-5" dirty="0">
                <a:latin typeface="Times New Roman"/>
                <a:cs typeface="Times New Roman"/>
              </a:rPr>
              <a:t>del </a:t>
            </a:r>
            <a:r>
              <a:rPr sz="2400" dirty="0">
                <a:latin typeface="Times New Roman"/>
                <a:cs typeface="Times New Roman"/>
              </a:rPr>
              <a:t>análisis de variancia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unilateral.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00">
              <a:latin typeface="Times New Roman"/>
              <a:cs typeface="Times New Roman"/>
            </a:endParaRPr>
          </a:p>
          <a:p>
            <a:pPr marL="241300" indent="-228600">
              <a:lnSpc>
                <a:spcPts val="2735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Se </a:t>
            </a:r>
            <a:r>
              <a:rPr sz="2400" dirty="0">
                <a:latin typeface="Times New Roman"/>
                <a:cs typeface="Times New Roman"/>
              </a:rPr>
              <a:t>parte </a:t>
            </a:r>
            <a:r>
              <a:rPr sz="2400" spc="-5" dirty="0">
                <a:latin typeface="Times New Roman"/>
                <a:cs typeface="Times New Roman"/>
              </a:rPr>
              <a:t>que </a:t>
            </a:r>
            <a:r>
              <a:rPr sz="2400" dirty="0">
                <a:latin typeface="Times New Roman"/>
                <a:cs typeface="Times New Roman"/>
              </a:rPr>
              <a:t>los </a:t>
            </a:r>
            <a:r>
              <a:rPr sz="2400" spc="-5" dirty="0">
                <a:latin typeface="Times New Roman"/>
                <a:cs typeface="Times New Roman"/>
              </a:rPr>
              <a:t>individuos pertenecientes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10" dirty="0">
                <a:latin typeface="Times New Roman"/>
                <a:cs typeface="Times New Roman"/>
              </a:rPr>
              <a:t>cada </a:t>
            </a:r>
            <a:r>
              <a:rPr sz="2400" spc="-5" dirty="0">
                <a:latin typeface="Times New Roman"/>
                <a:cs typeface="Times New Roman"/>
              </a:rPr>
              <a:t>uno </a:t>
            </a:r>
            <a:r>
              <a:rPr sz="2400" spc="-10" dirty="0">
                <a:latin typeface="Times New Roman"/>
                <a:cs typeface="Times New Roman"/>
              </a:rPr>
              <a:t>de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los</a:t>
            </a:r>
            <a:endParaRPr sz="2400">
              <a:latin typeface="Times New Roman"/>
              <a:cs typeface="Times New Roman"/>
            </a:endParaRPr>
          </a:p>
          <a:p>
            <a:pPr marL="241300">
              <a:lnSpc>
                <a:spcPts val="2735"/>
              </a:lnSpc>
            </a:pPr>
            <a:r>
              <a:rPr sz="2400" dirty="0">
                <a:latin typeface="Times New Roman"/>
                <a:cs typeface="Times New Roman"/>
              </a:rPr>
              <a:t>población, corresponde a población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independientes.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241300" marR="6350" indent="-228600" algn="just">
              <a:lnSpc>
                <a:spcPts val="2590"/>
              </a:lnSpc>
              <a:spcBef>
                <a:spcPts val="165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Desde </a:t>
            </a:r>
            <a:r>
              <a:rPr sz="2400" spc="-5" dirty="0">
                <a:latin typeface="Times New Roman"/>
                <a:cs typeface="Times New Roman"/>
              </a:rPr>
              <a:t>un </a:t>
            </a:r>
            <a:r>
              <a:rPr sz="2400" dirty="0">
                <a:latin typeface="Times New Roman"/>
                <a:cs typeface="Times New Roman"/>
              </a:rPr>
              <a:t>punto </a:t>
            </a:r>
            <a:r>
              <a:rPr sz="2400" spc="-5" dirty="0">
                <a:latin typeface="Times New Roman"/>
                <a:cs typeface="Times New Roman"/>
              </a:rPr>
              <a:t>de vista experimental, </a:t>
            </a:r>
            <a:r>
              <a:rPr sz="2400" dirty="0">
                <a:latin typeface="Times New Roman"/>
                <a:cs typeface="Times New Roman"/>
              </a:rPr>
              <a:t>se </a:t>
            </a:r>
            <a:r>
              <a:rPr sz="2400" spc="-5" dirty="0">
                <a:latin typeface="Times New Roman"/>
                <a:cs typeface="Times New Roman"/>
              </a:rPr>
              <a:t>dice que </a:t>
            </a:r>
            <a:r>
              <a:rPr sz="2400" dirty="0">
                <a:latin typeface="Times New Roman"/>
                <a:cs typeface="Times New Roman"/>
              </a:rPr>
              <a:t>en </a:t>
            </a:r>
            <a:r>
              <a:rPr sz="2400" spc="-5" dirty="0">
                <a:latin typeface="Times New Roman"/>
                <a:cs typeface="Times New Roman"/>
              </a:rPr>
              <a:t>vez de  poblaciones se </a:t>
            </a:r>
            <a:r>
              <a:rPr sz="2400" dirty="0">
                <a:latin typeface="Times New Roman"/>
                <a:cs typeface="Times New Roman"/>
              </a:rPr>
              <a:t>poseen </a:t>
            </a:r>
            <a:r>
              <a:rPr sz="2400" spc="-5" dirty="0">
                <a:latin typeface="Times New Roman"/>
                <a:cs typeface="Times New Roman"/>
              </a:rPr>
              <a:t>tratamientos (factor), </a:t>
            </a:r>
            <a:r>
              <a:rPr sz="2400" dirty="0">
                <a:latin typeface="Times New Roman"/>
                <a:cs typeface="Times New Roman"/>
              </a:rPr>
              <a:t>y que </a:t>
            </a:r>
            <a:r>
              <a:rPr sz="2400" spc="-5" dirty="0">
                <a:latin typeface="Times New Roman"/>
                <a:cs typeface="Times New Roman"/>
              </a:rPr>
              <a:t>estos se  asignan </a:t>
            </a:r>
            <a:r>
              <a:rPr sz="2400" dirty="0">
                <a:latin typeface="Times New Roman"/>
                <a:cs typeface="Times New Roman"/>
              </a:rPr>
              <a:t>de </a:t>
            </a:r>
            <a:r>
              <a:rPr sz="2400" spc="-5" dirty="0">
                <a:latin typeface="Times New Roman"/>
                <a:cs typeface="Times New Roman"/>
              </a:rPr>
              <a:t>forma aleatoria </a:t>
            </a:r>
            <a:r>
              <a:rPr sz="2400" dirty="0">
                <a:latin typeface="Times New Roman"/>
                <a:cs typeface="Times New Roman"/>
              </a:rPr>
              <a:t>a las personas. </a:t>
            </a:r>
            <a:r>
              <a:rPr sz="2400" spc="-10" dirty="0">
                <a:latin typeface="Times New Roman"/>
                <a:cs typeface="Times New Roman"/>
              </a:rPr>
              <a:t>Por </a:t>
            </a:r>
            <a:r>
              <a:rPr sz="2400" dirty="0">
                <a:latin typeface="Times New Roman"/>
                <a:cs typeface="Times New Roman"/>
              </a:rPr>
              <a:t>lo </a:t>
            </a:r>
            <a:r>
              <a:rPr sz="2400" spc="-5" dirty="0">
                <a:latin typeface="Times New Roman"/>
                <a:cs typeface="Times New Roman"/>
              </a:rPr>
              <a:t>que </a:t>
            </a:r>
            <a:r>
              <a:rPr sz="2400" spc="-10" dirty="0">
                <a:latin typeface="Times New Roman"/>
                <a:cs typeface="Times New Roman"/>
              </a:rPr>
              <a:t>el  </a:t>
            </a:r>
            <a:r>
              <a:rPr sz="2400" spc="-5" dirty="0">
                <a:latin typeface="Times New Roman"/>
                <a:cs typeface="Times New Roman"/>
              </a:rPr>
              <a:t>tratamiento </a:t>
            </a:r>
            <a:r>
              <a:rPr sz="2400" dirty="0">
                <a:latin typeface="Times New Roman"/>
                <a:cs typeface="Times New Roman"/>
              </a:rPr>
              <a:t>sería visto </a:t>
            </a:r>
            <a:r>
              <a:rPr sz="2400" spc="-5" dirty="0">
                <a:latin typeface="Times New Roman"/>
                <a:cs typeface="Times New Roman"/>
              </a:rPr>
              <a:t>como </a:t>
            </a:r>
            <a:r>
              <a:rPr sz="2400" dirty="0">
                <a:latin typeface="Times New Roman"/>
                <a:cs typeface="Times New Roman"/>
              </a:rPr>
              <a:t>la referencia de las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poblaciones.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69260" y="169545"/>
            <a:ext cx="72593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Diseño </a:t>
            </a:r>
            <a:r>
              <a:rPr spc="-190" dirty="0"/>
              <a:t>de </a:t>
            </a:r>
            <a:r>
              <a:rPr spc="-160" dirty="0"/>
              <a:t>una </a:t>
            </a:r>
            <a:r>
              <a:rPr spc="-300" dirty="0"/>
              <a:t>vía:</a:t>
            </a:r>
            <a:r>
              <a:rPr spc="-900" dirty="0"/>
              <a:t> </a:t>
            </a:r>
            <a:r>
              <a:rPr spc="-180" dirty="0"/>
              <a:t>fundamentos</a:t>
            </a:r>
          </a:p>
        </p:txBody>
      </p:sp>
      <p:sp>
        <p:nvSpPr>
          <p:cNvPr id="4" name="object 4"/>
          <p:cNvSpPr/>
          <p:nvPr/>
        </p:nvSpPr>
        <p:spPr>
          <a:xfrm>
            <a:off x="9185275" y="1206500"/>
            <a:ext cx="2543233" cy="2426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70975" y="4173537"/>
            <a:ext cx="2867333" cy="2381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761" y="1174875"/>
            <a:ext cx="7391400" cy="5683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2921" y="169545"/>
            <a:ext cx="96558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Diseño</a:t>
            </a:r>
            <a:r>
              <a:rPr spc="-335" dirty="0"/>
              <a:t> </a:t>
            </a:r>
            <a:r>
              <a:rPr spc="-195" dirty="0"/>
              <a:t>de</a:t>
            </a:r>
            <a:r>
              <a:rPr spc="-330" dirty="0"/>
              <a:t> </a:t>
            </a:r>
            <a:r>
              <a:rPr spc="-160" dirty="0"/>
              <a:t>una</a:t>
            </a:r>
            <a:r>
              <a:rPr spc="-335" dirty="0"/>
              <a:t> </a:t>
            </a:r>
            <a:r>
              <a:rPr spc="-305" dirty="0"/>
              <a:t>vía:</a:t>
            </a:r>
            <a:r>
              <a:rPr spc="-330" dirty="0"/>
              <a:t> </a:t>
            </a:r>
            <a:r>
              <a:rPr spc="-200" dirty="0"/>
              <a:t>descripción</a:t>
            </a:r>
            <a:r>
              <a:rPr spc="-335" dirty="0"/>
              <a:t> </a:t>
            </a:r>
            <a:r>
              <a:rPr spc="-195" dirty="0"/>
              <a:t>de</a:t>
            </a:r>
            <a:r>
              <a:rPr spc="-330" dirty="0"/>
              <a:t> </a:t>
            </a:r>
            <a:r>
              <a:rPr spc="-160" dirty="0"/>
              <a:t>los</a:t>
            </a:r>
            <a:r>
              <a:rPr spc="-315" dirty="0"/>
              <a:t> </a:t>
            </a:r>
            <a:r>
              <a:rPr spc="-190" dirty="0"/>
              <a:t>datos</a:t>
            </a:r>
          </a:p>
        </p:txBody>
      </p:sp>
      <p:sp>
        <p:nvSpPr>
          <p:cNvPr id="4" name="object 4"/>
          <p:cNvSpPr/>
          <p:nvPr/>
        </p:nvSpPr>
        <p:spPr>
          <a:xfrm>
            <a:off x="8715375" y="1268349"/>
            <a:ext cx="2857500" cy="2257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16975" y="3971918"/>
            <a:ext cx="2654300" cy="2461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2921" y="169545"/>
            <a:ext cx="96558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Diseño</a:t>
            </a:r>
            <a:r>
              <a:rPr spc="-335" dirty="0"/>
              <a:t> </a:t>
            </a:r>
            <a:r>
              <a:rPr spc="-195" dirty="0"/>
              <a:t>de</a:t>
            </a:r>
            <a:r>
              <a:rPr spc="-330" dirty="0"/>
              <a:t> </a:t>
            </a:r>
            <a:r>
              <a:rPr spc="-160" dirty="0"/>
              <a:t>una</a:t>
            </a:r>
            <a:r>
              <a:rPr spc="-335" dirty="0"/>
              <a:t> </a:t>
            </a:r>
            <a:r>
              <a:rPr spc="-305" dirty="0"/>
              <a:t>vía:</a:t>
            </a:r>
            <a:r>
              <a:rPr spc="-330" dirty="0"/>
              <a:t> </a:t>
            </a:r>
            <a:r>
              <a:rPr spc="-200" dirty="0"/>
              <a:t>descripción</a:t>
            </a:r>
            <a:r>
              <a:rPr spc="-335" dirty="0"/>
              <a:t> </a:t>
            </a:r>
            <a:r>
              <a:rPr spc="-195" dirty="0"/>
              <a:t>de</a:t>
            </a:r>
            <a:r>
              <a:rPr spc="-330" dirty="0"/>
              <a:t> </a:t>
            </a:r>
            <a:r>
              <a:rPr spc="-160" dirty="0"/>
              <a:t>los</a:t>
            </a:r>
            <a:r>
              <a:rPr spc="-315" dirty="0"/>
              <a:t> </a:t>
            </a:r>
            <a:r>
              <a:rPr spc="-190" dirty="0"/>
              <a:t>datos</a:t>
            </a:r>
          </a:p>
        </p:txBody>
      </p:sp>
      <p:sp>
        <p:nvSpPr>
          <p:cNvPr id="3" name="object 3"/>
          <p:cNvSpPr/>
          <p:nvPr/>
        </p:nvSpPr>
        <p:spPr>
          <a:xfrm>
            <a:off x="175084" y="1117344"/>
            <a:ext cx="5874485" cy="52288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6000" y="1741868"/>
            <a:ext cx="6096000" cy="361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2295" y="2424918"/>
            <a:ext cx="4010930" cy="4456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42295" y="3031683"/>
            <a:ext cx="4010930" cy="4421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06646" y="3750890"/>
            <a:ext cx="3946364" cy="5757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18765" y="4656435"/>
            <a:ext cx="5309856" cy="4456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66358" y="5427510"/>
            <a:ext cx="3148203" cy="6090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327" y="1270253"/>
            <a:ext cx="6990715" cy="457263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715" indent="-228600" algn="just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Las suposiciones </a:t>
            </a:r>
            <a:r>
              <a:rPr sz="2400" dirty="0">
                <a:latin typeface="Times New Roman"/>
                <a:cs typeface="Times New Roman"/>
              </a:rPr>
              <a:t>o </a:t>
            </a:r>
            <a:r>
              <a:rPr sz="2400" spc="-5" dirty="0">
                <a:latin typeface="Times New Roman"/>
                <a:cs typeface="Times New Roman"/>
              </a:rPr>
              <a:t>supuestos </a:t>
            </a:r>
            <a:r>
              <a:rPr sz="2400" spc="-10" dirty="0">
                <a:latin typeface="Times New Roman"/>
                <a:cs typeface="Times New Roman"/>
              </a:rPr>
              <a:t>se </a:t>
            </a:r>
            <a:r>
              <a:rPr sz="2400" spc="-5" dirty="0">
                <a:latin typeface="Times New Roman"/>
                <a:cs typeface="Times New Roman"/>
              </a:rPr>
              <a:t>establecen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través </a:t>
            </a:r>
            <a:r>
              <a:rPr sz="2400" dirty="0">
                <a:latin typeface="Times New Roman"/>
                <a:cs typeface="Times New Roman"/>
              </a:rPr>
              <a:t>de  ciertas </a:t>
            </a:r>
            <a:r>
              <a:rPr sz="2400" spc="-5" dirty="0">
                <a:latin typeface="Times New Roman"/>
                <a:cs typeface="Times New Roman"/>
              </a:rPr>
              <a:t>características </a:t>
            </a:r>
            <a:r>
              <a:rPr sz="2400" dirty="0">
                <a:latin typeface="Times New Roman"/>
                <a:cs typeface="Times New Roman"/>
              </a:rPr>
              <a:t>del </a:t>
            </a:r>
            <a:r>
              <a:rPr sz="2400" spc="-5" dirty="0">
                <a:latin typeface="Times New Roman"/>
                <a:cs typeface="Times New Roman"/>
              </a:rPr>
              <a:t>modelo. </a:t>
            </a:r>
            <a:r>
              <a:rPr sz="2400" dirty="0">
                <a:latin typeface="Times New Roman"/>
                <a:cs typeface="Times New Roman"/>
              </a:rPr>
              <a:t>Estas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son: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buAutoNum type="arabicPeriod"/>
              <a:tabLst>
                <a:tab pos="527685" algn="l"/>
                <a:tab pos="528320" algn="l"/>
              </a:tabLst>
            </a:pPr>
            <a:r>
              <a:rPr sz="2400" spc="-5" dirty="0">
                <a:latin typeface="Times New Roman"/>
                <a:cs typeface="Times New Roman"/>
              </a:rPr>
              <a:t>El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modelo</a:t>
            </a:r>
            <a:endParaRPr sz="24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71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400" spc="-5" dirty="0">
                <a:latin typeface="Times New Roman"/>
                <a:cs typeface="Times New Roman"/>
              </a:rPr>
              <a:t>Componentes </a:t>
            </a:r>
            <a:r>
              <a:rPr sz="2400" dirty="0">
                <a:latin typeface="Times New Roman"/>
                <a:cs typeface="Times New Roman"/>
              </a:rPr>
              <a:t>del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modelo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ct val="90100"/>
              </a:lnSpc>
              <a:spcBef>
                <a:spcPts val="16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Antes </a:t>
            </a:r>
            <a:r>
              <a:rPr sz="2400" dirty="0">
                <a:latin typeface="Times New Roman"/>
                <a:cs typeface="Times New Roman"/>
              </a:rPr>
              <a:t>de </a:t>
            </a:r>
            <a:r>
              <a:rPr sz="2400" spc="-5" dirty="0">
                <a:latin typeface="Times New Roman"/>
                <a:cs typeface="Times New Roman"/>
              </a:rPr>
              <a:t>pasar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los supuestos del modelo se </a:t>
            </a:r>
            <a:r>
              <a:rPr sz="2400" dirty="0">
                <a:latin typeface="Times New Roman"/>
                <a:cs typeface="Times New Roman"/>
              </a:rPr>
              <a:t>debe  </a:t>
            </a:r>
            <a:r>
              <a:rPr sz="2400" spc="-5" dirty="0">
                <a:latin typeface="Times New Roman"/>
                <a:cs typeface="Times New Roman"/>
              </a:rPr>
              <a:t>extender </a:t>
            </a:r>
            <a:r>
              <a:rPr sz="2400" dirty="0">
                <a:latin typeface="Times New Roman"/>
                <a:cs typeface="Times New Roman"/>
              </a:rPr>
              <a:t>e </a:t>
            </a:r>
            <a:r>
              <a:rPr sz="2400" spc="-5" dirty="0">
                <a:latin typeface="Times New Roman"/>
                <a:cs typeface="Times New Roman"/>
              </a:rPr>
              <a:t>introducir el modelo, además </a:t>
            </a:r>
            <a:r>
              <a:rPr sz="2400" dirty="0">
                <a:latin typeface="Times New Roman"/>
                <a:cs typeface="Times New Roman"/>
              </a:rPr>
              <a:t>de </a:t>
            </a:r>
            <a:r>
              <a:rPr sz="2400" spc="-10" dirty="0">
                <a:latin typeface="Times New Roman"/>
                <a:cs typeface="Times New Roman"/>
              </a:rPr>
              <a:t>la  </a:t>
            </a:r>
            <a:r>
              <a:rPr sz="2400" spc="-5" dirty="0">
                <a:latin typeface="Times New Roman"/>
                <a:cs typeface="Times New Roman"/>
              </a:rPr>
              <a:t>significación de </a:t>
            </a:r>
            <a:r>
              <a:rPr sz="2400" dirty="0">
                <a:latin typeface="Times New Roman"/>
                <a:cs typeface="Times New Roman"/>
              </a:rPr>
              <a:t>cada </a:t>
            </a:r>
            <a:r>
              <a:rPr sz="2400" spc="-5" dirty="0">
                <a:latin typeface="Times New Roman"/>
                <a:cs typeface="Times New Roman"/>
              </a:rPr>
              <a:t>uno de </a:t>
            </a:r>
            <a:r>
              <a:rPr sz="2400" dirty="0">
                <a:latin typeface="Times New Roman"/>
                <a:cs typeface="Times New Roman"/>
              </a:rPr>
              <a:t>sus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componentes.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Esto </a:t>
            </a:r>
            <a:r>
              <a:rPr sz="2400" spc="-5" dirty="0">
                <a:latin typeface="Times New Roman"/>
                <a:cs typeface="Times New Roman"/>
              </a:rPr>
              <a:t>se </a:t>
            </a:r>
            <a:r>
              <a:rPr sz="2400" dirty="0">
                <a:latin typeface="Times New Roman"/>
                <a:cs typeface="Times New Roman"/>
              </a:rPr>
              <a:t>presente a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continuación…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5020" y="169545"/>
            <a:ext cx="652525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Diseño </a:t>
            </a:r>
            <a:r>
              <a:rPr spc="-195" dirty="0"/>
              <a:t>de </a:t>
            </a:r>
            <a:r>
              <a:rPr spc="-160" dirty="0"/>
              <a:t>una </a:t>
            </a:r>
            <a:r>
              <a:rPr spc="-305" dirty="0"/>
              <a:t>vía:</a:t>
            </a:r>
            <a:r>
              <a:rPr spc="-850" dirty="0"/>
              <a:t> </a:t>
            </a:r>
            <a:r>
              <a:rPr spc="-150" dirty="0"/>
              <a:t>supuestos</a:t>
            </a:r>
          </a:p>
        </p:txBody>
      </p:sp>
      <p:sp>
        <p:nvSpPr>
          <p:cNvPr id="4" name="object 4"/>
          <p:cNvSpPr/>
          <p:nvPr/>
        </p:nvSpPr>
        <p:spPr>
          <a:xfrm>
            <a:off x="8683625" y="1547749"/>
            <a:ext cx="2851657" cy="2173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52271" y="4282263"/>
            <a:ext cx="2519272" cy="1902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764" y="1334287"/>
            <a:ext cx="7814436" cy="5339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8180" y="169545"/>
            <a:ext cx="92957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Diseño </a:t>
            </a:r>
            <a:r>
              <a:rPr spc="-195" dirty="0"/>
              <a:t>de </a:t>
            </a:r>
            <a:r>
              <a:rPr spc="-160" dirty="0"/>
              <a:t>una </a:t>
            </a:r>
            <a:r>
              <a:rPr spc="-305" dirty="0"/>
              <a:t>vía: </a:t>
            </a:r>
            <a:r>
              <a:rPr spc="-145" dirty="0"/>
              <a:t>supuestos</a:t>
            </a:r>
            <a:r>
              <a:rPr spc="-955" dirty="0"/>
              <a:t> </a:t>
            </a:r>
            <a:r>
              <a:rPr spc="-254" dirty="0">
                <a:latin typeface="Arial"/>
                <a:cs typeface="Arial"/>
              </a:rPr>
              <a:t>– </a:t>
            </a:r>
            <a:r>
              <a:rPr spc="-280" dirty="0"/>
              <a:t>el </a:t>
            </a:r>
            <a:r>
              <a:rPr spc="-175" dirty="0"/>
              <a:t>modelo</a:t>
            </a:r>
          </a:p>
        </p:txBody>
      </p:sp>
      <p:sp>
        <p:nvSpPr>
          <p:cNvPr id="4" name="object 4"/>
          <p:cNvSpPr/>
          <p:nvPr/>
        </p:nvSpPr>
        <p:spPr>
          <a:xfrm>
            <a:off x="8904971" y="1546225"/>
            <a:ext cx="2861288" cy="152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60790" y="4132198"/>
            <a:ext cx="2982722" cy="21797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8180" y="169545"/>
            <a:ext cx="92957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Diseño </a:t>
            </a:r>
            <a:r>
              <a:rPr spc="-195" dirty="0"/>
              <a:t>de </a:t>
            </a:r>
            <a:r>
              <a:rPr spc="-160" dirty="0"/>
              <a:t>una </a:t>
            </a:r>
            <a:r>
              <a:rPr spc="-305" dirty="0"/>
              <a:t>vía: </a:t>
            </a:r>
            <a:r>
              <a:rPr spc="-145" dirty="0"/>
              <a:t>supuestos</a:t>
            </a:r>
            <a:r>
              <a:rPr spc="-955" dirty="0"/>
              <a:t> </a:t>
            </a:r>
            <a:r>
              <a:rPr spc="-254" dirty="0">
                <a:latin typeface="Arial"/>
                <a:cs typeface="Arial"/>
              </a:rPr>
              <a:t>– </a:t>
            </a:r>
            <a:r>
              <a:rPr spc="-280" dirty="0"/>
              <a:t>el </a:t>
            </a:r>
            <a:r>
              <a:rPr spc="-175" dirty="0"/>
              <a:t>modelo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6761" y="1347990"/>
            <a:ext cx="11436350" cy="5380355"/>
            <a:chOff x="196761" y="1347990"/>
            <a:chExt cx="11436350" cy="5380355"/>
          </a:xfrm>
        </p:grpSpPr>
        <p:sp>
          <p:nvSpPr>
            <p:cNvPr id="4" name="object 4"/>
            <p:cNvSpPr/>
            <p:nvPr/>
          </p:nvSpPr>
          <p:spPr>
            <a:xfrm>
              <a:off x="196761" y="1347990"/>
              <a:ext cx="9069476" cy="53803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669274" y="1679447"/>
              <a:ext cx="2963799" cy="20146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85222" y="4510150"/>
              <a:ext cx="2772540" cy="18144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5553" y="22097"/>
            <a:ext cx="28670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I</a:t>
            </a:r>
            <a:r>
              <a:rPr spc="-225" dirty="0"/>
              <a:t>n</a:t>
            </a:r>
            <a:r>
              <a:rPr spc="-250" dirty="0"/>
              <a:t>t</a:t>
            </a:r>
            <a:r>
              <a:rPr spc="-320" dirty="0"/>
              <a:t>r</a:t>
            </a:r>
            <a:r>
              <a:rPr spc="-185" dirty="0"/>
              <a:t>oducción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6750" y="923290"/>
            <a:ext cx="8456295" cy="543433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121285" indent="-228600" algn="just">
              <a:lnSpc>
                <a:spcPct val="901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En </a:t>
            </a:r>
            <a:r>
              <a:rPr sz="2400" dirty="0">
                <a:latin typeface="Carlito"/>
                <a:cs typeface="Carlito"/>
              </a:rPr>
              <a:t>los </a:t>
            </a:r>
            <a:r>
              <a:rPr sz="2400" spc="-5" dirty="0">
                <a:latin typeface="Carlito"/>
                <a:cs typeface="Carlito"/>
              </a:rPr>
              <a:t>temas </a:t>
            </a:r>
            <a:r>
              <a:rPr sz="2400" spc="-10" dirty="0">
                <a:latin typeface="Carlito"/>
                <a:cs typeface="Carlito"/>
              </a:rPr>
              <a:t>anteriores </a:t>
            </a:r>
            <a:r>
              <a:rPr sz="2400" spc="-5" dirty="0">
                <a:latin typeface="Carlito"/>
                <a:cs typeface="Carlito"/>
              </a:rPr>
              <a:t>se </a:t>
            </a:r>
            <a:r>
              <a:rPr sz="2400" spc="-10" dirty="0">
                <a:latin typeface="Carlito"/>
                <a:cs typeface="Carlito"/>
              </a:rPr>
              <a:t>estudiaron </a:t>
            </a:r>
            <a:r>
              <a:rPr sz="2400" dirty="0">
                <a:latin typeface="Carlito"/>
                <a:cs typeface="Carlito"/>
              </a:rPr>
              <a:t>los </a:t>
            </a:r>
            <a:r>
              <a:rPr sz="2400" spc="-10" dirty="0">
                <a:latin typeface="Carlito"/>
                <a:cs typeface="Carlito"/>
              </a:rPr>
              <a:t>conceptos </a:t>
            </a:r>
            <a:r>
              <a:rPr sz="2400" spc="-5" dirty="0">
                <a:latin typeface="Carlito"/>
                <a:cs typeface="Carlito"/>
              </a:rPr>
              <a:t>de prueba de  </a:t>
            </a:r>
            <a:r>
              <a:rPr sz="2400" spc="-10" dirty="0">
                <a:latin typeface="Carlito"/>
                <a:cs typeface="Carlito"/>
              </a:rPr>
              <a:t>hipótesis </a:t>
            </a:r>
            <a:r>
              <a:rPr sz="2400" dirty="0">
                <a:latin typeface="Carlito"/>
                <a:cs typeface="Carlito"/>
              </a:rPr>
              <a:t>y </a:t>
            </a:r>
            <a:r>
              <a:rPr sz="2400" spc="-10" dirty="0">
                <a:latin typeface="Carlito"/>
                <a:cs typeface="Carlito"/>
              </a:rPr>
              <a:t>comparación </a:t>
            </a:r>
            <a:r>
              <a:rPr sz="2400" spc="-5" dirty="0">
                <a:latin typeface="Carlito"/>
                <a:cs typeface="Carlito"/>
              </a:rPr>
              <a:t>de medias, </a:t>
            </a:r>
            <a:r>
              <a:rPr sz="2400" dirty="0">
                <a:latin typeface="Carlito"/>
                <a:cs typeface="Carlito"/>
              </a:rPr>
              <a:t>los cuales </a:t>
            </a:r>
            <a:r>
              <a:rPr sz="2400" spc="-5" dirty="0">
                <a:latin typeface="Carlito"/>
                <a:cs typeface="Carlito"/>
              </a:rPr>
              <a:t>son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5" dirty="0">
                <a:latin typeface="Carlito"/>
                <a:cs typeface="Carlito"/>
              </a:rPr>
              <a:t>base </a:t>
            </a:r>
            <a:r>
              <a:rPr sz="2400" spc="-15" dirty="0">
                <a:latin typeface="Carlito"/>
                <a:cs typeface="Carlito"/>
              </a:rPr>
              <a:t>para </a:t>
            </a:r>
            <a:r>
              <a:rPr sz="2400" dirty="0">
                <a:latin typeface="Carlito"/>
                <a:cs typeface="Carlito"/>
              </a:rPr>
              <a:t>el  </a:t>
            </a:r>
            <a:r>
              <a:rPr sz="2400" spc="-15" dirty="0">
                <a:latin typeface="Carlito"/>
                <a:cs typeface="Carlito"/>
              </a:rPr>
              <a:t>presente </a:t>
            </a:r>
            <a:r>
              <a:rPr sz="2400" spc="-5" dirty="0">
                <a:latin typeface="Carlito"/>
                <a:cs typeface="Carlito"/>
              </a:rPr>
              <a:t>tema.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35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Se </a:t>
            </a:r>
            <a:r>
              <a:rPr sz="2400" spc="-10" dirty="0">
                <a:latin typeface="Carlito"/>
                <a:cs typeface="Carlito"/>
              </a:rPr>
              <a:t>estudiara </a:t>
            </a:r>
            <a:r>
              <a:rPr sz="2400" dirty="0">
                <a:latin typeface="Carlito"/>
                <a:cs typeface="Carlito"/>
              </a:rPr>
              <a:t>el análisis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spc="-10" dirty="0">
                <a:latin typeface="Carlito"/>
                <a:cs typeface="Carlito"/>
              </a:rPr>
              <a:t>variancia, </a:t>
            </a:r>
            <a:r>
              <a:rPr sz="2400" dirty="0">
                <a:latin typeface="Carlito"/>
                <a:cs typeface="Carlito"/>
              </a:rPr>
              <a:t>el cual </a:t>
            </a:r>
            <a:r>
              <a:rPr sz="2400" spc="-5" dirty="0">
                <a:latin typeface="Carlito"/>
                <a:cs typeface="Carlito"/>
              </a:rPr>
              <a:t>se </a:t>
            </a:r>
            <a:r>
              <a:rPr sz="2400" spc="-10" dirty="0">
                <a:latin typeface="Carlito"/>
                <a:cs typeface="Carlito"/>
              </a:rPr>
              <a:t>define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como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3750">
              <a:latin typeface="Carlito"/>
              <a:cs typeface="Carlito"/>
            </a:endParaRPr>
          </a:p>
          <a:p>
            <a:pPr marL="41275" marR="5080" indent="-1905" algn="ctr">
              <a:lnSpc>
                <a:spcPct val="90000"/>
              </a:lnSpc>
            </a:pPr>
            <a:r>
              <a:rPr sz="2400" spc="45" dirty="0">
                <a:latin typeface="Arial"/>
                <a:cs typeface="Arial"/>
              </a:rPr>
              <a:t>“</a:t>
            </a:r>
            <a:r>
              <a:rPr sz="2400" i="1" spc="45" dirty="0">
                <a:latin typeface="Carlito"/>
                <a:cs typeface="Carlito"/>
              </a:rPr>
              <a:t>una </a:t>
            </a:r>
            <a:r>
              <a:rPr sz="2400" i="1" spc="-5" dirty="0">
                <a:latin typeface="Carlito"/>
                <a:cs typeface="Carlito"/>
              </a:rPr>
              <a:t>técnica </a:t>
            </a:r>
            <a:r>
              <a:rPr sz="2400" i="1" dirty="0">
                <a:latin typeface="Carlito"/>
                <a:cs typeface="Carlito"/>
              </a:rPr>
              <a:t>en la </a:t>
            </a:r>
            <a:r>
              <a:rPr sz="2400" i="1" spc="-5" dirty="0">
                <a:latin typeface="Carlito"/>
                <a:cs typeface="Carlito"/>
              </a:rPr>
              <a:t>que </a:t>
            </a:r>
            <a:r>
              <a:rPr sz="2400" i="1" dirty="0">
                <a:latin typeface="Carlito"/>
                <a:cs typeface="Carlito"/>
              </a:rPr>
              <a:t>la </a:t>
            </a:r>
            <a:r>
              <a:rPr sz="2400" i="1" spc="-5" dirty="0">
                <a:latin typeface="Carlito"/>
                <a:cs typeface="Carlito"/>
              </a:rPr>
              <a:t>variancia </a:t>
            </a:r>
            <a:r>
              <a:rPr sz="2400" i="1" spc="-15" dirty="0">
                <a:latin typeface="Carlito"/>
                <a:cs typeface="Carlito"/>
              </a:rPr>
              <a:t>total </a:t>
            </a:r>
            <a:r>
              <a:rPr sz="2400" i="1" spc="-5" dirty="0">
                <a:latin typeface="Carlito"/>
                <a:cs typeface="Carlito"/>
              </a:rPr>
              <a:t>de un </a:t>
            </a:r>
            <a:r>
              <a:rPr sz="2400" i="1" spc="-15" dirty="0">
                <a:latin typeface="Carlito"/>
                <a:cs typeface="Carlito"/>
              </a:rPr>
              <a:t>conjunto </a:t>
            </a:r>
            <a:r>
              <a:rPr sz="2400" i="1" spc="-5" dirty="0">
                <a:latin typeface="Carlito"/>
                <a:cs typeface="Carlito"/>
              </a:rPr>
              <a:t>de </a:t>
            </a:r>
            <a:r>
              <a:rPr sz="2400" i="1" spc="-10" dirty="0">
                <a:latin typeface="Carlito"/>
                <a:cs typeface="Carlito"/>
              </a:rPr>
              <a:t>datos </a:t>
            </a:r>
            <a:r>
              <a:rPr sz="2400" i="1" spc="-5" dirty="0">
                <a:latin typeface="Carlito"/>
                <a:cs typeface="Carlito"/>
              </a:rPr>
              <a:t>se  divide </a:t>
            </a:r>
            <a:r>
              <a:rPr sz="2400" i="1" dirty="0">
                <a:latin typeface="Carlito"/>
                <a:cs typeface="Carlito"/>
              </a:rPr>
              <a:t>en </a:t>
            </a:r>
            <a:r>
              <a:rPr sz="2400" i="1" spc="-5" dirty="0">
                <a:latin typeface="Carlito"/>
                <a:cs typeface="Carlito"/>
              </a:rPr>
              <a:t>dos </a:t>
            </a:r>
            <a:r>
              <a:rPr sz="2400" i="1" dirty="0">
                <a:latin typeface="Carlito"/>
                <a:cs typeface="Carlito"/>
              </a:rPr>
              <a:t>o </a:t>
            </a:r>
            <a:r>
              <a:rPr sz="2400" i="1" spc="-5" dirty="0">
                <a:latin typeface="Carlito"/>
                <a:cs typeface="Carlito"/>
              </a:rPr>
              <a:t>más </a:t>
            </a:r>
            <a:r>
              <a:rPr sz="2400" i="1" spc="-10" dirty="0">
                <a:latin typeface="Carlito"/>
                <a:cs typeface="Carlito"/>
              </a:rPr>
              <a:t>componentes, </a:t>
            </a:r>
            <a:r>
              <a:rPr sz="2400" i="1" dirty="0">
                <a:latin typeface="Carlito"/>
                <a:cs typeface="Carlito"/>
              </a:rPr>
              <a:t>y </a:t>
            </a:r>
            <a:r>
              <a:rPr sz="2400" i="1" spc="-10" dirty="0">
                <a:latin typeface="Carlito"/>
                <a:cs typeface="Carlito"/>
              </a:rPr>
              <a:t>cada </a:t>
            </a:r>
            <a:r>
              <a:rPr sz="2400" i="1" spc="-5" dirty="0">
                <a:latin typeface="Carlito"/>
                <a:cs typeface="Carlito"/>
              </a:rPr>
              <a:t>uno de </a:t>
            </a:r>
            <a:r>
              <a:rPr sz="2400" i="1" dirty="0">
                <a:latin typeface="Carlito"/>
                <a:cs typeface="Carlito"/>
              </a:rPr>
              <a:t>ellos </a:t>
            </a:r>
            <a:r>
              <a:rPr sz="2400" i="1" spc="-5" dirty="0">
                <a:latin typeface="Carlito"/>
                <a:cs typeface="Carlito"/>
              </a:rPr>
              <a:t>se asocia </a:t>
            </a:r>
            <a:r>
              <a:rPr sz="2400" i="1" spc="-15" dirty="0">
                <a:latin typeface="Carlito"/>
                <a:cs typeface="Carlito"/>
              </a:rPr>
              <a:t>con  </a:t>
            </a:r>
            <a:r>
              <a:rPr sz="2400" i="1" spc="-5" dirty="0">
                <a:latin typeface="Carlito"/>
                <a:cs typeface="Carlito"/>
              </a:rPr>
              <a:t>una </a:t>
            </a:r>
            <a:r>
              <a:rPr sz="2400" i="1" spc="-10" dirty="0">
                <a:latin typeface="Carlito"/>
                <a:cs typeface="Carlito"/>
              </a:rPr>
              <a:t>fuente </a:t>
            </a:r>
            <a:r>
              <a:rPr sz="2400" i="1" spc="-5" dirty="0">
                <a:latin typeface="Carlito"/>
                <a:cs typeface="Carlito"/>
              </a:rPr>
              <a:t>específica de </a:t>
            </a:r>
            <a:r>
              <a:rPr sz="2400" i="1" dirty="0">
                <a:latin typeface="Carlito"/>
                <a:cs typeface="Carlito"/>
              </a:rPr>
              <a:t>variación, </a:t>
            </a:r>
            <a:r>
              <a:rPr sz="2400" i="1" spc="-5" dirty="0">
                <a:latin typeface="Carlito"/>
                <a:cs typeface="Carlito"/>
              </a:rPr>
              <a:t>de manera que </a:t>
            </a:r>
            <a:r>
              <a:rPr sz="2400" i="1" spc="-10" dirty="0">
                <a:latin typeface="Carlito"/>
                <a:cs typeface="Carlito"/>
              </a:rPr>
              <a:t>durante </a:t>
            </a:r>
            <a:r>
              <a:rPr sz="2400" i="1" dirty="0">
                <a:latin typeface="Carlito"/>
                <a:cs typeface="Carlito"/>
              </a:rPr>
              <a:t>el  </a:t>
            </a:r>
            <a:r>
              <a:rPr sz="2400" i="1" spc="-5" dirty="0">
                <a:latin typeface="Carlito"/>
                <a:cs typeface="Carlito"/>
              </a:rPr>
              <a:t>análisis </a:t>
            </a:r>
            <a:r>
              <a:rPr sz="2400" i="1" dirty="0">
                <a:latin typeface="Carlito"/>
                <a:cs typeface="Carlito"/>
              </a:rPr>
              <a:t>es </a:t>
            </a:r>
            <a:r>
              <a:rPr sz="2400" i="1" spc="-5" dirty="0">
                <a:latin typeface="Carlito"/>
                <a:cs typeface="Carlito"/>
              </a:rPr>
              <a:t>posible </a:t>
            </a:r>
            <a:r>
              <a:rPr sz="2400" i="1" spc="-10" dirty="0">
                <a:latin typeface="Carlito"/>
                <a:cs typeface="Carlito"/>
              </a:rPr>
              <a:t>encontrar </a:t>
            </a:r>
            <a:r>
              <a:rPr sz="2400" i="1" dirty="0">
                <a:latin typeface="Carlito"/>
                <a:cs typeface="Carlito"/>
              </a:rPr>
              <a:t>la magnitud </a:t>
            </a:r>
            <a:r>
              <a:rPr sz="2400" i="1" spc="-15" dirty="0">
                <a:latin typeface="Carlito"/>
                <a:cs typeface="Carlito"/>
              </a:rPr>
              <a:t>con </a:t>
            </a:r>
            <a:r>
              <a:rPr sz="2400" i="1" dirty="0">
                <a:latin typeface="Carlito"/>
                <a:cs typeface="Carlito"/>
              </a:rPr>
              <a:t>la </a:t>
            </a:r>
            <a:r>
              <a:rPr sz="2400" i="1" spc="-5" dirty="0">
                <a:latin typeface="Carlito"/>
                <a:cs typeface="Carlito"/>
              </a:rPr>
              <a:t>que </a:t>
            </a:r>
            <a:r>
              <a:rPr sz="2400" i="1" spc="-10" dirty="0">
                <a:latin typeface="Carlito"/>
                <a:cs typeface="Carlito"/>
              </a:rPr>
              <a:t>contribuye cada  </a:t>
            </a:r>
            <a:r>
              <a:rPr sz="2400" i="1" spc="-5" dirty="0">
                <a:latin typeface="Carlito"/>
                <a:cs typeface="Carlito"/>
              </a:rPr>
              <a:t>una de </a:t>
            </a:r>
            <a:r>
              <a:rPr sz="2400" i="1" dirty="0">
                <a:latin typeface="Carlito"/>
                <a:cs typeface="Carlito"/>
              </a:rPr>
              <a:t>esas </a:t>
            </a:r>
            <a:r>
              <a:rPr sz="2400" i="1" spc="-10" dirty="0">
                <a:latin typeface="Carlito"/>
                <a:cs typeface="Carlito"/>
              </a:rPr>
              <a:t>fuentes </a:t>
            </a:r>
            <a:r>
              <a:rPr sz="2400" i="1" dirty="0">
                <a:latin typeface="Carlito"/>
                <a:cs typeface="Carlito"/>
              </a:rPr>
              <a:t>en la </a:t>
            </a:r>
            <a:r>
              <a:rPr sz="2400" i="1" spc="-5" dirty="0">
                <a:latin typeface="Carlito"/>
                <a:cs typeface="Carlito"/>
              </a:rPr>
              <a:t>variancia </a:t>
            </a:r>
            <a:r>
              <a:rPr sz="2400" i="1" spc="-15" dirty="0">
                <a:latin typeface="Carlito"/>
                <a:cs typeface="Carlito"/>
              </a:rPr>
              <a:t>total</a:t>
            </a:r>
            <a:r>
              <a:rPr sz="2400" i="1" dirty="0">
                <a:latin typeface="Carlito"/>
                <a:cs typeface="Carlito"/>
              </a:rPr>
              <a:t> </a:t>
            </a:r>
            <a:r>
              <a:rPr sz="2400" spc="204" dirty="0">
                <a:latin typeface="Arial"/>
                <a:cs typeface="Arial"/>
              </a:rPr>
              <a:t>”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ts val="2735"/>
              </a:lnSpc>
              <a:spcBef>
                <a:spcPts val="15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El </a:t>
            </a:r>
            <a:r>
              <a:rPr sz="2400" spc="-10" dirty="0">
                <a:latin typeface="Carlito"/>
                <a:cs typeface="Carlito"/>
              </a:rPr>
              <a:t>desarrollo </a:t>
            </a:r>
            <a:r>
              <a:rPr sz="2400" spc="-5" dirty="0">
                <a:latin typeface="Carlito"/>
                <a:cs typeface="Carlito"/>
              </a:rPr>
              <a:t>del </a:t>
            </a:r>
            <a:r>
              <a:rPr sz="2400" dirty="0">
                <a:latin typeface="Carlito"/>
                <a:cs typeface="Carlito"/>
              </a:rPr>
              <a:t>análisis </a:t>
            </a:r>
            <a:r>
              <a:rPr sz="2400" spc="-5" dirty="0">
                <a:latin typeface="Carlito"/>
                <a:cs typeface="Carlito"/>
              </a:rPr>
              <a:t>de variancia </a:t>
            </a:r>
            <a:r>
              <a:rPr sz="2400" spc="-30" dirty="0">
                <a:latin typeface="Carlito"/>
                <a:cs typeface="Carlito"/>
              </a:rPr>
              <a:t>(ANOVA </a:t>
            </a:r>
            <a:r>
              <a:rPr sz="2400" dirty="0">
                <a:latin typeface="Carlito"/>
                <a:cs typeface="Carlito"/>
              </a:rPr>
              <a:t>en inglés) </a:t>
            </a:r>
            <a:r>
              <a:rPr sz="2400" spc="-5" dirty="0">
                <a:latin typeface="Carlito"/>
                <a:cs typeface="Carlito"/>
              </a:rPr>
              <a:t>se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debe</a:t>
            </a:r>
            <a:endParaRPr sz="2400">
              <a:latin typeface="Carlito"/>
              <a:cs typeface="Carlito"/>
            </a:endParaRPr>
          </a:p>
          <a:p>
            <a:pPr marL="241300">
              <a:lnSpc>
                <a:spcPts val="2735"/>
              </a:lnSpc>
            </a:pPr>
            <a:r>
              <a:rPr sz="2400" spc="-15" dirty="0">
                <a:latin typeface="Carlito"/>
                <a:cs typeface="Carlito"/>
              </a:rPr>
              <a:t>sobre </a:t>
            </a:r>
            <a:r>
              <a:rPr sz="2400" spc="-10" dirty="0">
                <a:latin typeface="Carlito"/>
                <a:cs typeface="Carlito"/>
              </a:rPr>
              <a:t>todo </a:t>
            </a:r>
            <a:r>
              <a:rPr sz="2400" dirty="0">
                <a:latin typeface="Carlito"/>
                <a:cs typeface="Carlito"/>
              </a:rPr>
              <a:t>al </a:t>
            </a:r>
            <a:r>
              <a:rPr sz="2400" spc="-10" dirty="0">
                <a:latin typeface="Carlito"/>
                <a:cs typeface="Carlito"/>
              </a:rPr>
              <a:t>trabajo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spc="5" dirty="0">
                <a:latin typeface="Carlito"/>
                <a:cs typeface="Carlito"/>
              </a:rPr>
              <a:t>R.A.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40" dirty="0">
                <a:latin typeface="Carlito"/>
                <a:cs typeface="Carlito"/>
              </a:rPr>
              <a:t>Fisher.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90075" y="1058799"/>
            <a:ext cx="2176399" cy="16463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82129" y="3959225"/>
            <a:ext cx="2397853" cy="1952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417" y="836421"/>
            <a:ext cx="8061325" cy="550545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41300" marR="5080" indent="-229235" algn="just">
              <a:lnSpc>
                <a:spcPts val="2310"/>
              </a:lnSpc>
              <a:spcBef>
                <a:spcPts val="65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/>
                <a:cs typeface="Times New Roman"/>
              </a:rPr>
              <a:t>Al </a:t>
            </a:r>
            <a:r>
              <a:rPr sz="2400" dirty="0">
                <a:latin typeface="Times New Roman"/>
                <a:cs typeface="Times New Roman"/>
              </a:rPr>
              <a:t>revisar el </a:t>
            </a:r>
            <a:r>
              <a:rPr sz="2400" spc="-5" dirty="0">
                <a:latin typeface="Times New Roman"/>
                <a:cs typeface="Times New Roman"/>
              </a:rPr>
              <a:t>modelo se aprecia </a:t>
            </a:r>
            <a:r>
              <a:rPr sz="2400" dirty="0">
                <a:latin typeface="Times New Roman"/>
                <a:cs typeface="Times New Roman"/>
              </a:rPr>
              <a:t>que una observación </a:t>
            </a:r>
            <a:r>
              <a:rPr sz="2400" spc="-5" dirty="0">
                <a:latin typeface="Times New Roman"/>
                <a:cs typeface="Times New Roman"/>
              </a:rPr>
              <a:t>está  compuesta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por: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50" dirty="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latin typeface="Times New Roman"/>
                <a:cs typeface="Times New Roman"/>
              </a:rPr>
              <a:t>La </a:t>
            </a:r>
            <a:r>
              <a:rPr sz="2400" spc="-5" dirty="0">
                <a:latin typeface="Times New Roman"/>
                <a:cs typeface="Times New Roman"/>
              </a:rPr>
              <a:t>media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general</a:t>
            </a:r>
          </a:p>
          <a:p>
            <a:pPr marL="469900" indent="-457834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latin typeface="Times New Roman"/>
                <a:cs typeface="Times New Roman"/>
              </a:rPr>
              <a:t>El efecto del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tratamiento</a:t>
            </a:r>
          </a:p>
          <a:p>
            <a:pPr marL="469900" marR="7620" indent="-457834">
              <a:lnSpc>
                <a:spcPct val="80000"/>
              </a:lnSpc>
              <a:spcBef>
                <a:spcPts val="1000"/>
              </a:spcBef>
              <a:buAutoNum type="arabicPeriod"/>
              <a:tabLst>
                <a:tab pos="469900" algn="l"/>
                <a:tab pos="470534" algn="l"/>
                <a:tab pos="935990" algn="l"/>
                <a:tab pos="2075814" algn="l"/>
                <a:tab pos="2559050" algn="l"/>
                <a:tab pos="3348990" algn="l"/>
                <a:tab pos="3984625" algn="l"/>
                <a:tab pos="5431155" algn="l"/>
                <a:tab pos="5847080" algn="l"/>
                <a:tab pos="7343775" algn="l"/>
                <a:tab pos="7827009" algn="l"/>
              </a:tabLst>
            </a:pPr>
            <a:r>
              <a:rPr sz="2400" dirty="0">
                <a:latin typeface="Times New Roman"/>
                <a:cs typeface="Times New Roman"/>
              </a:rPr>
              <a:t>El	tér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ino	de	e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ror	que	rep</a:t>
            </a:r>
            <a:r>
              <a:rPr sz="2400" spc="-10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esenta	</a:t>
            </a:r>
            <a:r>
              <a:rPr sz="2400" spc="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a	desvi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ión	de	</a:t>
            </a:r>
            <a:r>
              <a:rPr sz="2400" spc="-10" dirty="0">
                <a:latin typeface="Times New Roman"/>
                <a:cs typeface="Times New Roman"/>
              </a:rPr>
              <a:t>la  </a:t>
            </a:r>
            <a:r>
              <a:rPr sz="2400" dirty="0">
                <a:latin typeface="Times New Roman"/>
                <a:cs typeface="Times New Roman"/>
              </a:rPr>
              <a:t>observación a partir de </a:t>
            </a:r>
            <a:r>
              <a:rPr sz="2400" spc="-5" dirty="0">
                <a:latin typeface="Times New Roman"/>
                <a:cs typeface="Times New Roman"/>
              </a:rPr>
              <a:t>su media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grupal.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00" dirty="0">
              <a:latin typeface="Times New Roman"/>
              <a:cs typeface="Times New Roman"/>
            </a:endParaRPr>
          </a:p>
          <a:p>
            <a:pPr marL="241300" marR="5080" indent="-229235" algn="just">
              <a:lnSpc>
                <a:spcPts val="2300"/>
              </a:lnSpc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/>
                <a:cs typeface="Times New Roman"/>
              </a:rPr>
              <a:t>Los </a:t>
            </a:r>
            <a:r>
              <a:rPr sz="2400" spc="-60" dirty="0">
                <a:latin typeface="Times New Roman"/>
                <a:cs typeface="Times New Roman"/>
              </a:rPr>
              <a:t>ANOVA </a:t>
            </a:r>
            <a:r>
              <a:rPr sz="2400" spc="-5" dirty="0">
                <a:latin typeface="Times New Roman"/>
                <a:cs typeface="Times New Roman"/>
              </a:rPr>
              <a:t>de una </a:t>
            </a:r>
            <a:r>
              <a:rPr sz="2400" spc="-10" dirty="0">
                <a:latin typeface="Times New Roman"/>
                <a:cs typeface="Times New Roman"/>
              </a:rPr>
              <a:t>vía, </a:t>
            </a:r>
            <a:r>
              <a:rPr sz="2400" dirty="0">
                <a:latin typeface="Times New Roman"/>
                <a:cs typeface="Times New Roman"/>
              </a:rPr>
              <a:t>la </a:t>
            </a:r>
            <a:r>
              <a:rPr sz="2400" spc="-5" dirty="0">
                <a:latin typeface="Times New Roman"/>
                <a:cs typeface="Times New Roman"/>
              </a:rPr>
              <a:t>mayoría de veces interesa verificar  </a:t>
            </a:r>
            <a:r>
              <a:rPr sz="2400" dirty="0">
                <a:latin typeface="Times New Roman"/>
                <a:cs typeface="Times New Roman"/>
              </a:rPr>
              <a:t>el </a:t>
            </a:r>
            <a:r>
              <a:rPr sz="2400" spc="-5" dirty="0">
                <a:latin typeface="Times New Roman"/>
                <a:cs typeface="Times New Roman"/>
              </a:rPr>
              <a:t>efecto del tratamiento. Cualquier inferencia se aplica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los  tratamiento </a:t>
            </a:r>
            <a:r>
              <a:rPr sz="2400" dirty="0">
                <a:latin typeface="Times New Roman"/>
                <a:cs typeface="Times New Roman"/>
              </a:rPr>
              <a:t>y no </a:t>
            </a:r>
            <a:r>
              <a:rPr sz="2400" spc="-5" dirty="0">
                <a:latin typeface="Times New Roman"/>
                <a:cs typeface="Times New Roman"/>
              </a:rPr>
              <a:t>se pretende ampliar la inferencia </a:t>
            </a:r>
            <a:r>
              <a:rPr sz="2400" dirty="0">
                <a:latin typeface="Times New Roman"/>
                <a:cs typeface="Times New Roman"/>
              </a:rPr>
              <a:t>a otro  conjunto </a:t>
            </a:r>
            <a:r>
              <a:rPr sz="2400" spc="-5" dirty="0">
                <a:latin typeface="Times New Roman"/>
                <a:cs typeface="Times New Roman"/>
              </a:rPr>
              <a:t>mayor </a:t>
            </a:r>
            <a:r>
              <a:rPr sz="2400" dirty="0">
                <a:latin typeface="Times New Roman"/>
                <a:cs typeface="Times New Roman"/>
              </a:rPr>
              <a:t>de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tratamientos.</a:t>
            </a: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750" dirty="0">
              <a:latin typeface="Times New Roman"/>
              <a:cs typeface="Times New Roman"/>
            </a:endParaRPr>
          </a:p>
          <a:p>
            <a:pPr marL="241300" marR="8255" indent="-229235" algn="just">
              <a:lnSpc>
                <a:spcPts val="2300"/>
              </a:lnSpc>
              <a:spcBef>
                <a:spcPts val="5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Times New Roman"/>
                <a:cs typeface="Times New Roman"/>
              </a:rPr>
              <a:t>La </a:t>
            </a:r>
            <a:r>
              <a:rPr sz="2400" spc="-5" dirty="0">
                <a:latin typeface="Times New Roman"/>
                <a:cs typeface="Times New Roman"/>
              </a:rPr>
              <a:t>restricción anterior </a:t>
            </a:r>
            <a:r>
              <a:rPr sz="2400" spc="-10" dirty="0">
                <a:latin typeface="Times New Roman"/>
                <a:cs typeface="Times New Roman"/>
              </a:rPr>
              <a:t>se </a:t>
            </a:r>
            <a:r>
              <a:rPr sz="2400" dirty="0">
                <a:latin typeface="Times New Roman"/>
                <a:cs typeface="Times New Roman"/>
              </a:rPr>
              <a:t>conoce </a:t>
            </a:r>
            <a:r>
              <a:rPr sz="2400" spc="-5" dirty="0">
                <a:latin typeface="Times New Roman"/>
                <a:cs typeface="Times New Roman"/>
              </a:rPr>
              <a:t>como modelo </a:t>
            </a:r>
            <a:r>
              <a:rPr sz="2400" dirty="0">
                <a:latin typeface="Times New Roman"/>
                <a:cs typeface="Times New Roman"/>
              </a:rPr>
              <a:t>de </a:t>
            </a:r>
            <a:r>
              <a:rPr sz="2400" spc="-5" dirty="0">
                <a:latin typeface="Times New Roman"/>
                <a:cs typeface="Times New Roman"/>
              </a:rPr>
              <a:t>efectos fijos,  </a:t>
            </a:r>
            <a:r>
              <a:rPr sz="2400" dirty="0">
                <a:latin typeface="Times New Roman"/>
                <a:cs typeface="Times New Roman"/>
              </a:rPr>
              <a:t>y el presente capítulo </a:t>
            </a:r>
            <a:r>
              <a:rPr sz="2400" spc="-5" dirty="0">
                <a:latin typeface="Times New Roman"/>
                <a:cs typeface="Times New Roman"/>
              </a:rPr>
              <a:t>se limita </a:t>
            </a:r>
            <a:r>
              <a:rPr sz="2400" dirty="0">
                <a:latin typeface="Times New Roman"/>
                <a:cs typeface="Times New Roman"/>
              </a:rPr>
              <a:t>a este tipo de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modelo.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3457" y="25349"/>
            <a:ext cx="101219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35" dirty="0"/>
              <a:t>Diseño </a:t>
            </a:r>
            <a:r>
              <a:rPr spc="-195" dirty="0"/>
              <a:t>de </a:t>
            </a:r>
            <a:r>
              <a:rPr spc="-160" dirty="0"/>
              <a:t>una </a:t>
            </a:r>
            <a:r>
              <a:rPr spc="-305" dirty="0"/>
              <a:t>vía: </a:t>
            </a:r>
            <a:r>
              <a:rPr spc="-145" dirty="0"/>
              <a:t>supuestos</a:t>
            </a:r>
            <a:r>
              <a:rPr spc="-890" dirty="0"/>
              <a:t> </a:t>
            </a:r>
            <a:r>
              <a:rPr spc="-254" dirty="0">
                <a:latin typeface="Arial"/>
                <a:cs typeface="Arial"/>
              </a:rPr>
              <a:t>– </a:t>
            </a:r>
            <a:r>
              <a:rPr spc="-185" dirty="0"/>
              <a:t>componentes</a:t>
            </a:r>
          </a:p>
        </p:txBody>
      </p:sp>
      <p:sp>
        <p:nvSpPr>
          <p:cNvPr id="4" name="object 4"/>
          <p:cNvSpPr/>
          <p:nvPr/>
        </p:nvSpPr>
        <p:spPr>
          <a:xfrm>
            <a:off x="9015221" y="3860800"/>
            <a:ext cx="2694558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90965" y="1279271"/>
            <a:ext cx="2733675" cy="2114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7693" y="1174958"/>
            <a:ext cx="7490841" cy="5576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1680" y="68021"/>
            <a:ext cx="65246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35" dirty="0"/>
              <a:t>Diseño </a:t>
            </a:r>
            <a:r>
              <a:rPr spc="-195" dirty="0"/>
              <a:t>de </a:t>
            </a:r>
            <a:r>
              <a:rPr spc="-160" dirty="0"/>
              <a:t>una </a:t>
            </a:r>
            <a:r>
              <a:rPr spc="-305" dirty="0"/>
              <a:t>vía:</a:t>
            </a:r>
            <a:r>
              <a:rPr spc="-855" dirty="0"/>
              <a:t> </a:t>
            </a:r>
            <a:r>
              <a:rPr spc="-150" dirty="0"/>
              <a:t>supuestos</a:t>
            </a:r>
          </a:p>
        </p:txBody>
      </p:sp>
      <p:sp>
        <p:nvSpPr>
          <p:cNvPr id="4" name="object 4"/>
          <p:cNvSpPr/>
          <p:nvPr/>
        </p:nvSpPr>
        <p:spPr>
          <a:xfrm>
            <a:off x="8867943" y="2032000"/>
            <a:ext cx="2933276" cy="4292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818" y="1029970"/>
            <a:ext cx="8752205" cy="19627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8600" algn="just">
              <a:lnSpc>
                <a:spcPct val="901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La hipótesis supone que </a:t>
            </a:r>
            <a:r>
              <a:rPr sz="2400" spc="-5" dirty="0">
                <a:latin typeface="Times New Roman"/>
                <a:cs typeface="Times New Roman"/>
              </a:rPr>
              <a:t>las </a:t>
            </a:r>
            <a:r>
              <a:rPr sz="2400" dirty="0">
                <a:latin typeface="Times New Roman"/>
                <a:cs typeface="Times New Roman"/>
              </a:rPr>
              <a:t>poblaciones o </a:t>
            </a:r>
            <a:r>
              <a:rPr sz="2400" spc="-5" dirty="0">
                <a:latin typeface="Times New Roman"/>
                <a:cs typeface="Times New Roman"/>
              </a:rPr>
              <a:t>tratamientos </a:t>
            </a:r>
            <a:r>
              <a:rPr sz="2400" dirty="0">
                <a:latin typeface="Times New Roman"/>
                <a:cs typeface="Times New Roman"/>
              </a:rPr>
              <a:t>tienen </a:t>
            </a:r>
            <a:r>
              <a:rPr sz="2400" spc="-5" dirty="0">
                <a:latin typeface="Times New Roman"/>
                <a:cs typeface="Times New Roman"/>
              </a:rPr>
              <a:t>medias  </a:t>
            </a:r>
            <a:r>
              <a:rPr sz="2400" dirty="0">
                <a:latin typeface="Times New Roman"/>
                <a:cs typeface="Times New Roman"/>
              </a:rPr>
              <a:t>iguales contra la hipótesis </a:t>
            </a:r>
            <a:r>
              <a:rPr sz="2400" spc="-5" dirty="0">
                <a:latin typeface="Times New Roman"/>
                <a:cs typeface="Times New Roman"/>
              </a:rPr>
              <a:t>alternativa, </a:t>
            </a:r>
            <a:r>
              <a:rPr sz="2400" dirty="0">
                <a:latin typeface="Times New Roman"/>
                <a:cs typeface="Times New Roman"/>
              </a:rPr>
              <a:t>donde </a:t>
            </a:r>
            <a:r>
              <a:rPr sz="2400" spc="-5" dirty="0">
                <a:latin typeface="Times New Roman"/>
                <a:cs typeface="Times New Roman"/>
              </a:rPr>
              <a:t>se </a:t>
            </a:r>
            <a:r>
              <a:rPr sz="2400" dirty="0">
                <a:latin typeface="Times New Roman"/>
                <a:cs typeface="Times New Roman"/>
              </a:rPr>
              <a:t>dice que por lo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menos  </a:t>
            </a:r>
            <a:r>
              <a:rPr sz="2400" dirty="0">
                <a:latin typeface="Times New Roman"/>
                <a:cs typeface="Times New Roman"/>
              </a:rPr>
              <a:t>una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difiere.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Esta </a:t>
            </a:r>
            <a:r>
              <a:rPr sz="2400" spc="-5" dirty="0">
                <a:latin typeface="Times New Roman"/>
                <a:cs typeface="Times New Roman"/>
              </a:rPr>
              <a:t>se </a:t>
            </a:r>
            <a:r>
              <a:rPr sz="2400" dirty="0">
                <a:latin typeface="Times New Roman"/>
                <a:cs typeface="Times New Roman"/>
              </a:rPr>
              <a:t>expresa </a:t>
            </a:r>
            <a:r>
              <a:rPr sz="2400" spc="-5" dirty="0">
                <a:latin typeface="Times New Roman"/>
                <a:cs typeface="Times New Roman"/>
              </a:rPr>
              <a:t>como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8818" y="4426153"/>
            <a:ext cx="8488045" cy="105029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De </a:t>
            </a:r>
            <a:r>
              <a:rPr sz="2400" spc="-5" dirty="0">
                <a:latin typeface="Times New Roman"/>
                <a:cs typeface="Times New Roman"/>
              </a:rPr>
              <a:t>forma </a:t>
            </a:r>
            <a:r>
              <a:rPr sz="2400" dirty="0">
                <a:latin typeface="Times New Roman"/>
                <a:cs typeface="Times New Roman"/>
              </a:rPr>
              <a:t>análoga, si las </a:t>
            </a:r>
            <a:r>
              <a:rPr sz="2400" spc="-5" dirty="0">
                <a:latin typeface="Times New Roman"/>
                <a:cs typeface="Times New Roman"/>
              </a:rPr>
              <a:t>medias </a:t>
            </a:r>
            <a:r>
              <a:rPr sz="2400" dirty="0">
                <a:latin typeface="Times New Roman"/>
                <a:cs typeface="Times New Roman"/>
              </a:rPr>
              <a:t>de las poblaciones son iguales, y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  efecto de cada </a:t>
            </a:r>
            <a:r>
              <a:rPr sz="2400" spc="-5" dirty="0">
                <a:latin typeface="Times New Roman"/>
                <a:cs typeface="Times New Roman"/>
              </a:rPr>
              <a:t>tratamiento es </a:t>
            </a:r>
            <a:r>
              <a:rPr sz="2400" dirty="0">
                <a:latin typeface="Times New Roman"/>
                <a:cs typeface="Times New Roman"/>
              </a:rPr>
              <a:t>igual a cero, de tal </a:t>
            </a:r>
            <a:r>
              <a:rPr sz="2400" spc="-5" dirty="0">
                <a:latin typeface="Times New Roman"/>
                <a:cs typeface="Times New Roman"/>
              </a:rPr>
              <a:t>manera </a:t>
            </a:r>
            <a:r>
              <a:rPr sz="2400" dirty="0">
                <a:latin typeface="Times New Roman"/>
                <a:cs typeface="Times New Roman"/>
              </a:rPr>
              <a:t>que,  </a:t>
            </a:r>
            <a:r>
              <a:rPr sz="2400" spc="-5" dirty="0">
                <a:latin typeface="Times New Roman"/>
                <a:cs typeface="Times New Roman"/>
              </a:rPr>
              <a:t>alternativamente, </a:t>
            </a:r>
            <a:r>
              <a:rPr sz="2400" dirty="0">
                <a:latin typeface="Times New Roman"/>
                <a:cs typeface="Times New Roman"/>
              </a:rPr>
              <a:t>las hipótesis pueden escribirse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como: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61513" y="169545"/>
            <a:ext cx="62712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Diseño </a:t>
            </a:r>
            <a:r>
              <a:rPr spc="-195" dirty="0"/>
              <a:t>de </a:t>
            </a:r>
            <a:r>
              <a:rPr spc="-160" dirty="0"/>
              <a:t>una </a:t>
            </a:r>
            <a:r>
              <a:rPr spc="-305" dirty="0"/>
              <a:t>vía:</a:t>
            </a:r>
            <a:r>
              <a:rPr spc="-875" dirty="0"/>
              <a:t> </a:t>
            </a:r>
            <a:r>
              <a:rPr spc="-185" dirty="0"/>
              <a:t>hipótesis</a:t>
            </a:r>
          </a:p>
        </p:txBody>
      </p:sp>
      <p:sp>
        <p:nvSpPr>
          <p:cNvPr id="5" name="object 5"/>
          <p:cNvSpPr/>
          <p:nvPr/>
        </p:nvSpPr>
        <p:spPr>
          <a:xfrm>
            <a:off x="1933194" y="3266198"/>
            <a:ext cx="6096000" cy="944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7807" y="5770918"/>
            <a:ext cx="6096000" cy="9010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53974" y="4905060"/>
            <a:ext cx="1439439" cy="1201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36752" y="1317810"/>
            <a:ext cx="2038055" cy="23931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352" y="1473453"/>
            <a:ext cx="8916035" cy="163385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41300" marR="5080" indent="-228600">
              <a:lnSpc>
                <a:spcPts val="2600"/>
              </a:lnSpc>
              <a:spcBef>
                <a:spcPts val="4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La estadística de prueba para el análisis de variancia unilateral </a:t>
            </a:r>
            <a:r>
              <a:rPr sz="2400" spc="-5" dirty="0">
                <a:latin typeface="Times New Roman"/>
                <a:cs typeface="Times New Roman"/>
              </a:rPr>
              <a:t>es </a:t>
            </a:r>
            <a:r>
              <a:rPr sz="2400" dirty="0">
                <a:latin typeface="Times New Roman"/>
                <a:cs typeface="Times New Roman"/>
              </a:rPr>
              <a:t>el  cálculo de la razón de dos variancias, o la razón de los cuadros</a:t>
            </a:r>
            <a:r>
              <a:rPr sz="2400" spc="-2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medios.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Para entender esto, </a:t>
            </a:r>
            <a:r>
              <a:rPr sz="2400" spc="-5" dirty="0">
                <a:latin typeface="Times New Roman"/>
                <a:cs typeface="Times New Roman"/>
              </a:rPr>
              <a:t>se </a:t>
            </a:r>
            <a:r>
              <a:rPr sz="2400" dirty="0">
                <a:latin typeface="Times New Roman"/>
                <a:cs typeface="Times New Roman"/>
              </a:rPr>
              <a:t>debe analizar el cuadro del análisis</a:t>
            </a:r>
            <a:r>
              <a:rPr sz="2400" spc="-34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ANOVA: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6197" y="169545"/>
            <a:ext cx="90500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Diseño </a:t>
            </a:r>
            <a:r>
              <a:rPr spc="-190" dirty="0"/>
              <a:t>de </a:t>
            </a:r>
            <a:r>
              <a:rPr spc="-160" dirty="0"/>
              <a:t>una </a:t>
            </a:r>
            <a:r>
              <a:rPr spc="-300" dirty="0"/>
              <a:t>vía: </a:t>
            </a:r>
            <a:r>
              <a:rPr spc="-245" dirty="0"/>
              <a:t>estadística </a:t>
            </a:r>
            <a:r>
              <a:rPr spc="-195" dirty="0"/>
              <a:t>de</a:t>
            </a:r>
            <a:r>
              <a:rPr spc="-969" dirty="0"/>
              <a:t> </a:t>
            </a:r>
            <a:r>
              <a:rPr spc="-185" dirty="0"/>
              <a:t>prueba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4893" y="3375659"/>
          <a:ext cx="10647043" cy="32192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5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2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42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943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Fuentes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r>
                        <a:rPr sz="1600" b="1" spc="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variación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Suma de</a:t>
                      </a:r>
                      <a:r>
                        <a:rPr sz="16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cuadrados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Grados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libertas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608330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Cuadrado</a:t>
                      </a:r>
                      <a:r>
                        <a:rPr sz="1600" b="1" spc="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medio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417195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Razón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variación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9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Entre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muestras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SC</a:t>
                      </a:r>
                      <a:r>
                        <a:rPr sz="16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entre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k-1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CM</a:t>
                      </a:r>
                      <a:r>
                        <a:rPr sz="16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entre=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(SC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entre)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/</a:t>
                      </a:r>
                      <a:r>
                        <a:rPr sz="1600" spc="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(k-1)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35" dirty="0">
                          <a:latin typeface="Carlito"/>
                          <a:cs typeface="Carlito"/>
                        </a:rPr>
                        <a:t>R.V=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(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CM entre)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/ (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CM</a:t>
                      </a:r>
                      <a:r>
                        <a:rPr sz="1600" spc="-5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dentro)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292">
                <a:tc>
                  <a:txBody>
                    <a:bodyPr/>
                    <a:lstStyle/>
                    <a:p>
                      <a:pPr marL="655955" marR="470534" indent="-180340">
                        <a:lnSpc>
                          <a:spcPct val="114999"/>
                        </a:lnSpc>
                        <a:spcBef>
                          <a:spcPts val="994"/>
                        </a:spcBef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Dentro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r>
                        <a:rPr sz="16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los  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muestras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SC</a:t>
                      </a:r>
                      <a:r>
                        <a:rPr sz="16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dentro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n-k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65785" marR="558165" indent="225425">
                        <a:lnSpc>
                          <a:spcPct val="114999"/>
                        </a:lnSpc>
                        <a:spcBef>
                          <a:spcPts val="994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CM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dentro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= 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(SC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dentro)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/</a:t>
                      </a:r>
                      <a:r>
                        <a:rPr sz="1600" spc="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(n-k)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00" b="1" spc="-3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Total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SC</a:t>
                      </a:r>
                      <a:r>
                        <a:rPr sz="16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total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n-1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648" y="4049014"/>
            <a:ext cx="3213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Sumas </a:t>
            </a:r>
            <a:r>
              <a:rPr sz="2800" spc="-5" dirty="0">
                <a:latin typeface="Carlito"/>
                <a:cs typeface="Carlito"/>
              </a:rPr>
              <a:t>de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cuadrados</a:t>
            </a:r>
            <a:endParaRPr sz="2800">
              <a:latin typeface="Carlito"/>
              <a:cs typeface="Carlito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35838" y="209422"/>
          <a:ext cx="10647678" cy="3219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6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2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42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942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Fuentes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r>
                        <a:rPr sz="1600" b="1" spc="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variación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Suma de</a:t>
                      </a:r>
                      <a:r>
                        <a:rPr sz="16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cuadrados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Grados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libertas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608330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Cuadrado</a:t>
                      </a:r>
                      <a:r>
                        <a:rPr sz="1600" b="1" spc="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medio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417195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Razón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variación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Entre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muestras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SC</a:t>
                      </a:r>
                      <a:r>
                        <a:rPr sz="16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entre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k-1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625475" marR="617220" indent="246379">
                        <a:lnSpc>
                          <a:spcPct val="114999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CM entre=  (SC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entre)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/</a:t>
                      </a:r>
                      <a:r>
                        <a:rPr sz="16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(k-1)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600" spc="-35" dirty="0">
                          <a:latin typeface="Carlito"/>
                          <a:cs typeface="Carlito"/>
                        </a:rPr>
                        <a:t>R.V=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(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CM entre)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/ (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CM</a:t>
                      </a:r>
                      <a:r>
                        <a:rPr sz="1600" spc="-5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dentro)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203">
                <a:tc>
                  <a:txBody>
                    <a:bodyPr/>
                    <a:lstStyle/>
                    <a:p>
                      <a:pPr marL="655955" marR="470534" indent="-180340">
                        <a:lnSpc>
                          <a:spcPct val="114999"/>
                        </a:lnSpc>
                        <a:spcBef>
                          <a:spcPts val="990"/>
                        </a:spcBef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Dentro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r>
                        <a:rPr sz="16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los  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muestras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SC</a:t>
                      </a:r>
                      <a:r>
                        <a:rPr sz="16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dentro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n-k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65785" marR="558165" indent="225425">
                        <a:lnSpc>
                          <a:spcPct val="114999"/>
                        </a:lnSpc>
                        <a:spcBef>
                          <a:spcPts val="990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CM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dentro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= 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(SC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dentro)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/</a:t>
                      </a:r>
                      <a:r>
                        <a:rPr sz="1600" spc="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(n-k)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00" b="1" spc="-3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Total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SC</a:t>
                      </a:r>
                      <a:r>
                        <a:rPr sz="16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total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n-1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2705100" y="127000"/>
            <a:ext cx="1854200" cy="3340100"/>
          </a:xfrm>
          <a:custGeom>
            <a:avLst/>
            <a:gdLst/>
            <a:ahLst/>
            <a:cxnLst/>
            <a:rect l="l" t="t" r="r" b="b"/>
            <a:pathLst>
              <a:path w="1854200" h="3340100">
                <a:moveTo>
                  <a:pt x="0" y="308990"/>
                </a:moveTo>
                <a:lnTo>
                  <a:pt x="3349" y="263322"/>
                </a:lnTo>
                <a:lnTo>
                  <a:pt x="13079" y="219736"/>
                </a:lnTo>
                <a:lnTo>
                  <a:pt x="28712" y="178712"/>
                </a:lnTo>
                <a:lnTo>
                  <a:pt x="49771" y="140725"/>
                </a:lnTo>
                <a:lnTo>
                  <a:pt x="75777" y="106255"/>
                </a:lnTo>
                <a:lnTo>
                  <a:pt x="106255" y="75777"/>
                </a:lnTo>
                <a:lnTo>
                  <a:pt x="140725" y="49771"/>
                </a:lnTo>
                <a:lnTo>
                  <a:pt x="178712" y="28712"/>
                </a:lnTo>
                <a:lnTo>
                  <a:pt x="219736" y="13079"/>
                </a:lnTo>
                <a:lnTo>
                  <a:pt x="263322" y="3349"/>
                </a:lnTo>
                <a:lnTo>
                  <a:pt x="308991" y="0"/>
                </a:lnTo>
                <a:lnTo>
                  <a:pt x="1545209" y="0"/>
                </a:lnTo>
                <a:lnTo>
                  <a:pt x="1590877" y="3349"/>
                </a:lnTo>
                <a:lnTo>
                  <a:pt x="1634463" y="13079"/>
                </a:lnTo>
                <a:lnTo>
                  <a:pt x="1675487" y="28712"/>
                </a:lnTo>
                <a:lnTo>
                  <a:pt x="1713474" y="49771"/>
                </a:lnTo>
                <a:lnTo>
                  <a:pt x="1747944" y="75777"/>
                </a:lnTo>
                <a:lnTo>
                  <a:pt x="1778422" y="106255"/>
                </a:lnTo>
                <a:lnTo>
                  <a:pt x="1804428" y="140725"/>
                </a:lnTo>
                <a:lnTo>
                  <a:pt x="1825487" y="178712"/>
                </a:lnTo>
                <a:lnTo>
                  <a:pt x="1841120" y="219736"/>
                </a:lnTo>
                <a:lnTo>
                  <a:pt x="1850850" y="263322"/>
                </a:lnTo>
                <a:lnTo>
                  <a:pt x="1854200" y="308990"/>
                </a:lnTo>
                <a:lnTo>
                  <a:pt x="1854200" y="3031109"/>
                </a:lnTo>
                <a:lnTo>
                  <a:pt x="1850850" y="3076777"/>
                </a:lnTo>
                <a:lnTo>
                  <a:pt x="1841120" y="3120363"/>
                </a:lnTo>
                <a:lnTo>
                  <a:pt x="1825487" y="3161387"/>
                </a:lnTo>
                <a:lnTo>
                  <a:pt x="1804428" y="3199374"/>
                </a:lnTo>
                <a:lnTo>
                  <a:pt x="1778422" y="3233844"/>
                </a:lnTo>
                <a:lnTo>
                  <a:pt x="1747944" y="3264322"/>
                </a:lnTo>
                <a:lnTo>
                  <a:pt x="1713474" y="3290328"/>
                </a:lnTo>
                <a:lnTo>
                  <a:pt x="1675487" y="3311387"/>
                </a:lnTo>
                <a:lnTo>
                  <a:pt x="1634463" y="3327020"/>
                </a:lnTo>
                <a:lnTo>
                  <a:pt x="1590877" y="3336750"/>
                </a:lnTo>
                <a:lnTo>
                  <a:pt x="1545209" y="3340100"/>
                </a:lnTo>
                <a:lnTo>
                  <a:pt x="308991" y="3340100"/>
                </a:lnTo>
                <a:lnTo>
                  <a:pt x="263322" y="3336750"/>
                </a:lnTo>
                <a:lnTo>
                  <a:pt x="219736" y="3327020"/>
                </a:lnTo>
                <a:lnTo>
                  <a:pt x="178712" y="3311387"/>
                </a:lnTo>
                <a:lnTo>
                  <a:pt x="140725" y="3290328"/>
                </a:lnTo>
                <a:lnTo>
                  <a:pt x="106255" y="3264322"/>
                </a:lnTo>
                <a:lnTo>
                  <a:pt x="75777" y="3233844"/>
                </a:lnTo>
                <a:lnTo>
                  <a:pt x="49771" y="3199374"/>
                </a:lnTo>
                <a:lnTo>
                  <a:pt x="28712" y="3161387"/>
                </a:lnTo>
                <a:lnTo>
                  <a:pt x="13079" y="3120363"/>
                </a:lnTo>
                <a:lnTo>
                  <a:pt x="3349" y="3076777"/>
                </a:lnTo>
                <a:lnTo>
                  <a:pt x="0" y="3031109"/>
                </a:lnTo>
                <a:lnTo>
                  <a:pt x="0" y="30899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3072" y="1247902"/>
            <a:ext cx="8815070" cy="510476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9235" algn="just">
              <a:lnSpc>
                <a:spcPct val="90100"/>
              </a:lnSpc>
              <a:spcBef>
                <a:spcPts val="385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Times New Roman"/>
                <a:cs typeface="Times New Roman"/>
              </a:rPr>
              <a:t>La </a:t>
            </a:r>
            <a:r>
              <a:rPr sz="2400" spc="-5" dirty="0">
                <a:latin typeface="Times New Roman"/>
                <a:cs typeface="Times New Roman"/>
              </a:rPr>
              <a:t>suma </a:t>
            </a:r>
            <a:r>
              <a:rPr sz="2400" dirty="0">
                <a:latin typeface="Times New Roman"/>
                <a:cs typeface="Times New Roman"/>
              </a:rPr>
              <a:t>de cuadrados </a:t>
            </a:r>
            <a:r>
              <a:rPr sz="2400" spc="-10" dirty="0">
                <a:latin typeface="Times New Roman"/>
                <a:cs typeface="Times New Roman"/>
              </a:rPr>
              <a:t>es </a:t>
            </a:r>
            <a:r>
              <a:rPr sz="2400" dirty="0">
                <a:latin typeface="Times New Roman"/>
                <a:cs typeface="Times New Roman"/>
              </a:rPr>
              <a:t>la </a:t>
            </a:r>
            <a:r>
              <a:rPr sz="2400" spc="-5" dirty="0">
                <a:latin typeface="Times New Roman"/>
                <a:cs typeface="Times New Roman"/>
              </a:rPr>
              <a:t>forma en </a:t>
            </a:r>
            <a:r>
              <a:rPr sz="2400" dirty="0">
                <a:latin typeface="Times New Roman"/>
                <a:cs typeface="Times New Roman"/>
              </a:rPr>
              <a:t>que </a:t>
            </a:r>
            <a:r>
              <a:rPr sz="2400" spc="-5" dirty="0">
                <a:latin typeface="Times New Roman"/>
                <a:cs typeface="Times New Roman"/>
              </a:rPr>
              <a:t>se descompone </a:t>
            </a:r>
            <a:r>
              <a:rPr sz="2400" dirty="0">
                <a:latin typeface="Times New Roman"/>
                <a:cs typeface="Times New Roman"/>
              </a:rPr>
              <a:t>las fuentes  de </a:t>
            </a:r>
            <a:r>
              <a:rPr sz="2400" spc="-5" dirty="0">
                <a:latin typeface="Times New Roman"/>
                <a:cs typeface="Times New Roman"/>
              </a:rPr>
              <a:t>variación </a:t>
            </a:r>
            <a:r>
              <a:rPr sz="2400" dirty="0">
                <a:latin typeface="Times New Roman"/>
                <a:cs typeface="Times New Roman"/>
              </a:rPr>
              <a:t>en un </a:t>
            </a:r>
            <a:r>
              <a:rPr sz="2400" spc="-5" dirty="0">
                <a:latin typeface="Times New Roman"/>
                <a:cs typeface="Times New Roman"/>
              </a:rPr>
              <a:t>análisis </a:t>
            </a:r>
            <a:r>
              <a:rPr sz="2400" dirty="0">
                <a:latin typeface="Times New Roman"/>
                <a:cs typeface="Times New Roman"/>
              </a:rPr>
              <a:t>de </a:t>
            </a:r>
            <a:r>
              <a:rPr sz="2400" spc="-5" dirty="0">
                <a:latin typeface="Times New Roman"/>
                <a:cs typeface="Times New Roman"/>
              </a:rPr>
              <a:t>variancia. </a:t>
            </a:r>
            <a:r>
              <a:rPr sz="2400" dirty="0">
                <a:latin typeface="Times New Roman"/>
                <a:cs typeface="Times New Roman"/>
              </a:rPr>
              <a:t>Esto </a:t>
            </a:r>
            <a:r>
              <a:rPr sz="2400" spc="-5" dirty="0">
                <a:latin typeface="Times New Roman"/>
                <a:cs typeface="Times New Roman"/>
              </a:rPr>
              <a:t>es indispensable </a:t>
            </a:r>
            <a:r>
              <a:rPr sz="2400" dirty="0">
                <a:latin typeface="Times New Roman"/>
                <a:cs typeface="Times New Roman"/>
              </a:rPr>
              <a:t>para </a:t>
            </a:r>
            <a:r>
              <a:rPr sz="2400" spc="-10" dirty="0">
                <a:latin typeface="Times New Roman"/>
                <a:cs typeface="Times New Roman"/>
              </a:rPr>
              <a:t>la  </a:t>
            </a:r>
            <a:r>
              <a:rPr sz="2400" dirty="0">
                <a:latin typeface="Times New Roman"/>
                <a:cs typeface="Times New Roman"/>
              </a:rPr>
              <a:t>prueba.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241300" marR="5080" indent="-229235" algn="just">
              <a:lnSpc>
                <a:spcPts val="2590"/>
              </a:lnSpc>
              <a:spcBef>
                <a:spcPts val="164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/>
                <a:cs typeface="Times New Roman"/>
              </a:rPr>
              <a:t>Se </a:t>
            </a:r>
            <a:r>
              <a:rPr sz="2400" dirty="0">
                <a:latin typeface="Times New Roman"/>
                <a:cs typeface="Times New Roman"/>
              </a:rPr>
              <a:t>posee </a:t>
            </a:r>
            <a:r>
              <a:rPr sz="2400" spc="-5" dirty="0">
                <a:latin typeface="Times New Roman"/>
                <a:cs typeface="Times New Roman"/>
              </a:rPr>
              <a:t>un total de </a:t>
            </a:r>
            <a:r>
              <a:rPr sz="2400" dirty="0">
                <a:latin typeface="Times New Roman"/>
                <a:cs typeface="Times New Roman"/>
              </a:rPr>
              <a:t>3 </a:t>
            </a:r>
            <a:r>
              <a:rPr sz="2400" spc="-5" dirty="0">
                <a:latin typeface="Times New Roman"/>
                <a:cs typeface="Times New Roman"/>
              </a:rPr>
              <a:t>sumas de </a:t>
            </a:r>
            <a:r>
              <a:rPr sz="2400" dirty="0">
                <a:latin typeface="Times New Roman"/>
                <a:cs typeface="Times New Roman"/>
              </a:rPr>
              <a:t>cuadrados: </a:t>
            </a:r>
            <a:r>
              <a:rPr sz="2400" spc="-5" dirty="0">
                <a:latin typeface="Times New Roman"/>
                <a:cs typeface="Times New Roman"/>
              </a:rPr>
              <a:t>suma total </a:t>
            </a:r>
            <a:r>
              <a:rPr sz="2400" spc="-10" dirty="0">
                <a:latin typeface="Times New Roman"/>
                <a:cs typeface="Times New Roman"/>
              </a:rPr>
              <a:t>de </a:t>
            </a:r>
            <a:r>
              <a:rPr sz="2400" spc="-5" dirty="0">
                <a:latin typeface="Times New Roman"/>
                <a:cs typeface="Times New Roman"/>
              </a:rPr>
              <a:t>cuadrados,  suma </a:t>
            </a:r>
            <a:r>
              <a:rPr sz="2400" dirty="0">
                <a:latin typeface="Times New Roman"/>
                <a:cs typeface="Times New Roman"/>
              </a:rPr>
              <a:t>de </a:t>
            </a:r>
            <a:r>
              <a:rPr sz="2400" spc="-5" dirty="0">
                <a:latin typeface="Times New Roman"/>
                <a:cs typeface="Times New Roman"/>
              </a:rPr>
              <a:t>cuadrados dentro </a:t>
            </a:r>
            <a:r>
              <a:rPr sz="2400" dirty="0">
                <a:latin typeface="Times New Roman"/>
                <a:cs typeface="Times New Roman"/>
              </a:rPr>
              <a:t>de </a:t>
            </a:r>
            <a:r>
              <a:rPr sz="2400" spc="-5" dirty="0">
                <a:latin typeface="Times New Roman"/>
                <a:cs typeface="Times New Roman"/>
              </a:rPr>
              <a:t>los grupos </a:t>
            </a:r>
            <a:r>
              <a:rPr sz="2400" dirty="0">
                <a:latin typeface="Times New Roman"/>
                <a:cs typeface="Times New Roman"/>
              </a:rPr>
              <a:t>y </a:t>
            </a:r>
            <a:r>
              <a:rPr sz="2400" spc="-5" dirty="0">
                <a:latin typeface="Times New Roman"/>
                <a:cs typeface="Times New Roman"/>
              </a:rPr>
              <a:t>suma </a:t>
            </a:r>
            <a:r>
              <a:rPr sz="2400" dirty="0">
                <a:latin typeface="Times New Roman"/>
                <a:cs typeface="Times New Roman"/>
              </a:rPr>
              <a:t>de </a:t>
            </a:r>
            <a:r>
              <a:rPr sz="2400" spc="-5" dirty="0">
                <a:latin typeface="Times New Roman"/>
                <a:cs typeface="Times New Roman"/>
              </a:rPr>
              <a:t>cuadrados entre  los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grupos.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241300" marR="5080" indent="-229235" algn="just">
              <a:lnSpc>
                <a:spcPts val="2590"/>
              </a:lnSpc>
              <a:spcBef>
                <a:spcPts val="160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/>
                <a:cs typeface="Times New Roman"/>
              </a:rPr>
              <a:t>Se tiene que la suma total </a:t>
            </a:r>
            <a:r>
              <a:rPr sz="2400" dirty="0">
                <a:latin typeface="Times New Roman"/>
                <a:cs typeface="Times New Roman"/>
              </a:rPr>
              <a:t>de </a:t>
            </a:r>
            <a:r>
              <a:rPr sz="2400" spc="-5" dirty="0">
                <a:latin typeface="Times New Roman"/>
                <a:cs typeface="Times New Roman"/>
              </a:rPr>
              <a:t>cuadrados es </a:t>
            </a:r>
            <a:r>
              <a:rPr sz="2400" dirty="0">
                <a:latin typeface="Times New Roman"/>
                <a:cs typeface="Times New Roman"/>
              </a:rPr>
              <a:t>igual a la </a:t>
            </a:r>
            <a:r>
              <a:rPr sz="2400" spc="-5" dirty="0">
                <a:latin typeface="Times New Roman"/>
                <a:cs typeface="Times New Roman"/>
              </a:rPr>
              <a:t>suma </a:t>
            </a:r>
            <a:r>
              <a:rPr sz="2400" dirty="0">
                <a:latin typeface="Times New Roman"/>
                <a:cs typeface="Times New Roman"/>
              </a:rPr>
              <a:t>de  cuadrados </a:t>
            </a:r>
            <a:r>
              <a:rPr sz="2400" spc="-5" dirty="0">
                <a:latin typeface="Times New Roman"/>
                <a:cs typeface="Times New Roman"/>
              </a:rPr>
              <a:t>entre </a:t>
            </a:r>
            <a:r>
              <a:rPr sz="2400" dirty="0">
                <a:latin typeface="Times New Roman"/>
                <a:cs typeface="Times New Roman"/>
              </a:rPr>
              <a:t>grupos o </a:t>
            </a:r>
            <a:r>
              <a:rPr sz="2400" spc="-5" dirty="0">
                <a:latin typeface="Times New Roman"/>
                <a:cs typeface="Times New Roman"/>
              </a:rPr>
              <a:t>tratamientos </a:t>
            </a:r>
            <a:r>
              <a:rPr sz="2400" spc="-10" dirty="0">
                <a:latin typeface="Times New Roman"/>
                <a:cs typeface="Times New Roman"/>
              </a:rPr>
              <a:t>más </a:t>
            </a:r>
            <a:r>
              <a:rPr sz="2400" spc="-5" dirty="0">
                <a:latin typeface="Times New Roman"/>
                <a:cs typeface="Times New Roman"/>
              </a:rPr>
              <a:t>la suma </a:t>
            </a:r>
            <a:r>
              <a:rPr sz="2400" dirty="0">
                <a:latin typeface="Times New Roman"/>
                <a:cs typeface="Times New Roman"/>
              </a:rPr>
              <a:t>de </a:t>
            </a:r>
            <a:r>
              <a:rPr sz="2400" spc="-5" dirty="0">
                <a:latin typeface="Times New Roman"/>
                <a:cs typeface="Times New Roman"/>
              </a:rPr>
              <a:t>cuadrados  </a:t>
            </a:r>
            <a:r>
              <a:rPr sz="2400" dirty="0">
                <a:latin typeface="Times New Roman"/>
                <a:cs typeface="Times New Roman"/>
              </a:rPr>
              <a:t>dentro de </a:t>
            </a:r>
            <a:r>
              <a:rPr sz="2400" spc="-5" dirty="0">
                <a:latin typeface="Times New Roman"/>
                <a:cs typeface="Times New Roman"/>
              </a:rPr>
              <a:t>los </a:t>
            </a:r>
            <a:r>
              <a:rPr sz="2400" dirty="0">
                <a:latin typeface="Times New Roman"/>
                <a:cs typeface="Times New Roman"/>
              </a:rPr>
              <a:t>grupos o </a:t>
            </a:r>
            <a:r>
              <a:rPr sz="2400" spc="-5" dirty="0">
                <a:latin typeface="Times New Roman"/>
                <a:cs typeface="Times New Roman"/>
              </a:rPr>
              <a:t>los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tratamientos.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37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/>
                <a:cs typeface="Times New Roman"/>
              </a:rPr>
              <a:t>Se </a:t>
            </a:r>
            <a:r>
              <a:rPr sz="2400" dirty="0">
                <a:latin typeface="Times New Roman"/>
                <a:cs typeface="Times New Roman"/>
              </a:rPr>
              <a:t>expresa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como: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040" y="0"/>
            <a:ext cx="1042035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152265" marR="5080" indent="-4140200">
              <a:lnSpc>
                <a:spcPts val="4320"/>
              </a:lnSpc>
              <a:spcBef>
                <a:spcPts val="640"/>
              </a:spcBef>
            </a:pPr>
            <a:r>
              <a:rPr sz="4000" spc="-125" dirty="0"/>
              <a:t>Diseño</a:t>
            </a:r>
            <a:r>
              <a:rPr sz="4000" spc="-305" dirty="0"/>
              <a:t> </a:t>
            </a:r>
            <a:r>
              <a:rPr sz="4000" spc="-180" dirty="0"/>
              <a:t>de</a:t>
            </a:r>
            <a:r>
              <a:rPr sz="4000" spc="-320" dirty="0"/>
              <a:t> </a:t>
            </a:r>
            <a:r>
              <a:rPr sz="4000" spc="-150" dirty="0"/>
              <a:t>una</a:t>
            </a:r>
            <a:r>
              <a:rPr sz="4000" spc="-300" dirty="0"/>
              <a:t> </a:t>
            </a:r>
            <a:r>
              <a:rPr sz="4000" spc="-275" dirty="0"/>
              <a:t>vía:</a:t>
            </a:r>
            <a:r>
              <a:rPr sz="4000" spc="-305" dirty="0"/>
              <a:t> </a:t>
            </a:r>
            <a:r>
              <a:rPr sz="4000" spc="-229" dirty="0"/>
              <a:t>estadística</a:t>
            </a:r>
            <a:r>
              <a:rPr sz="4000" spc="-300" dirty="0"/>
              <a:t> </a:t>
            </a:r>
            <a:r>
              <a:rPr sz="4000" spc="-180" dirty="0"/>
              <a:t>de</a:t>
            </a:r>
            <a:r>
              <a:rPr sz="4000" spc="-300" dirty="0"/>
              <a:t> </a:t>
            </a:r>
            <a:r>
              <a:rPr sz="4000" spc="-170" dirty="0"/>
              <a:t>prueba</a:t>
            </a:r>
            <a:r>
              <a:rPr sz="4000" spc="-355" dirty="0"/>
              <a:t> </a:t>
            </a:r>
            <a:r>
              <a:rPr sz="4000" spc="-235" dirty="0">
                <a:latin typeface="Arial"/>
                <a:cs typeface="Arial"/>
              </a:rPr>
              <a:t>–</a:t>
            </a:r>
            <a:r>
              <a:rPr sz="4000" spc="-215" dirty="0">
                <a:latin typeface="Arial"/>
                <a:cs typeface="Arial"/>
              </a:rPr>
              <a:t> </a:t>
            </a:r>
            <a:r>
              <a:rPr sz="4000" spc="-140" dirty="0"/>
              <a:t>suma</a:t>
            </a:r>
            <a:r>
              <a:rPr sz="4000" spc="-300" dirty="0"/>
              <a:t> </a:t>
            </a:r>
            <a:r>
              <a:rPr sz="4000" spc="-180" dirty="0"/>
              <a:t>de  </a:t>
            </a:r>
            <a:r>
              <a:rPr sz="4000" spc="-175" dirty="0"/>
              <a:t>cuadrados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86759" y="5924893"/>
            <a:ext cx="3828161" cy="461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39275" y="1423127"/>
            <a:ext cx="2580640" cy="2107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660900" y="4962435"/>
            <a:ext cx="2146670" cy="1147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2216" y="1114793"/>
            <a:ext cx="8268334" cy="5561965"/>
            <a:chOff x="362216" y="1114793"/>
            <a:chExt cx="8268334" cy="5561965"/>
          </a:xfrm>
        </p:grpSpPr>
        <p:sp>
          <p:nvSpPr>
            <p:cNvPr id="3" name="object 3"/>
            <p:cNvSpPr/>
            <p:nvPr/>
          </p:nvSpPr>
          <p:spPr>
            <a:xfrm>
              <a:off x="362216" y="1114793"/>
              <a:ext cx="8268208" cy="5561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05125" y="3696728"/>
              <a:ext cx="2899537" cy="9174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9040" y="0"/>
            <a:ext cx="1042035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152265" marR="5080" indent="-4140200">
              <a:lnSpc>
                <a:spcPts val="4320"/>
              </a:lnSpc>
              <a:spcBef>
                <a:spcPts val="640"/>
              </a:spcBef>
            </a:pPr>
            <a:r>
              <a:rPr sz="4000" spc="-125" dirty="0"/>
              <a:t>Diseño</a:t>
            </a:r>
            <a:r>
              <a:rPr sz="4000" spc="-305" dirty="0"/>
              <a:t> </a:t>
            </a:r>
            <a:r>
              <a:rPr sz="4000" spc="-180" dirty="0"/>
              <a:t>de</a:t>
            </a:r>
            <a:r>
              <a:rPr sz="4000" spc="-320" dirty="0"/>
              <a:t> </a:t>
            </a:r>
            <a:r>
              <a:rPr sz="4000" spc="-150" dirty="0"/>
              <a:t>una</a:t>
            </a:r>
            <a:r>
              <a:rPr sz="4000" spc="-300" dirty="0"/>
              <a:t> </a:t>
            </a:r>
            <a:r>
              <a:rPr sz="4000" spc="-275" dirty="0"/>
              <a:t>vía:</a:t>
            </a:r>
            <a:r>
              <a:rPr sz="4000" spc="-305" dirty="0"/>
              <a:t> </a:t>
            </a:r>
            <a:r>
              <a:rPr sz="4000" spc="-229" dirty="0"/>
              <a:t>estadística</a:t>
            </a:r>
            <a:r>
              <a:rPr sz="4000" spc="-300" dirty="0"/>
              <a:t> </a:t>
            </a:r>
            <a:r>
              <a:rPr sz="4000" spc="-180" dirty="0"/>
              <a:t>de</a:t>
            </a:r>
            <a:r>
              <a:rPr sz="4000" spc="-300" dirty="0"/>
              <a:t> </a:t>
            </a:r>
            <a:r>
              <a:rPr sz="4000" spc="-170" dirty="0"/>
              <a:t>prueba</a:t>
            </a:r>
            <a:r>
              <a:rPr sz="4000" spc="-355" dirty="0"/>
              <a:t> </a:t>
            </a:r>
            <a:r>
              <a:rPr sz="4000" spc="-235" dirty="0">
                <a:latin typeface="Arial"/>
                <a:cs typeface="Arial"/>
              </a:rPr>
              <a:t>–</a:t>
            </a:r>
            <a:r>
              <a:rPr sz="4000" spc="-215" dirty="0">
                <a:latin typeface="Arial"/>
                <a:cs typeface="Arial"/>
              </a:rPr>
              <a:t> </a:t>
            </a:r>
            <a:r>
              <a:rPr sz="4000" spc="-140" dirty="0"/>
              <a:t>suma</a:t>
            </a:r>
            <a:r>
              <a:rPr sz="4000" spc="-300" dirty="0"/>
              <a:t> </a:t>
            </a:r>
            <a:r>
              <a:rPr sz="4000" spc="-180" dirty="0"/>
              <a:t>de  </a:t>
            </a:r>
            <a:r>
              <a:rPr sz="4000" spc="-175" dirty="0"/>
              <a:t>cuadrados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78775" y="2852927"/>
            <a:ext cx="3705225" cy="32684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64245" y="1796542"/>
            <a:ext cx="2832735" cy="122047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430"/>
              </a:spcBef>
            </a:pPr>
            <a:r>
              <a:rPr sz="2800" spc="-10" dirty="0">
                <a:latin typeface="Carlito"/>
                <a:cs typeface="Carlito"/>
              </a:rPr>
              <a:t>¿Como </a:t>
            </a:r>
            <a:r>
              <a:rPr sz="2800" spc="-5" dirty="0">
                <a:latin typeface="Carlito"/>
                <a:cs typeface="Carlito"/>
              </a:rPr>
              <a:t>se calcula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la  </a:t>
            </a:r>
            <a:r>
              <a:rPr sz="2800" b="1" spc="-5" dirty="0">
                <a:latin typeface="Times New Roman"/>
                <a:cs typeface="Times New Roman"/>
              </a:rPr>
              <a:t>suma </a:t>
            </a:r>
            <a:r>
              <a:rPr sz="2800" b="1" dirty="0">
                <a:latin typeface="Times New Roman"/>
                <a:cs typeface="Times New Roman"/>
              </a:rPr>
              <a:t>total </a:t>
            </a:r>
            <a:r>
              <a:rPr sz="2800" b="1" spc="-5" dirty="0">
                <a:latin typeface="Times New Roman"/>
                <a:cs typeface="Times New Roman"/>
              </a:rPr>
              <a:t>de  cuadrado</a:t>
            </a:r>
            <a:r>
              <a:rPr sz="2800" b="1" spc="-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Carlito"/>
                <a:cs typeface="Carlito"/>
              </a:rPr>
              <a:t>?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040" y="0"/>
            <a:ext cx="1042035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152265" marR="5080" indent="-4140200">
              <a:lnSpc>
                <a:spcPts val="4320"/>
              </a:lnSpc>
              <a:spcBef>
                <a:spcPts val="640"/>
              </a:spcBef>
            </a:pPr>
            <a:r>
              <a:rPr sz="4000" spc="-125" dirty="0"/>
              <a:t>Diseño</a:t>
            </a:r>
            <a:r>
              <a:rPr sz="4000" spc="-305" dirty="0"/>
              <a:t> </a:t>
            </a:r>
            <a:r>
              <a:rPr sz="4000" spc="-180" dirty="0"/>
              <a:t>de</a:t>
            </a:r>
            <a:r>
              <a:rPr sz="4000" spc="-320" dirty="0"/>
              <a:t> </a:t>
            </a:r>
            <a:r>
              <a:rPr sz="4000" spc="-150" dirty="0"/>
              <a:t>una</a:t>
            </a:r>
            <a:r>
              <a:rPr sz="4000" spc="-300" dirty="0"/>
              <a:t> </a:t>
            </a:r>
            <a:r>
              <a:rPr sz="4000" spc="-275" dirty="0"/>
              <a:t>vía:</a:t>
            </a:r>
            <a:r>
              <a:rPr sz="4000" spc="-305" dirty="0"/>
              <a:t> </a:t>
            </a:r>
            <a:r>
              <a:rPr sz="4000" spc="-229" dirty="0"/>
              <a:t>estadística</a:t>
            </a:r>
            <a:r>
              <a:rPr sz="4000" spc="-300" dirty="0"/>
              <a:t> </a:t>
            </a:r>
            <a:r>
              <a:rPr sz="4000" spc="-180" dirty="0"/>
              <a:t>de</a:t>
            </a:r>
            <a:r>
              <a:rPr sz="4000" spc="-300" dirty="0"/>
              <a:t> </a:t>
            </a:r>
            <a:r>
              <a:rPr sz="4000" spc="-170" dirty="0"/>
              <a:t>prueba</a:t>
            </a:r>
            <a:r>
              <a:rPr sz="4000" spc="-355" dirty="0"/>
              <a:t> </a:t>
            </a:r>
            <a:r>
              <a:rPr sz="4000" spc="-235" dirty="0">
                <a:latin typeface="Arial"/>
                <a:cs typeface="Arial"/>
              </a:rPr>
              <a:t>–</a:t>
            </a:r>
            <a:r>
              <a:rPr sz="4000" spc="-215" dirty="0">
                <a:latin typeface="Arial"/>
                <a:cs typeface="Arial"/>
              </a:rPr>
              <a:t> </a:t>
            </a:r>
            <a:r>
              <a:rPr sz="4000" spc="-140" dirty="0"/>
              <a:t>suma</a:t>
            </a:r>
            <a:r>
              <a:rPr sz="4000" spc="-300" dirty="0"/>
              <a:t> </a:t>
            </a:r>
            <a:r>
              <a:rPr sz="4000" spc="-180" dirty="0"/>
              <a:t>de  </a:t>
            </a:r>
            <a:r>
              <a:rPr sz="4000" spc="-175" dirty="0"/>
              <a:t>cuadrados</a:t>
            </a:r>
            <a:endParaRPr sz="4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54050" y="1327150"/>
          <a:ext cx="6047102" cy="4618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7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6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24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3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u="heavy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Tratamiento</a:t>
                      </a:r>
                      <a:r>
                        <a:rPr sz="1600" b="1" u="heavy" spc="-5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1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b="1" u="heavy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Tratamiento</a:t>
                      </a:r>
                      <a:r>
                        <a:rPr sz="1600" b="1" u="heavy" spc="-85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2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u="heavy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Tratamiento</a:t>
                      </a:r>
                      <a:r>
                        <a:rPr sz="1600" b="1" u="heavy" spc="-3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3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2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2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12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22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4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14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24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16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26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8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18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28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32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10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20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30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15" dirty="0">
                          <a:latin typeface="Carlito"/>
                          <a:cs typeface="Carlito"/>
                        </a:rPr>
                        <a:t>General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Promedio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5" dirty="0">
                          <a:latin typeface="Carlito"/>
                          <a:cs typeface="Carlito"/>
                        </a:rPr>
                        <a:t>16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b="1" spc="-15" dirty="0">
                          <a:latin typeface="Carlito"/>
                          <a:cs typeface="Carlito"/>
                        </a:rPr>
                        <a:t>26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5" dirty="0">
                          <a:latin typeface="Carlito"/>
                          <a:cs typeface="Carlito"/>
                        </a:rPr>
                        <a:t>16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3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u="heavy" spc="-35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Total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latin typeface="Carlito"/>
                          <a:cs typeface="Carlito"/>
                        </a:rPr>
                        <a:t>18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8107988" y="4217758"/>
            <a:ext cx="2686335" cy="795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38707"/>
            <a:ext cx="10515600" cy="5299075"/>
            <a:chOff x="0" y="1238707"/>
            <a:chExt cx="10515600" cy="5299075"/>
          </a:xfrm>
        </p:grpSpPr>
        <p:sp>
          <p:nvSpPr>
            <p:cNvPr id="3" name="object 3"/>
            <p:cNvSpPr/>
            <p:nvPr/>
          </p:nvSpPr>
          <p:spPr>
            <a:xfrm>
              <a:off x="0" y="1238707"/>
              <a:ext cx="10515600" cy="52985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52111" y="4607953"/>
              <a:ext cx="3069463" cy="9174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9040" y="0"/>
            <a:ext cx="1042035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152265" marR="5080" indent="-4140200">
              <a:lnSpc>
                <a:spcPts val="4320"/>
              </a:lnSpc>
              <a:spcBef>
                <a:spcPts val="640"/>
              </a:spcBef>
            </a:pPr>
            <a:r>
              <a:rPr sz="4000" spc="-125" dirty="0"/>
              <a:t>Diseño</a:t>
            </a:r>
            <a:r>
              <a:rPr sz="4000" spc="-305" dirty="0"/>
              <a:t> </a:t>
            </a:r>
            <a:r>
              <a:rPr sz="4000" spc="-180" dirty="0"/>
              <a:t>de</a:t>
            </a:r>
            <a:r>
              <a:rPr sz="4000" spc="-320" dirty="0"/>
              <a:t> </a:t>
            </a:r>
            <a:r>
              <a:rPr sz="4000" spc="-150" dirty="0"/>
              <a:t>una</a:t>
            </a:r>
            <a:r>
              <a:rPr sz="4000" spc="-300" dirty="0"/>
              <a:t> </a:t>
            </a:r>
            <a:r>
              <a:rPr sz="4000" spc="-275" dirty="0"/>
              <a:t>vía:</a:t>
            </a:r>
            <a:r>
              <a:rPr sz="4000" spc="-305" dirty="0"/>
              <a:t> </a:t>
            </a:r>
            <a:r>
              <a:rPr sz="4000" spc="-229" dirty="0"/>
              <a:t>estadística</a:t>
            </a:r>
            <a:r>
              <a:rPr sz="4000" spc="-300" dirty="0"/>
              <a:t> </a:t>
            </a:r>
            <a:r>
              <a:rPr sz="4000" spc="-180" dirty="0"/>
              <a:t>de</a:t>
            </a:r>
            <a:r>
              <a:rPr sz="4000" spc="-300" dirty="0"/>
              <a:t> </a:t>
            </a:r>
            <a:r>
              <a:rPr sz="4000" spc="-170" dirty="0"/>
              <a:t>prueba</a:t>
            </a:r>
            <a:r>
              <a:rPr sz="4000" spc="-355" dirty="0"/>
              <a:t> </a:t>
            </a:r>
            <a:r>
              <a:rPr sz="4000" spc="-235" dirty="0">
                <a:latin typeface="Arial"/>
                <a:cs typeface="Arial"/>
              </a:rPr>
              <a:t>–</a:t>
            </a:r>
            <a:r>
              <a:rPr sz="4000" spc="-215" dirty="0">
                <a:latin typeface="Arial"/>
                <a:cs typeface="Arial"/>
              </a:rPr>
              <a:t> </a:t>
            </a:r>
            <a:r>
              <a:rPr sz="4000" spc="-140" dirty="0"/>
              <a:t>suma</a:t>
            </a:r>
            <a:r>
              <a:rPr sz="4000" spc="-300" dirty="0"/>
              <a:t> </a:t>
            </a:r>
            <a:r>
              <a:rPr sz="4000" spc="-180" dirty="0"/>
              <a:t>de  </a:t>
            </a:r>
            <a:r>
              <a:rPr sz="4000" spc="-175" dirty="0"/>
              <a:t>cuadrados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44433" y="1796542"/>
            <a:ext cx="2874010" cy="122047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indent="-1905" algn="ctr">
              <a:lnSpc>
                <a:spcPct val="90000"/>
              </a:lnSpc>
              <a:spcBef>
                <a:spcPts val="430"/>
              </a:spcBef>
            </a:pPr>
            <a:r>
              <a:rPr sz="2800" spc="-10" dirty="0">
                <a:latin typeface="Carlito"/>
                <a:cs typeface="Carlito"/>
              </a:rPr>
              <a:t>¿Como </a:t>
            </a:r>
            <a:r>
              <a:rPr sz="2800" spc="-5" dirty="0">
                <a:latin typeface="Carlito"/>
                <a:cs typeface="Carlito"/>
              </a:rPr>
              <a:t>se calcula la  </a:t>
            </a:r>
            <a:r>
              <a:rPr sz="2800" b="1" spc="-5" dirty="0">
                <a:latin typeface="Times New Roman"/>
                <a:cs typeface="Times New Roman"/>
              </a:rPr>
              <a:t>suma </a:t>
            </a:r>
            <a:r>
              <a:rPr sz="2800" b="1" spc="-10" dirty="0">
                <a:latin typeface="Times New Roman"/>
                <a:cs typeface="Times New Roman"/>
              </a:rPr>
              <a:t>dentro </a:t>
            </a:r>
            <a:r>
              <a:rPr sz="2800" b="1" spc="-5" dirty="0">
                <a:latin typeface="Times New Roman"/>
                <a:cs typeface="Times New Roman"/>
              </a:rPr>
              <a:t>de</a:t>
            </a:r>
            <a:r>
              <a:rPr sz="2800" b="1" spc="-6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los  </a:t>
            </a:r>
            <a:r>
              <a:rPr sz="2800" b="1" spc="-5" dirty="0">
                <a:latin typeface="Times New Roman"/>
                <a:cs typeface="Times New Roman"/>
              </a:rPr>
              <a:t>tratamientos</a:t>
            </a:r>
            <a:r>
              <a:rPr sz="2800" b="1" spc="-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Carlito"/>
                <a:cs typeface="Carlito"/>
              </a:rPr>
              <a:t>?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040" y="0"/>
            <a:ext cx="1042035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152265" marR="5080" indent="-4140200">
              <a:lnSpc>
                <a:spcPts val="4320"/>
              </a:lnSpc>
              <a:spcBef>
                <a:spcPts val="640"/>
              </a:spcBef>
            </a:pPr>
            <a:r>
              <a:rPr sz="4000" spc="-125" dirty="0"/>
              <a:t>Diseño</a:t>
            </a:r>
            <a:r>
              <a:rPr sz="4000" spc="-305" dirty="0"/>
              <a:t> </a:t>
            </a:r>
            <a:r>
              <a:rPr sz="4000" spc="-180" dirty="0"/>
              <a:t>de</a:t>
            </a:r>
            <a:r>
              <a:rPr sz="4000" spc="-320" dirty="0"/>
              <a:t> </a:t>
            </a:r>
            <a:r>
              <a:rPr sz="4000" spc="-150" dirty="0"/>
              <a:t>una</a:t>
            </a:r>
            <a:r>
              <a:rPr sz="4000" spc="-300" dirty="0"/>
              <a:t> </a:t>
            </a:r>
            <a:r>
              <a:rPr sz="4000" spc="-275" dirty="0"/>
              <a:t>vía:</a:t>
            </a:r>
            <a:r>
              <a:rPr sz="4000" spc="-305" dirty="0"/>
              <a:t> </a:t>
            </a:r>
            <a:r>
              <a:rPr sz="4000" spc="-229" dirty="0"/>
              <a:t>estadística</a:t>
            </a:r>
            <a:r>
              <a:rPr sz="4000" spc="-300" dirty="0"/>
              <a:t> </a:t>
            </a:r>
            <a:r>
              <a:rPr sz="4000" spc="-180" dirty="0"/>
              <a:t>de</a:t>
            </a:r>
            <a:r>
              <a:rPr sz="4000" spc="-300" dirty="0"/>
              <a:t> </a:t>
            </a:r>
            <a:r>
              <a:rPr sz="4000" spc="-170" dirty="0"/>
              <a:t>prueba</a:t>
            </a:r>
            <a:r>
              <a:rPr sz="4000" spc="-355" dirty="0"/>
              <a:t> </a:t>
            </a:r>
            <a:r>
              <a:rPr sz="4000" spc="-235" dirty="0">
                <a:latin typeface="Arial"/>
                <a:cs typeface="Arial"/>
              </a:rPr>
              <a:t>–</a:t>
            </a:r>
            <a:r>
              <a:rPr sz="4000" spc="-215" dirty="0">
                <a:latin typeface="Arial"/>
                <a:cs typeface="Arial"/>
              </a:rPr>
              <a:t> </a:t>
            </a:r>
            <a:r>
              <a:rPr sz="4000" spc="-140" dirty="0"/>
              <a:t>suma</a:t>
            </a:r>
            <a:r>
              <a:rPr sz="4000" spc="-300" dirty="0"/>
              <a:t> </a:t>
            </a:r>
            <a:r>
              <a:rPr sz="4000" spc="-180" dirty="0"/>
              <a:t>de  </a:t>
            </a:r>
            <a:r>
              <a:rPr sz="4000" spc="-175" dirty="0"/>
              <a:t>cuadrados</a:t>
            </a:r>
            <a:endParaRPr sz="4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54050" y="1327150"/>
          <a:ext cx="6047102" cy="4618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7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6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24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3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u="heavy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Tratamiento</a:t>
                      </a:r>
                      <a:r>
                        <a:rPr sz="1600" b="1" u="heavy" spc="-5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1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b="1" u="heavy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Tratamiento</a:t>
                      </a:r>
                      <a:r>
                        <a:rPr sz="1600" b="1" u="heavy" spc="-85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2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u="heavy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Tratamiento</a:t>
                      </a:r>
                      <a:r>
                        <a:rPr sz="1600" b="1" u="heavy" spc="-3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3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2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2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12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22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4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14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24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16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26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8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18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28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32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10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20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30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15" dirty="0">
                          <a:latin typeface="Carlito"/>
                          <a:cs typeface="Carlito"/>
                        </a:rPr>
                        <a:t>General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Promedio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5" dirty="0">
                          <a:latin typeface="Carlito"/>
                          <a:cs typeface="Carlito"/>
                        </a:rPr>
                        <a:t>16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b="1" spc="-15" dirty="0">
                          <a:latin typeface="Carlito"/>
                          <a:cs typeface="Carlito"/>
                        </a:rPr>
                        <a:t>26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5" dirty="0">
                          <a:latin typeface="Carlito"/>
                          <a:cs typeface="Carlito"/>
                        </a:rPr>
                        <a:t>16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3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u="heavy" spc="-35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Total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latin typeface="Carlito"/>
                          <a:cs typeface="Carlito"/>
                        </a:rPr>
                        <a:t>18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7778209" y="4446186"/>
            <a:ext cx="2898598" cy="789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0936" y="146684"/>
            <a:ext cx="13804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Índice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4030" y="1276477"/>
            <a:ext cx="1268730" cy="1200150"/>
            <a:chOff x="444030" y="1276477"/>
            <a:chExt cx="1268730" cy="1200150"/>
          </a:xfrm>
        </p:grpSpPr>
        <p:sp>
          <p:nvSpPr>
            <p:cNvPr id="4" name="object 4"/>
            <p:cNvSpPr/>
            <p:nvPr/>
          </p:nvSpPr>
          <p:spPr>
            <a:xfrm>
              <a:off x="450380" y="128282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627799" y="0"/>
                  </a:moveTo>
                  <a:lnTo>
                    <a:pt x="578737" y="1786"/>
                  </a:lnTo>
                  <a:lnTo>
                    <a:pt x="530707" y="7056"/>
                  </a:lnTo>
                  <a:lnTo>
                    <a:pt x="483850" y="15680"/>
                  </a:lnTo>
                  <a:lnTo>
                    <a:pt x="438305" y="27524"/>
                  </a:lnTo>
                  <a:lnTo>
                    <a:pt x="394212" y="42456"/>
                  </a:lnTo>
                  <a:lnTo>
                    <a:pt x="351709" y="60345"/>
                  </a:lnTo>
                  <a:lnTo>
                    <a:pt x="310937" y="81058"/>
                  </a:lnTo>
                  <a:lnTo>
                    <a:pt x="272035" y="104465"/>
                  </a:lnTo>
                  <a:lnTo>
                    <a:pt x="235143" y="130431"/>
                  </a:lnTo>
                  <a:lnTo>
                    <a:pt x="200400" y="158827"/>
                  </a:lnTo>
                  <a:lnTo>
                    <a:pt x="167946" y="189519"/>
                  </a:lnTo>
                  <a:lnTo>
                    <a:pt x="137920" y="222376"/>
                  </a:lnTo>
                  <a:lnTo>
                    <a:pt x="110463" y="257266"/>
                  </a:lnTo>
                  <a:lnTo>
                    <a:pt x="85713" y="294056"/>
                  </a:lnTo>
                  <a:lnTo>
                    <a:pt x="63810" y="332615"/>
                  </a:lnTo>
                  <a:lnTo>
                    <a:pt x="44894" y="372811"/>
                  </a:lnTo>
                  <a:lnTo>
                    <a:pt x="29104" y="414512"/>
                  </a:lnTo>
                  <a:lnTo>
                    <a:pt x="16580" y="457586"/>
                  </a:lnTo>
                  <a:lnTo>
                    <a:pt x="7462" y="501901"/>
                  </a:lnTo>
                  <a:lnTo>
                    <a:pt x="1888" y="547324"/>
                  </a:lnTo>
                  <a:lnTo>
                    <a:pt x="0" y="593725"/>
                  </a:lnTo>
                  <a:lnTo>
                    <a:pt x="1888" y="640125"/>
                  </a:lnTo>
                  <a:lnTo>
                    <a:pt x="7462" y="685548"/>
                  </a:lnTo>
                  <a:lnTo>
                    <a:pt x="16580" y="729863"/>
                  </a:lnTo>
                  <a:lnTo>
                    <a:pt x="29104" y="772937"/>
                  </a:lnTo>
                  <a:lnTo>
                    <a:pt x="44894" y="814638"/>
                  </a:lnTo>
                  <a:lnTo>
                    <a:pt x="63810" y="854834"/>
                  </a:lnTo>
                  <a:lnTo>
                    <a:pt x="85713" y="893393"/>
                  </a:lnTo>
                  <a:lnTo>
                    <a:pt x="110463" y="930183"/>
                  </a:lnTo>
                  <a:lnTo>
                    <a:pt x="137920" y="965073"/>
                  </a:lnTo>
                  <a:lnTo>
                    <a:pt x="167946" y="997930"/>
                  </a:lnTo>
                  <a:lnTo>
                    <a:pt x="200400" y="1028622"/>
                  </a:lnTo>
                  <a:lnTo>
                    <a:pt x="235143" y="1057018"/>
                  </a:lnTo>
                  <a:lnTo>
                    <a:pt x="272035" y="1082984"/>
                  </a:lnTo>
                  <a:lnTo>
                    <a:pt x="310937" y="1106391"/>
                  </a:lnTo>
                  <a:lnTo>
                    <a:pt x="351709" y="1127104"/>
                  </a:lnTo>
                  <a:lnTo>
                    <a:pt x="394212" y="1144993"/>
                  </a:lnTo>
                  <a:lnTo>
                    <a:pt x="438305" y="1159925"/>
                  </a:lnTo>
                  <a:lnTo>
                    <a:pt x="483850" y="1171769"/>
                  </a:lnTo>
                  <a:lnTo>
                    <a:pt x="530707" y="1180393"/>
                  </a:lnTo>
                  <a:lnTo>
                    <a:pt x="578737" y="1185663"/>
                  </a:lnTo>
                  <a:lnTo>
                    <a:pt x="627799" y="1187450"/>
                  </a:lnTo>
                  <a:lnTo>
                    <a:pt x="676866" y="1185663"/>
                  </a:lnTo>
                  <a:lnTo>
                    <a:pt x="724899" y="1180393"/>
                  </a:lnTo>
                  <a:lnTo>
                    <a:pt x="771760" y="1171769"/>
                  </a:lnTo>
                  <a:lnTo>
                    <a:pt x="817307" y="1159925"/>
                  </a:lnTo>
                  <a:lnTo>
                    <a:pt x="861403" y="1144993"/>
                  </a:lnTo>
                  <a:lnTo>
                    <a:pt x="903907" y="1127104"/>
                  </a:lnTo>
                  <a:lnTo>
                    <a:pt x="944681" y="1106391"/>
                  </a:lnTo>
                  <a:lnTo>
                    <a:pt x="983583" y="1082984"/>
                  </a:lnTo>
                  <a:lnTo>
                    <a:pt x="1020475" y="1057018"/>
                  </a:lnTo>
                  <a:lnTo>
                    <a:pt x="1055218" y="1028622"/>
                  </a:lnTo>
                  <a:lnTo>
                    <a:pt x="1087672" y="997930"/>
                  </a:lnTo>
                  <a:lnTo>
                    <a:pt x="1117697" y="965073"/>
                  </a:lnTo>
                  <a:lnTo>
                    <a:pt x="1145153" y="930183"/>
                  </a:lnTo>
                  <a:lnTo>
                    <a:pt x="1169902" y="893393"/>
                  </a:lnTo>
                  <a:lnTo>
                    <a:pt x="1191804" y="854834"/>
                  </a:lnTo>
                  <a:lnTo>
                    <a:pt x="1210719" y="814638"/>
                  </a:lnTo>
                  <a:lnTo>
                    <a:pt x="1226508" y="772937"/>
                  </a:lnTo>
                  <a:lnTo>
                    <a:pt x="1239031" y="729863"/>
                  </a:lnTo>
                  <a:lnTo>
                    <a:pt x="1248149" y="685548"/>
                  </a:lnTo>
                  <a:lnTo>
                    <a:pt x="1253722" y="640125"/>
                  </a:lnTo>
                  <a:lnTo>
                    <a:pt x="1255610" y="593725"/>
                  </a:lnTo>
                  <a:lnTo>
                    <a:pt x="1253722" y="547324"/>
                  </a:lnTo>
                  <a:lnTo>
                    <a:pt x="1248149" y="501901"/>
                  </a:lnTo>
                  <a:lnTo>
                    <a:pt x="1239031" y="457586"/>
                  </a:lnTo>
                  <a:lnTo>
                    <a:pt x="1226508" y="414512"/>
                  </a:lnTo>
                  <a:lnTo>
                    <a:pt x="1210719" y="372811"/>
                  </a:lnTo>
                  <a:lnTo>
                    <a:pt x="1191804" y="332615"/>
                  </a:lnTo>
                  <a:lnTo>
                    <a:pt x="1169902" y="294056"/>
                  </a:lnTo>
                  <a:lnTo>
                    <a:pt x="1145153" y="257266"/>
                  </a:lnTo>
                  <a:lnTo>
                    <a:pt x="1117697" y="222376"/>
                  </a:lnTo>
                  <a:lnTo>
                    <a:pt x="1087672" y="189519"/>
                  </a:lnTo>
                  <a:lnTo>
                    <a:pt x="1055218" y="158827"/>
                  </a:lnTo>
                  <a:lnTo>
                    <a:pt x="1020475" y="130431"/>
                  </a:lnTo>
                  <a:lnTo>
                    <a:pt x="983583" y="104465"/>
                  </a:lnTo>
                  <a:lnTo>
                    <a:pt x="944681" y="81058"/>
                  </a:lnTo>
                  <a:lnTo>
                    <a:pt x="903907" y="60345"/>
                  </a:lnTo>
                  <a:lnTo>
                    <a:pt x="861403" y="42456"/>
                  </a:lnTo>
                  <a:lnTo>
                    <a:pt x="817307" y="27524"/>
                  </a:lnTo>
                  <a:lnTo>
                    <a:pt x="771760" y="15680"/>
                  </a:lnTo>
                  <a:lnTo>
                    <a:pt x="724899" y="7056"/>
                  </a:lnTo>
                  <a:lnTo>
                    <a:pt x="676866" y="1786"/>
                  </a:lnTo>
                  <a:lnTo>
                    <a:pt x="627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0380" y="128282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0" y="593725"/>
                  </a:moveTo>
                  <a:lnTo>
                    <a:pt x="1888" y="547324"/>
                  </a:lnTo>
                  <a:lnTo>
                    <a:pt x="7462" y="501901"/>
                  </a:lnTo>
                  <a:lnTo>
                    <a:pt x="16580" y="457586"/>
                  </a:lnTo>
                  <a:lnTo>
                    <a:pt x="29104" y="414512"/>
                  </a:lnTo>
                  <a:lnTo>
                    <a:pt x="44894" y="372811"/>
                  </a:lnTo>
                  <a:lnTo>
                    <a:pt x="63810" y="332615"/>
                  </a:lnTo>
                  <a:lnTo>
                    <a:pt x="85713" y="294056"/>
                  </a:lnTo>
                  <a:lnTo>
                    <a:pt x="110463" y="257266"/>
                  </a:lnTo>
                  <a:lnTo>
                    <a:pt x="137920" y="222376"/>
                  </a:lnTo>
                  <a:lnTo>
                    <a:pt x="167946" y="189519"/>
                  </a:lnTo>
                  <a:lnTo>
                    <a:pt x="200400" y="158827"/>
                  </a:lnTo>
                  <a:lnTo>
                    <a:pt x="235143" y="130431"/>
                  </a:lnTo>
                  <a:lnTo>
                    <a:pt x="272035" y="104465"/>
                  </a:lnTo>
                  <a:lnTo>
                    <a:pt x="310937" y="81058"/>
                  </a:lnTo>
                  <a:lnTo>
                    <a:pt x="351709" y="60345"/>
                  </a:lnTo>
                  <a:lnTo>
                    <a:pt x="394212" y="42456"/>
                  </a:lnTo>
                  <a:lnTo>
                    <a:pt x="438305" y="27524"/>
                  </a:lnTo>
                  <a:lnTo>
                    <a:pt x="483850" y="15680"/>
                  </a:lnTo>
                  <a:lnTo>
                    <a:pt x="530707" y="7056"/>
                  </a:lnTo>
                  <a:lnTo>
                    <a:pt x="578737" y="1786"/>
                  </a:lnTo>
                  <a:lnTo>
                    <a:pt x="627799" y="0"/>
                  </a:lnTo>
                  <a:lnTo>
                    <a:pt x="676866" y="1786"/>
                  </a:lnTo>
                  <a:lnTo>
                    <a:pt x="724899" y="7056"/>
                  </a:lnTo>
                  <a:lnTo>
                    <a:pt x="771760" y="15680"/>
                  </a:lnTo>
                  <a:lnTo>
                    <a:pt x="817307" y="27524"/>
                  </a:lnTo>
                  <a:lnTo>
                    <a:pt x="861403" y="42456"/>
                  </a:lnTo>
                  <a:lnTo>
                    <a:pt x="903907" y="60345"/>
                  </a:lnTo>
                  <a:lnTo>
                    <a:pt x="944681" y="81058"/>
                  </a:lnTo>
                  <a:lnTo>
                    <a:pt x="983583" y="104465"/>
                  </a:lnTo>
                  <a:lnTo>
                    <a:pt x="1020475" y="130431"/>
                  </a:lnTo>
                  <a:lnTo>
                    <a:pt x="1055218" y="158827"/>
                  </a:lnTo>
                  <a:lnTo>
                    <a:pt x="1087672" y="189519"/>
                  </a:lnTo>
                  <a:lnTo>
                    <a:pt x="1117697" y="222376"/>
                  </a:lnTo>
                  <a:lnTo>
                    <a:pt x="1145153" y="257266"/>
                  </a:lnTo>
                  <a:lnTo>
                    <a:pt x="1169902" y="294056"/>
                  </a:lnTo>
                  <a:lnTo>
                    <a:pt x="1191804" y="332615"/>
                  </a:lnTo>
                  <a:lnTo>
                    <a:pt x="1210719" y="372811"/>
                  </a:lnTo>
                  <a:lnTo>
                    <a:pt x="1226508" y="414512"/>
                  </a:lnTo>
                  <a:lnTo>
                    <a:pt x="1239031" y="457586"/>
                  </a:lnTo>
                  <a:lnTo>
                    <a:pt x="1248149" y="501901"/>
                  </a:lnTo>
                  <a:lnTo>
                    <a:pt x="1253722" y="547324"/>
                  </a:lnTo>
                  <a:lnTo>
                    <a:pt x="1255610" y="593725"/>
                  </a:lnTo>
                  <a:lnTo>
                    <a:pt x="1253722" y="640125"/>
                  </a:lnTo>
                  <a:lnTo>
                    <a:pt x="1248149" y="685548"/>
                  </a:lnTo>
                  <a:lnTo>
                    <a:pt x="1239031" y="729863"/>
                  </a:lnTo>
                  <a:lnTo>
                    <a:pt x="1226508" y="772937"/>
                  </a:lnTo>
                  <a:lnTo>
                    <a:pt x="1210719" y="814638"/>
                  </a:lnTo>
                  <a:lnTo>
                    <a:pt x="1191804" y="854834"/>
                  </a:lnTo>
                  <a:lnTo>
                    <a:pt x="1169902" y="893393"/>
                  </a:lnTo>
                  <a:lnTo>
                    <a:pt x="1145153" y="930183"/>
                  </a:lnTo>
                  <a:lnTo>
                    <a:pt x="1117697" y="965073"/>
                  </a:lnTo>
                  <a:lnTo>
                    <a:pt x="1087672" y="997930"/>
                  </a:lnTo>
                  <a:lnTo>
                    <a:pt x="1055218" y="1028622"/>
                  </a:lnTo>
                  <a:lnTo>
                    <a:pt x="1020475" y="1057018"/>
                  </a:lnTo>
                  <a:lnTo>
                    <a:pt x="983583" y="1082984"/>
                  </a:lnTo>
                  <a:lnTo>
                    <a:pt x="944681" y="1106391"/>
                  </a:lnTo>
                  <a:lnTo>
                    <a:pt x="903907" y="1127104"/>
                  </a:lnTo>
                  <a:lnTo>
                    <a:pt x="861403" y="1144993"/>
                  </a:lnTo>
                  <a:lnTo>
                    <a:pt x="817307" y="1159925"/>
                  </a:lnTo>
                  <a:lnTo>
                    <a:pt x="771760" y="1171769"/>
                  </a:lnTo>
                  <a:lnTo>
                    <a:pt x="724899" y="1180393"/>
                  </a:lnTo>
                  <a:lnTo>
                    <a:pt x="676866" y="1185663"/>
                  </a:lnTo>
                  <a:lnTo>
                    <a:pt x="627799" y="1187450"/>
                  </a:lnTo>
                  <a:lnTo>
                    <a:pt x="578737" y="1185663"/>
                  </a:lnTo>
                  <a:lnTo>
                    <a:pt x="530707" y="1180393"/>
                  </a:lnTo>
                  <a:lnTo>
                    <a:pt x="483850" y="1171769"/>
                  </a:lnTo>
                  <a:lnTo>
                    <a:pt x="438305" y="1159925"/>
                  </a:lnTo>
                  <a:lnTo>
                    <a:pt x="394212" y="1144993"/>
                  </a:lnTo>
                  <a:lnTo>
                    <a:pt x="351709" y="1127104"/>
                  </a:lnTo>
                  <a:lnTo>
                    <a:pt x="310937" y="1106391"/>
                  </a:lnTo>
                  <a:lnTo>
                    <a:pt x="272035" y="1082984"/>
                  </a:lnTo>
                  <a:lnTo>
                    <a:pt x="235143" y="1057018"/>
                  </a:lnTo>
                  <a:lnTo>
                    <a:pt x="200400" y="1028622"/>
                  </a:lnTo>
                  <a:lnTo>
                    <a:pt x="167946" y="997930"/>
                  </a:lnTo>
                  <a:lnTo>
                    <a:pt x="137920" y="965073"/>
                  </a:lnTo>
                  <a:lnTo>
                    <a:pt x="110463" y="930183"/>
                  </a:lnTo>
                  <a:lnTo>
                    <a:pt x="85713" y="893393"/>
                  </a:lnTo>
                  <a:lnTo>
                    <a:pt x="63810" y="854834"/>
                  </a:lnTo>
                  <a:lnTo>
                    <a:pt x="44894" y="814638"/>
                  </a:lnTo>
                  <a:lnTo>
                    <a:pt x="29104" y="772937"/>
                  </a:lnTo>
                  <a:lnTo>
                    <a:pt x="16580" y="729863"/>
                  </a:lnTo>
                  <a:lnTo>
                    <a:pt x="7462" y="685548"/>
                  </a:lnTo>
                  <a:lnTo>
                    <a:pt x="1888" y="640125"/>
                  </a:lnTo>
                  <a:lnTo>
                    <a:pt x="0" y="5937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07465" y="17118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4030" y="3401567"/>
            <a:ext cx="1268730" cy="1200150"/>
            <a:chOff x="444030" y="3401567"/>
            <a:chExt cx="1268730" cy="1200150"/>
          </a:xfrm>
        </p:grpSpPr>
        <p:sp>
          <p:nvSpPr>
            <p:cNvPr id="8" name="object 8"/>
            <p:cNvSpPr/>
            <p:nvPr/>
          </p:nvSpPr>
          <p:spPr>
            <a:xfrm>
              <a:off x="450380" y="340791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627799" y="0"/>
                  </a:moveTo>
                  <a:lnTo>
                    <a:pt x="578737" y="1786"/>
                  </a:lnTo>
                  <a:lnTo>
                    <a:pt x="530707" y="7056"/>
                  </a:lnTo>
                  <a:lnTo>
                    <a:pt x="483850" y="15680"/>
                  </a:lnTo>
                  <a:lnTo>
                    <a:pt x="438305" y="27524"/>
                  </a:lnTo>
                  <a:lnTo>
                    <a:pt x="394212" y="42456"/>
                  </a:lnTo>
                  <a:lnTo>
                    <a:pt x="351709" y="60345"/>
                  </a:lnTo>
                  <a:lnTo>
                    <a:pt x="310937" y="81058"/>
                  </a:lnTo>
                  <a:lnTo>
                    <a:pt x="272035" y="104465"/>
                  </a:lnTo>
                  <a:lnTo>
                    <a:pt x="235143" y="130431"/>
                  </a:lnTo>
                  <a:lnTo>
                    <a:pt x="200400" y="158827"/>
                  </a:lnTo>
                  <a:lnTo>
                    <a:pt x="167946" y="189519"/>
                  </a:lnTo>
                  <a:lnTo>
                    <a:pt x="137920" y="222376"/>
                  </a:lnTo>
                  <a:lnTo>
                    <a:pt x="110463" y="257266"/>
                  </a:lnTo>
                  <a:lnTo>
                    <a:pt x="85713" y="294056"/>
                  </a:lnTo>
                  <a:lnTo>
                    <a:pt x="63810" y="332615"/>
                  </a:lnTo>
                  <a:lnTo>
                    <a:pt x="44894" y="372811"/>
                  </a:lnTo>
                  <a:lnTo>
                    <a:pt x="29104" y="414512"/>
                  </a:lnTo>
                  <a:lnTo>
                    <a:pt x="16580" y="457586"/>
                  </a:lnTo>
                  <a:lnTo>
                    <a:pt x="7462" y="501901"/>
                  </a:lnTo>
                  <a:lnTo>
                    <a:pt x="1888" y="547324"/>
                  </a:lnTo>
                  <a:lnTo>
                    <a:pt x="0" y="593725"/>
                  </a:lnTo>
                  <a:lnTo>
                    <a:pt x="1888" y="640124"/>
                  </a:lnTo>
                  <a:lnTo>
                    <a:pt x="7462" y="685545"/>
                  </a:lnTo>
                  <a:lnTo>
                    <a:pt x="16580" y="729856"/>
                  </a:lnTo>
                  <a:lnTo>
                    <a:pt x="29104" y="772925"/>
                  </a:lnTo>
                  <a:lnTo>
                    <a:pt x="44894" y="814619"/>
                  </a:lnTo>
                  <a:lnTo>
                    <a:pt x="63810" y="854808"/>
                  </a:lnTo>
                  <a:lnTo>
                    <a:pt x="85713" y="893360"/>
                  </a:lnTo>
                  <a:lnTo>
                    <a:pt x="110463" y="930142"/>
                  </a:lnTo>
                  <a:lnTo>
                    <a:pt x="137920" y="965023"/>
                  </a:lnTo>
                  <a:lnTo>
                    <a:pt x="167946" y="997871"/>
                  </a:lnTo>
                  <a:lnTo>
                    <a:pt x="200400" y="1028554"/>
                  </a:lnTo>
                  <a:lnTo>
                    <a:pt x="235143" y="1056941"/>
                  </a:lnTo>
                  <a:lnTo>
                    <a:pt x="272035" y="1082899"/>
                  </a:lnTo>
                  <a:lnTo>
                    <a:pt x="310937" y="1106297"/>
                  </a:lnTo>
                  <a:lnTo>
                    <a:pt x="351709" y="1127002"/>
                  </a:lnTo>
                  <a:lnTo>
                    <a:pt x="394212" y="1144884"/>
                  </a:lnTo>
                  <a:lnTo>
                    <a:pt x="438305" y="1159811"/>
                  </a:lnTo>
                  <a:lnTo>
                    <a:pt x="483850" y="1171649"/>
                  </a:lnTo>
                  <a:lnTo>
                    <a:pt x="530707" y="1180269"/>
                  </a:lnTo>
                  <a:lnTo>
                    <a:pt x="578737" y="1185537"/>
                  </a:lnTo>
                  <a:lnTo>
                    <a:pt x="627799" y="1187323"/>
                  </a:lnTo>
                  <a:lnTo>
                    <a:pt x="676866" y="1185537"/>
                  </a:lnTo>
                  <a:lnTo>
                    <a:pt x="724899" y="1180269"/>
                  </a:lnTo>
                  <a:lnTo>
                    <a:pt x="771760" y="1171649"/>
                  </a:lnTo>
                  <a:lnTo>
                    <a:pt x="817307" y="1159811"/>
                  </a:lnTo>
                  <a:lnTo>
                    <a:pt x="861403" y="1144884"/>
                  </a:lnTo>
                  <a:lnTo>
                    <a:pt x="903907" y="1127002"/>
                  </a:lnTo>
                  <a:lnTo>
                    <a:pt x="944681" y="1106297"/>
                  </a:lnTo>
                  <a:lnTo>
                    <a:pt x="983583" y="1082899"/>
                  </a:lnTo>
                  <a:lnTo>
                    <a:pt x="1020475" y="1056941"/>
                  </a:lnTo>
                  <a:lnTo>
                    <a:pt x="1055218" y="1028554"/>
                  </a:lnTo>
                  <a:lnTo>
                    <a:pt x="1087672" y="997871"/>
                  </a:lnTo>
                  <a:lnTo>
                    <a:pt x="1117697" y="965023"/>
                  </a:lnTo>
                  <a:lnTo>
                    <a:pt x="1145153" y="930142"/>
                  </a:lnTo>
                  <a:lnTo>
                    <a:pt x="1169902" y="893360"/>
                  </a:lnTo>
                  <a:lnTo>
                    <a:pt x="1191804" y="854808"/>
                  </a:lnTo>
                  <a:lnTo>
                    <a:pt x="1210719" y="814619"/>
                  </a:lnTo>
                  <a:lnTo>
                    <a:pt x="1226508" y="772925"/>
                  </a:lnTo>
                  <a:lnTo>
                    <a:pt x="1239031" y="729856"/>
                  </a:lnTo>
                  <a:lnTo>
                    <a:pt x="1248149" y="685545"/>
                  </a:lnTo>
                  <a:lnTo>
                    <a:pt x="1253722" y="640124"/>
                  </a:lnTo>
                  <a:lnTo>
                    <a:pt x="1255610" y="593725"/>
                  </a:lnTo>
                  <a:lnTo>
                    <a:pt x="1253722" y="547324"/>
                  </a:lnTo>
                  <a:lnTo>
                    <a:pt x="1248149" y="501901"/>
                  </a:lnTo>
                  <a:lnTo>
                    <a:pt x="1239031" y="457586"/>
                  </a:lnTo>
                  <a:lnTo>
                    <a:pt x="1226508" y="414512"/>
                  </a:lnTo>
                  <a:lnTo>
                    <a:pt x="1210719" y="372811"/>
                  </a:lnTo>
                  <a:lnTo>
                    <a:pt x="1191804" y="332615"/>
                  </a:lnTo>
                  <a:lnTo>
                    <a:pt x="1169902" y="294056"/>
                  </a:lnTo>
                  <a:lnTo>
                    <a:pt x="1145153" y="257266"/>
                  </a:lnTo>
                  <a:lnTo>
                    <a:pt x="1117697" y="222376"/>
                  </a:lnTo>
                  <a:lnTo>
                    <a:pt x="1087672" y="189519"/>
                  </a:lnTo>
                  <a:lnTo>
                    <a:pt x="1055218" y="158827"/>
                  </a:lnTo>
                  <a:lnTo>
                    <a:pt x="1020475" y="130431"/>
                  </a:lnTo>
                  <a:lnTo>
                    <a:pt x="983583" y="104465"/>
                  </a:lnTo>
                  <a:lnTo>
                    <a:pt x="944681" y="81058"/>
                  </a:lnTo>
                  <a:lnTo>
                    <a:pt x="903907" y="60345"/>
                  </a:lnTo>
                  <a:lnTo>
                    <a:pt x="861403" y="42456"/>
                  </a:lnTo>
                  <a:lnTo>
                    <a:pt x="817307" y="27524"/>
                  </a:lnTo>
                  <a:lnTo>
                    <a:pt x="771760" y="15680"/>
                  </a:lnTo>
                  <a:lnTo>
                    <a:pt x="724899" y="7056"/>
                  </a:lnTo>
                  <a:lnTo>
                    <a:pt x="676866" y="1786"/>
                  </a:lnTo>
                  <a:lnTo>
                    <a:pt x="627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0380" y="340791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0" y="593725"/>
                  </a:moveTo>
                  <a:lnTo>
                    <a:pt x="1888" y="547324"/>
                  </a:lnTo>
                  <a:lnTo>
                    <a:pt x="7462" y="501901"/>
                  </a:lnTo>
                  <a:lnTo>
                    <a:pt x="16580" y="457586"/>
                  </a:lnTo>
                  <a:lnTo>
                    <a:pt x="29104" y="414512"/>
                  </a:lnTo>
                  <a:lnTo>
                    <a:pt x="44894" y="372811"/>
                  </a:lnTo>
                  <a:lnTo>
                    <a:pt x="63810" y="332615"/>
                  </a:lnTo>
                  <a:lnTo>
                    <a:pt x="85713" y="294056"/>
                  </a:lnTo>
                  <a:lnTo>
                    <a:pt x="110463" y="257266"/>
                  </a:lnTo>
                  <a:lnTo>
                    <a:pt x="137920" y="222376"/>
                  </a:lnTo>
                  <a:lnTo>
                    <a:pt x="167946" y="189519"/>
                  </a:lnTo>
                  <a:lnTo>
                    <a:pt x="200400" y="158827"/>
                  </a:lnTo>
                  <a:lnTo>
                    <a:pt x="235143" y="130431"/>
                  </a:lnTo>
                  <a:lnTo>
                    <a:pt x="272035" y="104465"/>
                  </a:lnTo>
                  <a:lnTo>
                    <a:pt x="310937" y="81058"/>
                  </a:lnTo>
                  <a:lnTo>
                    <a:pt x="351709" y="60345"/>
                  </a:lnTo>
                  <a:lnTo>
                    <a:pt x="394212" y="42456"/>
                  </a:lnTo>
                  <a:lnTo>
                    <a:pt x="438305" y="27524"/>
                  </a:lnTo>
                  <a:lnTo>
                    <a:pt x="483850" y="15680"/>
                  </a:lnTo>
                  <a:lnTo>
                    <a:pt x="530707" y="7056"/>
                  </a:lnTo>
                  <a:lnTo>
                    <a:pt x="578737" y="1786"/>
                  </a:lnTo>
                  <a:lnTo>
                    <a:pt x="627799" y="0"/>
                  </a:lnTo>
                  <a:lnTo>
                    <a:pt x="676866" y="1786"/>
                  </a:lnTo>
                  <a:lnTo>
                    <a:pt x="724899" y="7056"/>
                  </a:lnTo>
                  <a:lnTo>
                    <a:pt x="771760" y="15680"/>
                  </a:lnTo>
                  <a:lnTo>
                    <a:pt x="817307" y="27524"/>
                  </a:lnTo>
                  <a:lnTo>
                    <a:pt x="861403" y="42456"/>
                  </a:lnTo>
                  <a:lnTo>
                    <a:pt x="903907" y="60345"/>
                  </a:lnTo>
                  <a:lnTo>
                    <a:pt x="944681" y="81058"/>
                  </a:lnTo>
                  <a:lnTo>
                    <a:pt x="983583" y="104465"/>
                  </a:lnTo>
                  <a:lnTo>
                    <a:pt x="1020475" y="130431"/>
                  </a:lnTo>
                  <a:lnTo>
                    <a:pt x="1055218" y="158827"/>
                  </a:lnTo>
                  <a:lnTo>
                    <a:pt x="1087672" y="189519"/>
                  </a:lnTo>
                  <a:lnTo>
                    <a:pt x="1117697" y="222376"/>
                  </a:lnTo>
                  <a:lnTo>
                    <a:pt x="1145153" y="257266"/>
                  </a:lnTo>
                  <a:lnTo>
                    <a:pt x="1169902" y="294056"/>
                  </a:lnTo>
                  <a:lnTo>
                    <a:pt x="1191804" y="332615"/>
                  </a:lnTo>
                  <a:lnTo>
                    <a:pt x="1210719" y="372811"/>
                  </a:lnTo>
                  <a:lnTo>
                    <a:pt x="1226508" y="414512"/>
                  </a:lnTo>
                  <a:lnTo>
                    <a:pt x="1239031" y="457586"/>
                  </a:lnTo>
                  <a:lnTo>
                    <a:pt x="1248149" y="501901"/>
                  </a:lnTo>
                  <a:lnTo>
                    <a:pt x="1253722" y="547324"/>
                  </a:lnTo>
                  <a:lnTo>
                    <a:pt x="1255610" y="593725"/>
                  </a:lnTo>
                  <a:lnTo>
                    <a:pt x="1253722" y="640124"/>
                  </a:lnTo>
                  <a:lnTo>
                    <a:pt x="1248149" y="685545"/>
                  </a:lnTo>
                  <a:lnTo>
                    <a:pt x="1239031" y="729856"/>
                  </a:lnTo>
                  <a:lnTo>
                    <a:pt x="1226508" y="772925"/>
                  </a:lnTo>
                  <a:lnTo>
                    <a:pt x="1210719" y="814619"/>
                  </a:lnTo>
                  <a:lnTo>
                    <a:pt x="1191804" y="854808"/>
                  </a:lnTo>
                  <a:lnTo>
                    <a:pt x="1169902" y="893360"/>
                  </a:lnTo>
                  <a:lnTo>
                    <a:pt x="1145153" y="930142"/>
                  </a:lnTo>
                  <a:lnTo>
                    <a:pt x="1117697" y="965023"/>
                  </a:lnTo>
                  <a:lnTo>
                    <a:pt x="1087672" y="997871"/>
                  </a:lnTo>
                  <a:lnTo>
                    <a:pt x="1055218" y="1028554"/>
                  </a:lnTo>
                  <a:lnTo>
                    <a:pt x="1020475" y="1056941"/>
                  </a:lnTo>
                  <a:lnTo>
                    <a:pt x="983583" y="1082899"/>
                  </a:lnTo>
                  <a:lnTo>
                    <a:pt x="944681" y="1106297"/>
                  </a:lnTo>
                  <a:lnTo>
                    <a:pt x="903907" y="1127002"/>
                  </a:lnTo>
                  <a:lnTo>
                    <a:pt x="861403" y="1144884"/>
                  </a:lnTo>
                  <a:lnTo>
                    <a:pt x="817307" y="1159811"/>
                  </a:lnTo>
                  <a:lnTo>
                    <a:pt x="771760" y="1171649"/>
                  </a:lnTo>
                  <a:lnTo>
                    <a:pt x="724899" y="1180269"/>
                  </a:lnTo>
                  <a:lnTo>
                    <a:pt x="676866" y="1185537"/>
                  </a:lnTo>
                  <a:lnTo>
                    <a:pt x="627799" y="1187323"/>
                  </a:lnTo>
                  <a:lnTo>
                    <a:pt x="578737" y="1185537"/>
                  </a:lnTo>
                  <a:lnTo>
                    <a:pt x="530707" y="1180269"/>
                  </a:lnTo>
                  <a:lnTo>
                    <a:pt x="483850" y="1171649"/>
                  </a:lnTo>
                  <a:lnTo>
                    <a:pt x="438305" y="1159811"/>
                  </a:lnTo>
                  <a:lnTo>
                    <a:pt x="394212" y="1144884"/>
                  </a:lnTo>
                  <a:lnTo>
                    <a:pt x="351709" y="1127002"/>
                  </a:lnTo>
                  <a:lnTo>
                    <a:pt x="310937" y="1106297"/>
                  </a:lnTo>
                  <a:lnTo>
                    <a:pt x="272035" y="1082899"/>
                  </a:lnTo>
                  <a:lnTo>
                    <a:pt x="235143" y="1056941"/>
                  </a:lnTo>
                  <a:lnTo>
                    <a:pt x="200400" y="1028554"/>
                  </a:lnTo>
                  <a:lnTo>
                    <a:pt x="167946" y="997871"/>
                  </a:lnTo>
                  <a:lnTo>
                    <a:pt x="137920" y="965023"/>
                  </a:lnTo>
                  <a:lnTo>
                    <a:pt x="110463" y="930142"/>
                  </a:lnTo>
                  <a:lnTo>
                    <a:pt x="85713" y="893360"/>
                  </a:lnTo>
                  <a:lnTo>
                    <a:pt x="63810" y="854808"/>
                  </a:lnTo>
                  <a:lnTo>
                    <a:pt x="44894" y="814619"/>
                  </a:lnTo>
                  <a:lnTo>
                    <a:pt x="29104" y="772925"/>
                  </a:lnTo>
                  <a:lnTo>
                    <a:pt x="16580" y="729856"/>
                  </a:lnTo>
                  <a:lnTo>
                    <a:pt x="7462" y="685545"/>
                  </a:lnTo>
                  <a:lnTo>
                    <a:pt x="1888" y="640124"/>
                  </a:lnTo>
                  <a:lnTo>
                    <a:pt x="0" y="5937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07465" y="383755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4030" y="5526659"/>
            <a:ext cx="1268730" cy="1200150"/>
            <a:chOff x="444030" y="5526659"/>
            <a:chExt cx="1268730" cy="1200150"/>
          </a:xfrm>
        </p:grpSpPr>
        <p:sp>
          <p:nvSpPr>
            <p:cNvPr id="12" name="object 12"/>
            <p:cNvSpPr/>
            <p:nvPr/>
          </p:nvSpPr>
          <p:spPr>
            <a:xfrm>
              <a:off x="450380" y="5533009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627799" y="0"/>
                  </a:moveTo>
                  <a:lnTo>
                    <a:pt x="578737" y="1785"/>
                  </a:lnTo>
                  <a:lnTo>
                    <a:pt x="530707" y="7055"/>
                  </a:lnTo>
                  <a:lnTo>
                    <a:pt x="483850" y="15678"/>
                  </a:lnTo>
                  <a:lnTo>
                    <a:pt x="438305" y="27520"/>
                  </a:lnTo>
                  <a:lnTo>
                    <a:pt x="394212" y="42450"/>
                  </a:lnTo>
                  <a:lnTo>
                    <a:pt x="351709" y="60336"/>
                  </a:lnTo>
                  <a:lnTo>
                    <a:pt x="310937" y="81047"/>
                  </a:lnTo>
                  <a:lnTo>
                    <a:pt x="272035" y="104450"/>
                  </a:lnTo>
                  <a:lnTo>
                    <a:pt x="235143" y="130413"/>
                  </a:lnTo>
                  <a:lnTo>
                    <a:pt x="200400" y="158805"/>
                  </a:lnTo>
                  <a:lnTo>
                    <a:pt x="167946" y="189493"/>
                  </a:lnTo>
                  <a:lnTo>
                    <a:pt x="137920" y="222346"/>
                  </a:lnTo>
                  <a:lnTo>
                    <a:pt x="110463" y="257231"/>
                  </a:lnTo>
                  <a:lnTo>
                    <a:pt x="85713" y="294017"/>
                  </a:lnTo>
                  <a:lnTo>
                    <a:pt x="63810" y="332571"/>
                  </a:lnTo>
                  <a:lnTo>
                    <a:pt x="44894" y="372762"/>
                  </a:lnTo>
                  <a:lnTo>
                    <a:pt x="29104" y="414458"/>
                  </a:lnTo>
                  <a:lnTo>
                    <a:pt x="16580" y="457526"/>
                  </a:lnTo>
                  <a:lnTo>
                    <a:pt x="7462" y="501835"/>
                  </a:lnTo>
                  <a:lnTo>
                    <a:pt x="1888" y="547253"/>
                  </a:lnTo>
                  <a:lnTo>
                    <a:pt x="0" y="593648"/>
                  </a:lnTo>
                  <a:lnTo>
                    <a:pt x="1888" y="640045"/>
                  </a:lnTo>
                  <a:lnTo>
                    <a:pt x="7462" y="685465"/>
                  </a:lnTo>
                  <a:lnTo>
                    <a:pt x="16580" y="729777"/>
                  </a:lnTo>
                  <a:lnTo>
                    <a:pt x="29104" y="772847"/>
                  </a:lnTo>
                  <a:lnTo>
                    <a:pt x="44894" y="814545"/>
                  </a:lnTo>
                  <a:lnTo>
                    <a:pt x="63810" y="854739"/>
                  </a:lnTo>
                  <a:lnTo>
                    <a:pt x="85713" y="893295"/>
                  </a:lnTo>
                  <a:lnTo>
                    <a:pt x="110463" y="930083"/>
                  </a:lnTo>
                  <a:lnTo>
                    <a:pt x="137920" y="964971"/>
                  </a:lnTo>
                  <a:lnTo>
                    <a:pt x="167946" y="997826"/>
                  </a:lnTo>
                  <a:lnTo>
                    <a:pt x="200400" y="1028516"/>
                  </a:lnTo>
                  <a:lnTo>
                    <a:pt x="235143" y="1056910"/>
                  </a:lnTo>
                  <a:lnTo>
                    <a:pt x="272035" y="1082876"/>
                  </a:lnTo>
                  <a:lnTo>
                    <a:pt x="310937" y="1106281"/>
                  </a:lnTo>
                  <a:lnTo>
                    <a:pt x="351709" y="1126993"/>
                  </a:lnTo>
                  <a:lnTo>
                    <a:pt x="394212" y="1144881"/>
                  </a:lnTo>
                  <a:lnTo>
                    <a:pt x="438305" y="1159813"/>
                  </a:lnTo>
                  <a:lnTo>
                    <a:pt x="483850" y="1171656"/>
                  </a:lnTo>
                  <a:lnTo>
                    <a:pt x="530707" y="1180279"/>
                  </a:lnTo>
                  <a:lnTo>
                    <a:pt x="578737" y="1185549"/>
                  </a:lnTo>
                  <a:lnTo>
                    <a:pt x="627799" y="1187335"/>
                  </a:lnTo>
                  <a:lnTo>
                    <a:pt x="676866" y="1185549"/>
                  </a:lnTo>
                  <a:lnTo>
                    <a:pt x="724899" y="1180279"/>
                  </a:lnTo>
                  <a:lnTo>
                    <a:pt x="771760" y="1171656"/>
                  </a:lnTo>
                  <a:lnTo>
                    <a:pt x="817307" y="1159813"/>
                  </a:lnTo>
                  <a:lnTo>
                    <a:pt x="861403" y="1144881"/>
                  </a:lnTo>
                  <a:lnTo>
                    <a:pt x="903907" y="1126993"/>
                  </a:lnTo>
                  <a:lnTo>
                    <a:pt x="944681" y="1106281"/>
                  </a:lnTo>
                  <a:lnTo>
                    <a:pt x="983583" y="1082876"/>
                  </a:lnTo>
                  <a:lnTo>
                    <a:pt x="1020475" y="1056910"/>
                  </a:lnTo>
                  <a:lnTo>
                    <a:pt x="1055218" y="1028516"/>
                  </a:lnTo>
                  <a:lnTo>
                    <a:pt x="1087672" y="997826"/>
                  </a:lnTo>
                  <a:lnTo>
                    <a:pt x="1117697" y="964971"/>
                  </a:lnTo>
                  <a:lnTo>
                    <a:pt x="1145153" y="930083"/>
                  </a:lnTo>
                  <a:lnTo>
                    <a:pt x="1169902" y="893295"/>
                  </a:lnTo>
                  <a:lnTo>
                    <a:pt x="1191804" y="854739"/>
                  </a:lnTo>
                  <a:lnTo>
                    <a:pt x="1210719" y="814545"/>
                  </a:lnTo>
                  <a:lnTo>
                    <a:pt x="1226508" y="772847"/>
                  </a:lnTo>
                  <a:lnTo>
                    <a:pt x="1239031" y="729777"/>
                  </a:lnTo>
                  <a:lnTo>
                    <a:pt x="1248149" y="685465"/>
                  </a:lnTo>
                  <a:lnTo>
                    <a:pt x="1253722" y="640045"/>
                  </a:lnTo>
                  <a:lnTo>
                    <a:pt x="1255610" y="593648"/>
                  </a:lnTo>
                  <a:lnTo>
                    <a:pt x="1253722" y="547253"/>
                  </a:lnTo>
                  <a:lnTo>
                    <a:pt x="1248149" y="501835"/>
                  </a:lnTo>
                  <a:lnTo>
                    <a:pt x="1239031" y="457526"/>
                  </a:lnTo>
                  <a:lnTo>
                    <a:pt x="1226508" y="414458"/>
                  </a:lnTo>
                  <a:lnTo>
                    <a:pt x="1210719" y="372762"/>
                  </a:lnTo>
                  <a:lnTo>
                    <a:pt x="1191804" y="332571"/>
                  </a:lnTo>
                  <a:lnTo>
                    <a:pt x="1169902" y="294017"/>
                  </a:lnTo>
                  <a:lnTo>
                    <a:pt x="1145153" y="257231"/>
                  </a:lnTo>
                  <a:lnTo>
                    <a:pt x="1117697" y="222346"/>
                  </a:lnTo>
                  <a:lnTo>
                    <a:pt x="1087672" y="189493"/>
                  </a:lnTo>
                  <a:lnTo>
                    <a:pt x="1055218" y="158805"/>
                  </a:lnTo>
                  <a:lnTo>
                    <a:pt x="1020475" y="130413"/>
                  </a:lnTo>
                  <a:lnTo>
                    <a:pt x="983583" y="104450"/>
                  </a:lnTo>
                  <a:lnTo>
                    <a:pt x="944681" y="81047"/>
                  </a:lnTo>
                  <a:lnTo>
                    <a:pt x="903907" y="60336"/>
                  </a:lnTo>
                  <a:lnTo>
                    <a:pt x="861403" y="42450"/>
                  </a:lnTo>
                  <a:lnTo>
                    <a:pt x="817307" y="27520"/>
                  </a:lnTo>
                  <a:lnTo>
                    <a:pt x="771760" y="15678"/>
                  </a:lnTo>
                  <a:lnTo>
                    <a:pt x="724899" y="7055"/>
                  </a:lnTo>
                  <a:lnTo>
                    <a:pt x="676866" y="1785"/>
                  </a:lnTo>
                  <a:lnTo>
                    <a:pt x="627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0380" y="5533009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0" y="593648"/>
                  </a:moveTo>
                  <a:lnTo>
                    <a:pt x="1888" y="547253"/>
                  </a:lnTo>
                  <a:lnTo>
                    <a:pt x="7462" y="501835"/>
                  </a:lnTo>
                  <a:lnTo>
                    <a:pt x="16580" y="457526"/>
                  </a:lnTo>
                  <a:lnTo>
                    <a:pt x="29104" y="414458"/>
                  </a:lnTo>
                  <a:lnTo>
                    <a:pt x="44894" y="372762"/>
                  </a:lnTo>
                  <a:lnTo>
                    <a:pt x="63810" y="332571"/>
                  </a:lnTo>
                  <a:lnTo>
                    <a:pt x="85713" y="294017"/>
                  </a:lnTo>
                  <a:lnTo>
                    <a:pt x="110463" y="257231"/>
                  </a:lnTo>
                  <a:lnTo>
                    <a:pt x="137920" y="222346"/>
                  </a:lnTo>
                  <a:lnTo>
                    <a:pt x="167946" y="189493"/>
                  </a:lnTo>
                  <a:lnTo>
                    <a:pt x="200400" y="158805"/>
                  </a:lnTo>
                  <a:lnTo>
                    <a:pt x="235143" y="130413"/>
                  </a:lnTo>
                  <a:lnTo>
                    <a:pt x="272035" y="104450"/>
                  </a:lnTo>
                  <a:lnTo>
                    <a:pt x="310937" y="81047"/>
                  </a:lnTo>
                  <a:lnTo>
                    <a:pt x="351709" y="60336"/>
                  </a:lnTo>
                  <a:lnTo>
                    <a:pt x="394212" y="42450"/>
                  </a:lnTo>
                  <a:lnTo>
                    <a:pt x="438305" y="27520"/>
                  </a:lnTo>
                  <a:lnTo>
                    <a:pt x="483850" y="15678"/>
                  </a:lnTo>
                  <a:lnTo>
                    <a:pt x="530707" y="7055"/>
                  </a:lnTo>
                  <a:lnTo>
                    <a:pt x="578737" y="1785"/>
                  </a:lnTo>
                  <a:lnTo>
                    <a:pt x="627799" y="0"/>
                  </a:lnTo>
                  <a:lnTo>
                    <a:pt x="676866" y="1785"/>
                  </a:lnTo>
                  <a:lnTo>
                    <a:pt x="724899" y="7055"/>
                  </a:lnTo>
                  <a:lnTo>
                    <a:pt x="771760" y="15678"/>
                  </a:lnTo>
                  <a:lnTo>
                    <a:pt x="817307" y="27520"/>
                  </a:lnTo>
                  <a:lnTo>
                    <a:pt x="861403" y="42450"/>
                  </a:lnTo>
                  <a:lnTo>
                    <a:pt x="903907" y="60336"/>
                  </a:lnTo>
                  <a:lnTo>
                    <a:pt x="944681" y="81047"/>
                  </a:lnTo>
                  <a:lnTo>
                    <a:pt x="983583" y="104450"/>
                  </a:lnTo>
                  <a:lnTo>
                    <a:pt x="1020475" y="130413"/>
                  </a:lnTo>
                  <a:lnTo>
                    <a:pt x="1055218" y="158805"/>
                  </a:lnTo>
                  <a:lnTo>
                    <a:pt x="1087672" y="189493"/>
                  </a:lnTo>
                  <a:lnTo>
                    <a:pt x="1117697" y="222346"/>
                  </a:lnTo>
                  <a:lnTo>
                    <a:pt x="1145153" y="257231"/>
                  </a:lnTo>
                  <a:lnTo>
                    <a:pt x="1169902" y="294017"/>
                  </a:lnTo>
                  <a:lnTo>
                    <a:pt x="1191804" y="332571"/>
                  </a:lnTo>
                  <a:lnTo>
                    <a:pt x="1210719" y="372762"/>
                  </a:lnTo>
                  <a:lnTo>
                    <a:pt x="1226508" y="414458"/>
                  </a:lnTo>
                  <a:lnTo>
                    <a:pt x="1239031" y="457526"/>
                  </a:lnTo>
                  <a:lnTo>
                    <a:pt x="1248149" y="501835"/>
                  </a:lnTo>
                  <a:lnTo>
                    <a:pt x="1253722" y="547253"/>
                  </a:lnTo>
                  <a:lnTo>
                    <a:pt x="1255610" y="593648"/>
                  </a:lnTo>
                  <a:lnTo>
                    <a:pt x="1253722" y="640045"/>
                  </a:lnTo>
                  <a:lnTo>
                    <a:pt x="1248149" y="685465"/>
                  </a:lnTo>
                  <a:lnTo>
                    <a:pt x="1239031" y="729777"/>
                  </a:lnTo>
                  <a:lnTo>
                    <a:pt x="1226508" y="772847"/>
                  </a:lnTo>
                  <a:lnTo>
                    <a:pt x="1210719" y="814545"/>
                  </a:lnTo>
                  <a:lnTo>
                    <a:pt x="1191804" y="854739"/>
                  </a:lnTo>
                  <a:lnTo>
                    <a:pt x="1169902" y="893295"/>
                  </a:lnTo>
                  <a:lnTo>
                    <a:pt x="1145153" y="930083"/>
                  </a:lnTo>
                  <a:lnTo>
                    <a:pt x="1117697" y="964971"/>
                  </a:lnTo>
                  <a:lnTo>
                    <a:pt x="1087672" y="997826"/>
                  </a:lnTo>
                  <a:lnTo>
                    <a:pt x="1055218" y="1028516"/>
                  </a:lnTo>
                  <a:lnTo>
                    <a:pt x="1020475" y="1056910"/>
                  </a:lnTo>
                  <a:lnTo>
                    <a:pt x="983583" y="1082876"/>
                  </a:lnTo>
                  <a:lnTo>
                    <a:pt x="944681" y="1106281"/>
                  </a:lnTo>
                  <a:lnTo>
                    <a:pt x="903907" y="1126993"/>
                  </a:lnTo>
                  <a:lnTo>
                    <a:pt x="861403" y="1144881"/>
                  </a:lnTo>
                  <a:lnTo>
                    <a:pt x="817307" y="1159813"/>
                  </a:lnTo>
                  <a:lnTo>
                    <a:pt x="771760" y="1171656"/>
                  </a:lnTo>
                  <a:lnTo>
                    <a:pt x="724899" y="1180279"/>
                  </a:lnTo>
                  <a:lnTo>
                    <a:pt x="676866" y="1185549"/>
                  </a:lnTo>
                  <a:lnTo>
                    <a:pt x="627799" y="1187335"/>
                  </a:lnTo>
                  <a:lnTo>
                    <a:pt x="578737" y="1185549"/>
                  </a:lnTo>
                  <a:lnTo>
                    <a:pt x="530707" y="1180279"/>
                  </a:lnTo>
                  <a:lnTo>
                    <a:pt x="483850" y="1171656"/>
                  </a:lnTo>
                  <a:lnTo>
                    <a:pt x="438305" y="1159813"/>
                  </a:lnTo>
                  <a:lnTo>
                    <a:pt x="394212" y="1144881"/>
                  </a:lnTo>
                  <a:lnTo>
                    <a:pt x="351709" y="1126993"/>
                  </a:lnTo>
                  <a:lnTo>
                    <a:pt x="310937" y="1106281"/>
                  </a:lnTo>
                  <a:lnTo>
                    <a:pt x="272035" y="1082876"/>
                  </a:lnTo>
                  <a:lnTo>
                    <a:pt x="235143" y="1056910"/>
                  </a:lnTo>
                  <a:lnTo>
                    <a:pt x="200400" y="1028516"/>
                  </a:lnTo>
                  <a:lnTo>
                    <a:pt x="167946" y="997826"/>
                  </a:lnTo>
                  <a:lnTo>
                    <a:pt x="137920" y="964971"/>
                  </a:lnTo>
                  <a:lnTo>
                    <a:pt x="110463" y="930083"/>
                  </a:lnTo>
                  <a:lnTo>
                    <a:pt x="85713" y="893295"/>
                  </a:lnTo>
                  <a:lnTo>
                    <a:pt x="63810" y="854739"/>
                  </a:lnTo>
                  <a:lnTo>
                    <a:pt x="44894" y="814545"/>
                  </a:lnTo>
                  <a:lnTo>
                    <a:pt x="29104" y="772847"/>
                  </a:lnTo>
                  <a:lnTo>
                    <a:pt x="16580" y="729777"/>
                  </a:lnTo>
                  <a:lnTo>
                    <a:pt x="7462" y="685465"/>
                  </a:lnTo>
                  <a:lnTo>
                    <a:pt x="1888" y="640045"/>
                  </a:lnTo>
                  <a:lnTo>
                    <a:pt x="0" y="59364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07465" y="596290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895721" y="1276477"/>
            <a:ext cx="1268730" cy="1200150"/>
            <a:chOff x="5895721" y="1276477"/>
            <a:chExt cx="1268730" cy="1200150"/>
          </a:xfrm>
        </p:grpSpPr>
        <p:sp>
          <p:nvSpPr>
            <p:cNvPr id="16" name="object 16"/>
            <p:cNvSpPr/>
            <p:nvPr/>
          </p:nvSpPr>
          <p:spPr>
            <a:xfrm>
              <a:off x="5902071" y="128282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29" h="1187450">
                  <a:moveTo>
                    <a:pt x="627760" y="0"/>
                  </a:moveTo>
                  <a:lnTo>
                    <a:pt x="578700" y="1786"/>
                  </a:lnTo>
                  <a:lnTo>
                    <a:pt x="530673" y="7056"/>
                  </a:lnTo>
                  <a:lnTo>
                    <a:pt x="483818" y="15680"/>
                  </a:lnTo>
                  <a:lnTo>
                    <a:pt x="438276" y="27524"/>
                  </a:lnTo>
                  <a:lnTo>
                    <a:pt x="394184" y="42456"/>
                  </a:lnTo>
                  <a:lnTo>
                    <a:pt x="351684" y="60345"/>
                  </a:lnTo>
                  <a:lnTo>
                    <a:pt x="310914" y="81058"/>
                  </a:lnTo>
                  <a:lnTo>
                    <a:pt x="272015" y="104465"/>
                  </a:lnTo>
                  <a:lnTo>
                    <a:pt x="235125" y="130431"/>
                  </a:lnTo>
                  <a:lnTo>
                    <a:pt x="200384" y="158827"/>
                  </a:lnTo>
                  <a:lnTo>
                    <a:pt x="167933" y="189519"/>
                  </a:lnTo>
                  <a:lnTo>
                    <a:pt x="137909" y="222376"/>
                  </a:lnTo>
                  <a:lnTo>
                    <a:pt x="110454" y="257266"/>
                  </a:lnTo>
                  <a:lnTo>
                    <a:pt x="85706" y="294056"/>
                  </a:lnTo>
                  <a:lnTo>
                    <a:pt x="63805" y="332615"/>
                  </a:lnTo>
                  <a:lnTo>
                    <a:pt x="44890" y="372811"/>
                  </a:lnTo>
                  <a:lnTo>
                    <a:pt x="29102" y="414512"/>
                  </a:lnTo>
                  <a:lnTo>
                    <a:pt x="16579" y="457586"/>
                  </a:lnTo>
                  <a:lnTo>
                    <a:pt x="7461" y="501901"/>
                  </a:lnTo>
                  <a:lnTo>
                    <a:pt x="1888" y="547324"/>
                  </a:lnTo>
                  <a:lnTo>
                    <a:pt x="0" y="593725"/>
                  </a:lnTo>
                  <a:lnTo>
                    <a:pt x="1888" y="640125"/>
                  </a:lnTo>
                  <a:lnTo>
                    <a:pt x="7461" y="685548"/>
                  </a:lnTo>
                  <a:lnTo>
                    <a:pt x="16579" y="729863"/>
                  </a:lnTo>
                  <a:lnTo>
                    <a:pt x="29102" y="772937"/>
                  </a:lnTo>
                  <a:lnTo>
                    <a:pt x="44890" y="814638"/>
                  </a:lnTo>
                  <a:lnTo>
                    <a:pt x="63805" y="854834"/>
                  </a:lnTo>
                  <a:lnTo>
                    <a:pt x="85706" y="893393"/>
                  </a:lnTo>
                  <a:lnTo>
                    <a:pt x="110454" y="930183"/>
                  </a:lnTo>
                  <a:lnTo>
                    <a:pt x="137909" y="965073"/>
                  </a:lnTo>
                  <a:lnTo>
                    <a:pt x="167933" y="997930"/>
                  </a:lnTo>
                  <a:lnTo>
                    <a:pt x="200384" y="1028622"/>
                  </a:lnTo>
                  <a:lnTo>
                    <a:pt x="235125" y="1057018"/>
                  </a:lnTo>
                  <a:lnTo>
                    <a:pt x="272015" y="1082984"/>
                  </a:lnTo>
                  <a:lnTo>
                    <a:pt x="310914" y="1106391"/>
                  </a:lnTo>
                  <a:lnTo>
                    <a:pt x="351684" y="1127104"/>
                  </a:lnTo>
                  <a:lnTo>
                    <a:pt x="394184" y="1144993"/>
                  </a:lnTo>
                  <a:lnTo>
                    <a:pt x="438276" y="1159925"/>
                  </a:lnTo>
                  <a:lnTo>
                    <a:pt x="483818" y="1171769"/>
                  </a:lnTo>
                  <a:lnTo>
                    <a:pt x="530673" y="1180393"/>
                  </a:lnTo>
                  <a:lnTo>
                    <a:pt x="578700" y="1185663"/>
                  </a:lnTo>
                  <a:lnTo>
                    <a:pt x="627760" y="1187450"/>
                  </a:lnTo>
                  <a:lnTo>
                    <a:pt x="676838" y="1185663"/>
                  </a:lnTo>
                  <a:lnTo>
                    <a:pt x="724881" y="1180393"/>
                  </a:lnTo>
                  <a:lnTo>
                    <a:pt x="771750" y="1171769"/>
                  </a:lnTo>
                  <a:lnTo>
                    <a:pt x="817305" y="1159925"/>
                  </a:lnTo>
                  <a:lnTo>
                    <a:pt x="861408" y="1144993"/>
                  </a:lnTo>
                  <a:lnTo>
                    <a:pt x="903918" y="1127104"/>
                  </a:lnTo>
                  <a:lnTo>
                    <a:pt x="944696" y="1106391"/>
                  </a:lnTo>
                  <a:lnTo>
                    <a:pt x="983603" y="1082984"/>
                  </a:lnTo>
                  <a:lnTo>
                    <a:pt x="1020499" y="1057018"/>
                  </a:lnTo>
                  <a:lnTo>
                    <a:pt x="1055245" y="1028622"/>
                  </a:lnTo>
                  <a:lnTo>
                    <a:pt x="1087702" y="997930"/>
                  </a:lnTo>
                  <a:lnTo>
                    <a:pt x="1117729" y="965073"/>
                  </a:lnTo>
                  <a:lnTo>
                    <a:pt x="1145187" y="930183"/>
                  </a:lnTo>
                  <a:lnTo>
                    <a:pt x="1169938" y="893393"/>
                  </a:lnTo>
                  <a:lnTo>
                    <a:pt x="1191840" y="854834"/>
                  </a:lnTo>
                  <a:lnTo>
                    <a:pt x="1210756" y="814638"/>
                  </a:lnTo>
                  <a:lnTo>
                    <a:pt x="1226546" y="772937"/>
                  </a:lnTo>
                  <a:lnTo>
                    <a:pt x="1239069" y="729863"/>
                  </a:lnTo>
                  <a:lnTo>
                    <a:pt x="1248187" y="685548"/>
                  </a:lnTo>
                  <a:lnTo>
                    <a:pt x="1253760" y="640125"/>
                  </a:lnTo>
                  <a:lnTo>
                    <a:pt x="1255649" y="593725"/>
                  </a:lnTo>
                  <a:lnTo>
                    <a:pt x="1253760" y="547324"/>
                  </a:lnTo>
                  <a:lnTo>
                    <a:pt x="1248187" y="501901"/>
                  </a:lnTo>
                  <a:lnTo>
                    <a:pt x="1239069" y="457586"/>
                  </a:lnTo>
                  <a:lnTo>
                    <a:pt x="1226546" y="414512"/>
                  </a:lnTo>
                  <a:lnTo>
                    <a:pt x="1210756" y="372811"/>
                  </a:lnTo>
                  <a:lnTo>
                    <a:pt x="1191840" y="332615"/>
                  </a:lnTo>
                  <a:lnTo>
                    <a:pt x="1169938" y="294056"/>
                  </a:lnTo>
                  <a:lnTo>
                    <a:pt x="1145187" y="257266"/>
                  </a:lnTo>
                  <a:lnTo>
                    <a:pt x="1117729" y="222376"/>
                  </a:lnTo>
                  <a:lnTo>
                    <a:pt x="1087702" y="189519"/>
                  </a:lnTo>
                  <a:lnTo>
                    <a:pt x="1055245" y="158827"/>
                  </a:lnTo>
                  <a:lnTo>
                    <a:pt x="1020499" y="130431"/>
                  </a:lnTo>
                  <a:lnTo>
                    <a:pt x="983603" y="104465"/>
                  </a:lnTo>
                  <a:lnTo>
                    <a:pt x="944696" y="81058"/>
                  </a:lnTo>
                  <a:lnTo>
                    <a:pt x="903918" y="60345"/>
                  </a:lnTo>
                  <a:lnTo>
                    <a:pt x="861408" y="42456"/>
                  </a:lnTo>
                  <a:lnTo>
                    <a:pt x="817305" y="27524"/>
                  </a:lnTo>
                  <a:lnTo>
                    <a:pt x="771750" y="15680"/>
                  </a:lnTo>
                  <a:lnTo>
                    <a:pt x="724881" y="7056"/>
                  </a:lnTo>
                  <a:lnTo>
                    <a:pt x="676838" y="1786"/>
                  </a:lnTo>
                  <a:lnTo>
                    <a:pt x="627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02071" y="128282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29" h="1187450">
                  <a:moveTo>
                    <a:pt x="0" y="593725"/>
                  </a:moveTo>
                  <a:lnTo>
                    <a:pt x="1888" y="547324"/>
                  </a:lnTo>
                  <a:lnTo>
                    <a:pt x="7461" y="501901"/>
                  </a:lnTo>
                  <a:lnTo>
                    <a:pt x="16579" y="457586"/>
                  </a:lnTo>
                  <a:lnTo>
                    <a:pt x="29102" y="414512"/>
                  </a:lnTo>
                  <a:lnTo>
                    <a:pt x="44890" y="372811"/>
                  </a:lnTo>
                  <a:lnTo>
                    <a:pt x="63805" y="332615"/>
                  </a:lnTo>
                  <a:lnTo>
                    <a:pt x="85706" y="294056"/>
                  </a:lnTo>
                  <a:lnTo>
                    <a:pt x="110454" y="257266"/>
                  </a:lnTo>
                  <a:lnTo>
                    <a:pt x="137909" y="222376"/>
                  </a:lnTo>
                  <a:lnTo>
                    <a:pt x="167933" y="189519"/>
                  </a:lnTo>
                  <a:lnTo>
                    <a:pt x="200384" y="158827"/>
                  </a:lnTo>
                  <a:lnTo>
                    <a:pt x="235125" y="130431"/>
                  </a:lnTo>
                  <a:lnTo>
                    <a:pt x="272015" y="104465"/>
                  </a:lnTo>
                  <a:lnTo>
                    <a:pt x="310914" y="81058"/>
                  </a:lnTo>
                  <a:lnTo>
                    <a:pt x="351684" y="60345"/>
                  </a:lnTo>
                  <a:lnTo>
                    <a:pt x="394184" y="42456"/>
                  </a:lnTo>
                  <a:lnTo>
                    <a:pt x="438276" y="27524"/>
                  </a:lnTo>
                  <a:lnTo>
                    <a:pt x="483818" y="15680"/>
                  </a:lnTo>
                  <a:lnTo>
                    <a:pt x="530673" y="7056"/>
                  </a:lnTo>
                  <a:lnTo>
                    <a:pt x="578700" y="1786"/>
                  </a:lnTo>
                  <a:lnTo>
                    <a:pt x="627760" y="0"/>
                  </a:lnTo>
                  <a:lnTo>
                    <a:pt x="676838" y="1786"/>
                  </a:lnTo>
                  <a:lnTo>
                    <a:pt x="724881" y="7056"/>
                  </a:lnTo>
                  <a:lnTo>
                    <a:pt x="771750" y="15680"/>
                  </a:lnTo>
                  <a:lnTo>
                    <a:pt x="817305" y="27524"/>
                  </a:lnTo>
                  <a:lnTo>
                    <a:pt x="861408" y="42456"/>
                  </a:lnTo>
                  <a:lnTo>
                    <a:pt x="903918" y="60345"/>
                  </a:lnTo>
                  <a:lnTo>
                    <a:pt x="944696" y="81058"/>
                  </a:lnTo>
                  <a:lnTo>
                    <a:pt x="983603" y="104465"/>
                  </a:lnTo>
                  <a:lnTo>
                    <a:pt x="1020499" y="130431"/>
                  </a:lnTo>
                  <a:lnTo>
                    <a:pt x="1055245" y="158827"/>
                  </a:lnTo>
                  <a:lnTo>
                    <a:pt x="1087702" y="189519"/>
                  </a:lnTo>
                  <a:lnTo>
                    <a:pt x="1117729" y="222376"/>
                  </a:lnTo>
                  <a:lnTo>
                    <a:pt x="1145187" y="257266"/>
                  </a:lnTo>
                  <a:lnTo>
                    <a:pt x="1169938" y="294056"/>
                  </a:lnTo>
                  <a:lnTo>
                    <a:pt x="1191840" y="332615"/>
                  </a:lnTo>
                  <a:lnTo>
                    <a:pt x="1210756" y="372811"/>
                  </a:lnTo>
                  <a:lnTo>
                    <a:pt x="1226546" y="414512"/>
                  </a:lnTo>
                  <a:lnTo>
                    <a:pt x="1239069" y="457586"/>
                  </a:lnTo>
                  <a:lnTo>
                    <a:pt x="1248187" y="501901"/>
                  </a:lnTo>
                  <a:lnTo>
                    <a:pt x="1253760" y="547324"/>
                  </a:lnTo>
                  <a:lnTo>
                    <a:pt x="1255649" y="593725"/>
                  </a:lnTo>
                  <a:lnTo>
                    <a:pt x="1253760" y="640125"/>
                  </a:lnTo>
                  <a:lnTo>
                    <a:pt x="1248187" y="685548"/>
                  </a:lnTo>
                  <a:lnTo>
                    <a:pt x="1239069" y="729863"/>
                  </a:lnTo>
                  <a:lnTo>
                    <a:pt x="1226546" y="772937"/>
                  </a:lnTo>
                  <a:lnTo>
                    <a:pt x="1210756" y="814638"/>
                  </a:lnTo>
                  <a:lnTo>
                    <a:pt x="1191840" y="854834"/>
                  </a:lnTo>
                  <a:lnTo>
                    <a:pt x="1169938" y="893393"/>
                  </a:lnTo>
                  <a:lnTo>
                    <a:pt x="1145187" y="930183"/>
                  </a:lnTo>
                  <a:lnTo>
                    <a:pt x="1117729" y="965073"/>
                  </a:lnTo>
                  <a:lnTo>
                    <a:pt x="1087702" y="997930"/>
                  </a:lnTo>
                  <a:lnTo>
                    <a:pt x="1055245" y="1028622"/>
                  </a:lnTo>
                  <a:lnTo>
                    <a:pt x="1020499" y="1057018"/>
                  </a:lnTo>
                  <a:lnTo>
                    <a:pt x="983603" y="1082984"/>
                  </a:lnTo>
                  <a:lnTo>
                    <a:pt x="944696" y="1106391"/>
                  </a:lnTo>
                  <a:lnTo>
                    <a:pt x="903918" y="1127104"/>
                  </a:lnTo>
                  <a:lnTo>
                    <a:pt x="861408" y="1144993"/>
                  </a:lnTo>
                  <a:lnTo>
                    <a:pt x="817305" y="1159925"/>
                  </a:lnTo>
                  <a:lnTo>
                    <a:pt x="771750" y="1171769"/>
                  </a:lnTo>
                  <a:lnTo>
                    <a:pt x="724881" y="1180393"/>
                  </a:lnTo>
                  <a:lnTo>
                    <a:pt x="676838" y="1185663"/>
                  </a:lnTo>
                  <a:lnTo>
                    <a:pt x="627760" y="1187450"/>
                  </a:lnTo>
                  <a:lnTo>
                    <a:pt x="578700" y="1185663"/>
                  </a:lnTo>
                  <a:lnTo>
                    <a:pt x="530673" y="1180393"/>
                  </a:lnTo>
                  <a:lnTo>
                    <a:pt x="483818" y="1171769"/>
                  </a:lnTo>
                  <a:lnTo>
                    <a:pt x="438276" y="1159925"/>
                  </a:lnTo>
                  <a:lnTo>
                    <a:pt x="394184" y="1144993"/>
                  </a:lnTo>
                  <a:lnTo>
                    <a:pt x="351684" y="1127104"/>
                  </a:lnTo>
                  <a:lnTo>
                    <a:pt x="310914" y="1106391"/>
                  </a:lnTo>
                  <a:lnTo>
                    <a:pt x="272015" y="1082984"/>
                  </a:lnTo>
                  <a:lnTo>
                    <a:pt x="235125" y="1057018"/>
                  </a:lnTo>
                  <a:lnTo>
                    <a:pt x="200384" y="1028622"/>
                  </a:lnTo>
                  <a:lnTo>
                    <a:pt x="167933" y="997930"/>
                  </a:lnTo>
                  <a:lnTo>
                    <a:pt x="137909" y="965073"/>
                  </a:lnTo>
                  <a:lnTo>
                    <a:pt x="110454" y="930183"/>
                  </a:lnTo>
                  <a:lnTo>
                    <a:pt x="85706" y="893393"/>
                  </a:lnTo>
                  <a:lnTo>
                    <a:pt x="63805" y="854834"/>
                  </a:lnTo>
                  <a:lnTo>
                    <a:pt x="44890" y="814638"/>
                  </a:lnTo>
                  <a:lnTo>
                    <a:pt x="29102" y="772937"/>
                  </a:lnTo>
                  <a:lnTo>
                    <a:pt x="16579" y="729863"/>
                  </a:lnTo>
                  <a:lnTo>
                    <a:pt x="7461" y="685548"/>
                  </a:lnTo>
                  <a:lnTo>
                    <a:pt x="1888" y="640125"/>
                  </a:lnTo>
                  <a:lnTo>
                    <a:pt x="0" y="5937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459728" y="17118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895721" y="3401567"/>
            <a:ext cx="1268730" cy="1200150"/>
            <a:chOff x="5895721" y="3401567"/>
            <a:chExt cx="1268730" cy="1200150"/>
          </a:xfrm>
        </p:grpSpPr>
        <p:sp>
          <p:nvSpPr>
            <p:cNvPr id="20" name="object 20"/>
            <p:cNvSpPr/>
            <p:nvPr/>
          </p:nvSpPr>
          <p:spPr>
            <a:xfrm>
              <a:off x="5902071" y="340791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29" h="1187450">
                  <a:moveTo>
                    <a:pt x="627760" y="0"/>
                  </a:moveTo>
                  <a:lnTo>
                    <a:pt x="578700" y="1786"/>
                  </a:lnTo>
                  <a:lnTo>
                    <a:pt x="530673" y="7056"/>
                  </a:lnTo>
                  <a:lnTo>
                    <a:pt x="483818" y="15680"/>
                  </a:lnTo>
                  <a:lnTo>
                    <a:pt x="438276" y="27524"/>
                  </a:lnTo>
                  <a:lnTo>
                    <a:pt x="394184" y="42456"/>
                  </a:lnTo>
                  <a:lnTo>
                    <a:pt x="351684" y="60345"/>
                  </a:lnTo>
                  <a:lnTo>
                    <a:pt x="310914" y="81058"/>
                  </a:lnTo>
                  <a:lnTo>
                    <a:pt x="272015" y="104465"/>
                  </a:lnTo>
                  <a:lnTo>
                    <a:pt x="235125" y="130431"/>
                  </a:lnTo>
                  <a:lnTo>
                    <a:pt x="200384" y="158827"/>
                  </a:lnTo>
                  <a:lnTo>
                    <a:pt x="167933" y="189519"/>
                  </a:lnTo>
                  <a:lnTo>
                    <a:pt x="137909" y="222376"/>
                  </a:lnTo>
                  <a:lnTo>
                    <a:pt x="110454" y="257266"/>
                  </a:lnTo>
                  <a:lnTo>
                    <a:pt x="85706" y="294056"/>
                  </a:lnTo>
                  <a:lnTo>
                    <a:pt x="63805" y="332615"/>
                  </a:lnTo>
                  <a:lnTo>
                    <a:pt x="44890" y="372811"/>
                  </a:lnTo>
                  <a:lnTo>
                    <a:pt x="29102" y="414512"/>
                  </a:lnTo>
                  <a:lnTo>
                    <a:pt x="16579" y="457586"/>
                  </a:lnTo>
                  <a:lnTo>
                    <a:pt x="7461" y="501901"/>
                  </a:lnTo>
                  <a:lnTo>
                    <a:pt x="1888" y="547324"/>
                  </a:lnTo>
                  <a:lnTo>
                    <a:pt x="0" y="593725"/>
                  </a:lnTo>
                  <a:lnTo>
                    <a:pt x="1888" y="640124"/>
                  </a:lnTo>
                  <a:lnTo>
                    <a:pt x="7461" y="685545"/>
                  </a:lnTo>
                  <a:lnTo>
                    <a:pt x="16579" y="729856"/>
                  </a:lnTo>
                  <a:lnTo>
                    <a:pt x="29102" y="772925"/>
                  </a:lnTo>
                  <a:lnTo>
                    <a:pt x="44890" y="814619"/>
                  </a:lnTo>
                  <a:lnTo>
                    <a:pt x="63805" y="854808"/>
                  </a:lnTo>
                  <a:lnTo>
                    <a:pt x="85706" y="893360"/>
                  </a:lnTo>
                  <a:lnTo>
                    <a:pt x="110454" y="930142"/>
                  </a:lnTo>
                  <a:lnTo>
                    <a:pt x="137909" y="965023"/>
                  </a:lnTo>
                  <a:lnTo>
                    <a:pt x="167933" y="997871"/>
                  </a:lnTo>
                  <a:lnTo>
                    <a:pt x="200384" y="1028554"/>
                  </a:lnTo>
                  <a:lnTo>
                    <a:pt x="235125" y="1056941"/>
                  </a:lnTo>
                  <a:lnTo>
                    <a:pt x="272015" y="1082899"/>
                  </a:lnTo>
                  <a:lnTo>
                    <a:pt x="310914" y="1106297"/>
                  </a:lnTo>
                  <a:lnTo>
                    <a:pt x="351684" y="1127002"/>
                  </a:lnTo>
                  <a:lnTo>
                    <a:pt x="394184" y="1144884"/>
                  </a:lnTo>
                  <a:lnTo>
                    <a:pt x="438276" y="1159811"/>
                  </a:lnTo>
                  <a:lnTo>
                    <a:pt x="483818" y="1171649"/>
                  </a:lnTo>
                  <a:lnTo>
                    <a:pt x="530673" y="1180269"/>
                  </a:lnTo>
                  <a:lnTo>
                    <a:pt x="578700" y="1185537"/>
                  </a:lnTo>
                  <a:lnTo>
                    <a:pt x="627760" y="1187323"/>
                  </a:lnTo>
                  <a:lnTo>
                    <a:pt x="676838" y="1185537"/>
                  </a:lnTo>
                  <a:lnTo>
                    <a:pt x="724881" y="1180269"/>
                  </a:lnTo>
                  <a:lnTo>
                    <a:pt x="771750" y="1171649"/>
                  </a:lnTo>
                  <a:lnTo>
                    <a:pt x="817305" y="1159811"/>
                  </a:lnTo>
                  <a:lnTo>
                    <a:pt x="861408" y="1144884"/>
                  </a:lnTo>
                  <a:lnTo>
                    <a:pt x="903918" y="1127002"/>
                  </a:lnTo>
                  <a:lnTo>
                    <a:pt x="944696" y="1106297"/>
                  </a:lnTo>
                  <a:lnTo>
                    <a:pt x="983603" y="1082899"/>
                  </a:lnTo>
                  <a:lnTo>
                    <a:pt x="1020499" y="1056941"/>
                  </a:lnTo>
                  <a:lnTo>
                    <a:pt x="1055245" y="1028554"/>
                  </a:lnTo>
                  <a:lnTo>
                    <a:pt x="1087702" y="997871"/>
                  </a:lnTo>
                  <a:lnTo>
                    <a:pt x="1117729" y="965023"/>
                  </a:lnTo>
                  <a:lnTo>
                    <a:pt x="1145187" y="930142"/>
                  </a:lnTo>
                  <a:lnTo>
                    <a:pt x="1169938" y="893360"/>
                  </a:lnTo>
                  <a:lnTo>
                    <a:pt x="1191840" y="854808"/>
                  </a:lnTo>
                  <a:lnTo>
                    <a:pt x="1210756" y="814619"/>
                  </a:lnTo>
                  <a:lnTo>
                    <a:pt x="1226546" y="772925"/>
                  </a:lnTo>
                  <a:lnTo>
                    <a:pt x="1239069" y="729856"/>
                  </a:lnTo>
                  <a:lnTo>
                    <a:pt x="1248187" y="685545"/>
                  </a:lnTo>
                  <a:lnTo>
                    <a:pt x="1253760" y="640124"/>
                  </a:lnTo>
                  <a:lnTo>
                    <a:pt x="1255649" y="593725"/>
                  </a:lnTo>
                  <a:lnTo>
                    <a:pt x="1253760" y="547324"/>
                  </a:lnTo>
                  <a:lnTo>
                    <a:pt x="1248187" y="501901"/>
                  </a:lnTo>
                  <a:lnTo>
                    <a:pt x="1239069" y="457586"/>
                  </a:lnTo>
                  <a:lnTo>
                    <a:pt x="1226546" y="414512"/>
                  </a:lnTo>
                  <a:lnTo>
                    <a:pt x="1210756" y="372811"/>
                  </a:lnTo>
                  <a:lnTo>
                    <a:pt x="1191840" y="332615"/>
                  </a:lnTo>
                  <a:lnTo>
                    <a:pt x="1169938" y="294056"/>
                  </a:lnTo>
                  <a:lnTo>
                    <a:pt x="1145187" y="257266"/>
                  </a:lnTo>
                  <a:lnTo>
                    <a:pt x="1117729" y="222376"/>
                  </a:lnTo>
                  <a:lnTo>
                    <a:pt x="1087702" y="189519"/>
                  </a:lnTo>
                  <a:lnTo>
                    <a:pt x="1055245" y="158827"/>
                  </a:lnTo>
                  <a:lnTo>
                    <a:pt x="1020499" y="130431"/>
                  </a:lnTo>
                  <a:lnTo>
                    <a:pt x="983603" y="104465"/>
                  </a:lnTo>
                  <a:lnTo>
                    <a:pt x="944696" y="81058"/>
                  </a:lnTo>
                  <a:lnTo>
                    <a:pt x="903918" y="60345"/>
                  </a:lnTo>
                  <a:lnTo>
                    <a:pt x="861408" y="42456"/>
                  </a:lnTo>
                  <a:lnTo>
                    <a:pt x="817305" y="27524"/>
                  </a:lnTo>
                  <a:lnTo>
                    <a:pt x="771750" y="15680"/>
                  </a:lnTo>
                  <a:lnTo>
                    <a:pt x="724881" y="7056"/>
                  </a:lnTo>
                  <a:lnTo>
                    <a:pt x="676838" y="1786"/>
                  </a:lnTo>
                  <a:lnTo>
                    <a:pt x="627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02071" y="340791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29" h="1187450">
                  <a:moveTo>
                    <a:pt x="0" y="593725"/>
                  </a:moveTo>
                  <a:lnTo>
                    <a:pt x="1888" y="547324"/>
                  </a:lnTo>
                  <a:lnTo>
                    <a:pt x="7461" y="501901"/>
                  </a:lnTo>
                  <a:lnTo>
                    <a:pt x="16579" y="457586"/>
                  </a:lnTo>
                  <a:lnTo>
                    <a:pt x="29102" y="414512"/>
                  </a:lnTo>
                  <a:lnTo>
                    <a:pt x="44890" y="372811"/>
                  </a:lnTo>
                  <a:lnTo>
                    <a:pt x="63805" y="332615"/>
                  </a:lnTo>
                  <a:lnTo>
                    <a:pt x="85706" y="294056"/>
                  </a:lnTo>
                  <a:lnTo>
                    <a:pt x="110454" y="257266"/>
                  </a:lnTo>
                  <a:lnTo>
                    <a:pt x="137909" y="222376"/>
                  </a:lnTo>
                  <a:lnTo>
                    <a:pt x="167933" y="189519"/>
                  </a:lnTo>
                  <a:lnTo>
                    <a:pt x="200384" y="158827"/>
                  </a:lnTo>
                  <a:lnTo>
                    <a:pt x="235125" y="130431"/>
                  </a:lnTo>
                  <a:lnTo>
                    <a:pt x="272015" y="104465"/>
                  </a:lnTo>
                  <a:lnTo>
                    <a:pt x="310914" y="81058"/>
                  </a:lnTo>
                  <a:lnTo>
                    <a:pt x="351684" y="60345"/>
                  </a:lnTo>
                  <a:lnTo>
                    <a:pt x="394184" y="42456"/>
                  </a:lnTo>
                  <a:lnTo>
                    <a:pt x="438276" y="27524"/>
                  </a:lnTo>
                  <a:lnTo>
                    <a:pt x="483818" y="15680"/>
                  </a:lnTo>
                  <a:lnTo>
                    <a:pt x="530673" y="7056"/>
                  </a:lnTo>
                  <a:lnTo>
                    <a:pt x="578700" y="1786"/>
                  </a:lnTo>
                  <a:lnTo>
                    <a:pt x="627760" y="0"/>
                  </a:lnTo>
                  <a:lnTo>
                    <a:pt x="676838" y="1786"/>
                  </a:lnTo>
                  <a:lnTo>
                    <a:pt x="724881" y="7056"/>
                  </a:lnTo>
                  <a:lnTo>
                    <a:pt x="771750" y="15680"/>
                  </a:lnTo>
                  <a:lnTo>
                    <a:pt x="817305" y="27524"/>
                  </a:lnTo>
                  <a:lnTo>
                    <a:pt x="861408" y="42456"/>
                  </a:lnTo>
                  <a:lnTo>
                    <a:pt x="903918" y="60345"/>
                  </a:lnTo>
                  <a:lnTo>
                    <a:pt x="944696" y="81058"/>
                  </a:lnTo>
                  <a:lnTo>
                    <a:pt x="983603" y="104465"/>
                  </a:lnTo>
                  <a:lnTo>
                    <a:pt x="1020499" y="130431"/>
                  </a:lnTo>
                  <a:lnTo>
                    <a:pt x="1055245" y="158827"/>
                  </a:lnTo>
                  <a:lnTo>
                    <a:pt x="1087702" y="189519"/>
                  </a:lnTo>
                  <a:lnTo>
                    <a:pt x="1117729" y="222376"/>
                  </a:lnTo>
                  <a:lnTo>
                    <a:pt x="1145187" y="257266"/>
                  </a:lnTo>
                  <a:lnTo>
                    <a:pt x="1169938" y="294056"/>
                  </a:lnTo>
                  <a:lnTo>
                    <a:pt x="1191840" y="332615"/>
                  </a:lnTo>
                  <a:lnTo>
                    <a:pt x="1210756" y="372811"/>
                  </a:lnTo>
                  <a:lnTo>
                    <a:pt x="1226546" y="414512"/>
                  </a:lnTo>
                  <a:lnTo>
                    <a:pt x="1239069" y="457586"/>
                  </a:lnTo>
                  <a:lnTo>
                    <a:pt x="1248187" y="501901"/>
                  </a:lnTo>
                  <a:lnTo>
                    <a:pt x="1253760" y="547324"/>
                  </a:lnTo>
                  <a:lnTo>
                    <a:pt x="1255649" y="593725"/>
                  </a:lnTo>
                  <a:lnTo>
                    <a:pt x="1253760" y="640124"/>
                  </a:lnTo>
                  <a:lnTo>
                    <a:pt x="1248187" y="685545"/>
                  </a:lnTo>
                  <a:lnTo>
                    <a:pt x="1239069" y="729856"/>
                  </a:lnTo>
                  <a:lnTo>
                    <a:pt x="1226546" y="772925"/>
                  </a:lnTo>
                  <a:lnTo>
                    <a:pt x="1210756" y="814619"/>
                  </a:lnTo>
                  <a:lnTo>
                    <a:pt x="1191840" y="854808"/>
                  </a:lnTo>
                  <a:lnTo>
                    <a:pt x="1169938" y="893360"/>
                  </a:lnTo>
                  <a:lnTo>
                    <a:pt x="1145187" y="930142"/>
                  </a:lnTo>
                  <a:lnTo>
                    <a:pt x="1117729" y="965023"/>
                  </a:lnTo>
                  <a:lnTo>
                    <a:pt x="1087702" y="997871"/>
                  </a:lnTo>
                  <a:lnTo>
                    <a:pt x="1055245" y="1028554"/>
                  </a:lnTo>
                  <a:lnTo>
                    <a:pt x="1020499" y="1056941"/>
                  </a:lnTo>
                  <a:lnTo>
                    <a:pt x="983603" y="1082899"/>
                  </a:lnTo>
                  <a:lnTo>
                    <a:pt x="944696" y="1106297"/>
                  </a:lnTo>
                  <a:lnTo>
                    <a:pt x="903918" y="1127002"/>
                  </a:lnTo>
                  <a:lnTo>
                    <a:pt x="861408" y="1144884"/>
                  </a:lnTo>
                  <a:lnTo>
                    <a:pt x="817305" y="1159811"/>
                  </a:lnTo>
                  <a:lnTo>
                    <a:pt x="771750" y="1171649"/>
                  </a:lnTo>
                  <a:lnTo>
                    <a:pt x="724881" y="1180269"/>
                  </a:lnTo>
                  <a:lnTo>
                    <a:pt x="676838" y="1185537"/>
                  </a:lnTo>
                  <a:lnTo>
                    <a:pt x="627760" y="1187323"/>
                  </a:lnTo>
                  <a:lnTo>
                    <a:pt x="578700" y="1185537"/>
                  </a:lnTo>
                  <a:lnTo>
                    <a:pt x="530673" y="1180269"/>
                  </a:lnTo>
                  <a:lnTo>
                    <a:pt x="483818" y="1171649"/>
                  </a:lnTo>
                  <a:lnTo>
                    <a:pt x="438276" y="1159811"/>
                  </a:lnTo>
                  <a:lnTo>
                    <a:pt x="394184" y="1144884"/>
                  </a:lnTo>
                  <a:lnTo>
                    <a:pt x="351684" y="1127002"/>
                  </a:lnTo>
                  <a:lnTo>
                    <a:pt x="310914" y="1106297"/>
                  </a:lnTo>
                  <a:lnTo>
                    <a:pt x="272015" y="1082899"/>
                  </a:lnTo>
                  <a:lnTo>
                    <a:pt x="235125" y="1056941"/>
                  </a:lnTo>
                  <a:lnTo>
                    <a:pt x="200384" y="1028554"/>
                  </a:lnTo>
                  <a:lnTo>
                    <a:pt x="167933" y="997871"/>
                  </a:lnTo>
                  <a:lnTo>
                    <a:pt x="137909" y="965023"/>
                  </a:lnTo>
                  <a:lnTo>
                    <a:pt x="110454" y="930142"/>
                  </a:lnTo>
                  <a:lnTo>
                    <a:pt x="85706" y="893360"/>
                  </a:lnTo>
                  <a:lnTo>
                    <a:pt x="63805" y="854808"/>
                  </a:lnTo>
                  <a:lnTo>
                    <a:pt x="44890" y="814619"/>
                  </a:lnTo>
                  <a:lnTo>
                    <a:pt x="29102" y="772925"/>
                  </a:lnTo>
                  <a:lnTo>
                    <a:pt x="16579" y="729856"/>
                  </a:lnTo>
                  <a:lnTo>
                    <a:pt x="7461" y="685545"/>
                  </a:lnTo>
                  <a:lnTo>
                    <a:pt x="1888" y="640124"/>
                  </a:lnTo>
                  <a:lnTo>
                    <a:pt x="0" y="5937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459728" y="383755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895721" y="5526659"/>
            <a:ext cx="1268730" cy="1200150"/>
            <a:chOff x="5895721" y="5526659"/>
            <a:chExt cx="1268730" cy="1200150"/>
          </a:xfrm>
        </p:grpSpPr>
        <p:sp>
          <p:nvSpPr>
            <p:cNvPr id="24" name="object 24"/>
            <p:cNvSpPr/>
            <p:nvPr/>
          </p:nvSpPr>
          <p:spPr>
            <a:xfrm>
              <a:off x="5902071" y="5533009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29" h="1187450">
                  <a:moveTo>
                    <a:pt x="627760" y="0"/>
                  </a:moveTo>
                  <a:lnTo>
                    <a:pt x="578700" y="1785"/>
                  </a:lnTo>
                  <a:lnTo>
                    <a:pt x="530673" y="7055"/>
                  </a:lnTo>
                  <a:lnTo>
                    <a:pt x="483818" y="15678"/>
                  </a:lnTo>
                  <a:lnTo>
                    <a:pt x="438276" y="27520"/>
                  </a:lnTo>
                  <a:lnTo>
                    <a:pt x="394184" y="42450"/>
                  </a:lnTo>
                  <a:lnTo>
                    <a:pt x="351684" y="60336"/>
                  </a:lnTo>
                  <a:lnTo>
                    <a:pt x="310914" y="81047"/>
                  </a:lnTo>
                  <a:lnTo>
                    <a:pt x="272015" y="104450"/>
                  </a:lnTo>
                  <a:lnTo>
                    <a:pt x="235125" y="130413"/>
                  </a:lnTo>
                  <a:lnTo>
                    <a:pt x="200384" y="158805"/>
                  </a:lnTo>
                  <a:lnTo>
                    <a:pt x="167933" y="189493"/>
                  </a:lnTo>
                  <a:lnTo>
                    <a:pt x="137909" y="222346"/>
                  </a:lnTo>
                  <a:lnTo>
                    <a:pt x="110454" y="257231"/>
                  </a:lnTo>
                  <a:lnTo>
                    <a:pt x="85706" y="294017"/>
                  </a:lnTo>
                  <a:lnTo>
                    <a:pt x="63805" y="332571"/>
                  </a:lnTo>
                  <a:lnTo>
                    <a:pt x="44890" y="372762"/>
                  </a:lnTo>
                  <a:lnTo>
                    <a:pt x="29102" y="414458"/>
                  </a:lnTo>
                  <a:lnTo>
                    <a:pt x="16579" y="457526"/>
                  </a:lnTo>
                  <a:lnTo>
                    <a:pt x="7461" y="501835"/>
                  </a:lnTo>
                  <a:lnTo>
                    <a:pt x="1888" y="547253"/>
                  </a:lnTo>
                  <a:lnTo>
                    <a:pt x="0" y="593648"/>
                  </a:lnTo>
                  <a:lnTo>
                    <a:pt x="1888" y="640045"/>
                  </a:lnTo>
                  <a:lnTo>
                    <a:pt x="7461" y="685465"/>
                  </a:lnTo>
                  <a:lnTo>
                    <a:pt x="16579" y="729777"/>
                  </a:lnTo>
                  <a:lnTo>
                    <a:pt x="29102" y="772847"/>
                  </a:lnTo>
                  <a:lnTo>
                    <a:pt x="44890" y="814545"/>
                  </a:lnTo>
                  <a:lnTo>
                    <a:pt x="63805" y="854739"/>
                  </a:lnTo>
                  <a:lnTo>
                    <a:pt x="85706" y="893295"/>
                  </a:lnTo>
                  <a:lnTo>
                    <a:pt x="110454" y="930083"/>
                  </a:lnTo>
                  <a:lnTo>
                    <a:pt x="137909" y="964971"/>
                  </a:lnTo>
                  <a:lnTo>
                    <a:pt x="167933" y="997826"/>
                  </a:lnTo>
                  <a:lnTo>
                    <a:pt x="200384" y="1028516"/>
                  </a:lnTo>
                  <a:lnTo>
                    <a:pt x="235125" y="1056910"/>
                  </a:lnTo>
                  <a:lnTo>
                    <a:pt x="272015" y="1082876"/>
                  </a:lnTo>
                  <a:lnTo>
                    <a:pt x="310914" y="1106281"/>
                  </a:lnTo>
                  <a:lnTo>
                    <a:pt x="351684" y="1126993"/>
                  </a:lnTo>
                  <a:lnTo>
                    <a:pt x="394184" y="1144881"/>
                  </a:lnTo>
                  <a:lnTo>
                    <a:pt x="438276" y="1159813"/>
                  </a:lnTo>
                  <a:lnTo>
                    <a:pt x="483818" y="1171656"/>
                  </a:lnTo>
                  <a:lnTo>
                    <a:pt x="530673" y="1180279"/>
                  </a:lnTo>
                  <a:lnTo>
                    <a:pt x="578700" y="1185549"/>
                  </a:lnTo>
                  <a:lnTo>
                    <a:pt x="627760" y="1187335"/>
                  </a:lnTo>
                  <a:lnTo>
                    <a:pt x="676838" y="1185549"/>
                  </a:lnTo>
                  <a:lnTo>
                    <a:pt x="724881" y="1180279"/>
                  </a:lnTo>
                  <a:lnTo>
                    <a:pt x="771750" y="1171656"/>
                  </a:lnTo>
                  <a:lnTo>
                    <a:pt x="817305" y="1159813"/>
                  </a:lnTo>
                  <a:lnTo>
                    <a:pt x="861408" y="1144881"/>
                  </a:lnTo>
                  <a:lnTo>
                    <a:pt x="903918" y="1126993"/>
                  </a:lnTo>
                  <a:lnTo>
                    <a:pt x="944696" y="1106281"/>
                  </a:lnTo>
                  <a:lnTo>
                    <a:pt x="983603" y="1082876"/>
                  </a:lnTo>
                  <a:lnTo>
                    <a:pt x="1020499" y="1056910"/>
                  </a:lnTo>
                  <a:lnTo>
                    <a:pt x="1055245" y="1028516"/>
                  </a:lnTo>
                  <a:lnTo>
                    <a:pt x="1087702" y="997826"/>
                  </a:lnTo>
                  <a:lnTo>
                    <a:pt x="1117729" y="964971"/>
                  </a:lnTo>
                  <a:lnTo>
                    <a:pt x="1145187" y="930083"/>
                  </a:lnTo>
                  <a:lnTo>
                    <a:pt x="1169938" y="893295"/>
                  </a:lnTo>
                  <a:lnTo>
                    <a:pt x="1191840" y="854739"/>
                  </a:lnTo>
                  <a:lnTo>
                    <a:pt x="1210756" y="814545"/>
                  </a:lnTo>
                  <a:lnTo>
                    <a:pt x="1226546" y="772847"/>
                  </a:lnTo>
                  <a:lnTo>
                    <a:pt x="1239069" y="729777"/>
                  </a:lnTo>
                  <a:lnTo>
                    <a:pt x="1248187" y="685465"/>
                  </a:lnTo>
                  <a:lnTo>
                    <a:pt x="1253760" y="640045"/>
                  </a:lnTo>
                  <a:lnTo>
                    <a:pt x="1255649" y="593648"/>
                  </a:lnTo>
                  <a:lnTo>
                    <a:pt x="1253760" y="547253"/>
                  </a:lnTo>
                  <a:lnTo>
                    <a:pt x="1248187" y="501835"/>
                  </a:lnTo>
                  <a:lnTo>
                    <a:pt x="1239069" y="457526"/>
                  </a:lnTo>
                  <a:lnTo>
                    <a:pt x="1226546" y="414458"/>
                  </a:lnTo>
                  <a:lnTo>
                    <a:pt x="1210756" y="372762"/>
                  </a:lnTo>
                  <a:lnTo>
                    <a:pt x="1191840" y="332571"/>
                  </a:lnTo>
                  <a:lnTo>
                    <a:pt x="1169938" y="294017"/>
                  </a:lnTo>
                  <a:lnTo>
                    <a:pt x="1145187" y="257231"/>
                  </a:lnTo>
                  <a:lnTo>
                    <a:pt x="1117729" y="222346"/>
                  </a:lnTo>
                  <a:lnTo>
                    <a:pt x="1087702" y="189493"/>
                  </a:lnTo>
                  <a:lnTo>
                    <a:pt x="1055245" y="158805"/>
                  </a:lnTo>
                  <a:lnTo>
                    <a:pt x="1020499" y="130413"/>
                  </a:lnTo>
                  <a:lnTo>
                    <a:pt x="983603" y="104450"/>
                  </a:lnTo>
                  <a:lnTo>
                    <a:pt x="944696" y="81047"/>
                  </a:lnTo>
                  <a:lnTo>
                    <a:pt x="903918" y="60336"/>
                  </a:lnTo>
                  <a:lnTo>
                    <a:pt x="861408" y="42450"/>
                  </a:lnTo>
                  <a:lnTo>
                    <a:pt x="817305" y="27520"/>
                  </a:lnTo>
                  <a:lnTo>
                    <a:pt x="771750" y="15678"/>
                  </a:lnTo>
                  <a:lnTo>
                    <a:pt x="724881" y="7055"/>
                  </a:lnTo>
                  <a:lnTo>
                    <a:pt x="676838" y="1785"/>
                  </a:lnTo>
                  <a:lnTo>
                    <a:pt x="627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02071" y="5533009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29" h="1187450">
                  <a:moveTo>
                    <a:pt x="0" y="593648"/>
                  </a:moveTo>
                  <a:lnTo>
                    <a:pt x="1888" y="547253"/>
                  </a:lnTo>
                  <a:lnTo>
                    <a:pt x="7461" y="501835"/>
                  </a:lnTo>
                  <a:lnTo>
                    <a:pt x="16579" y="457526"/>
                  </a:lnTo>
                  <a:lnTo>
                    <a:pt x="29102" y="414458"/>
                  </a:lnTo>
                  <a:lnTo>
                    <a:pt x="44890" y="372762"/>
                  </a:lnTo>
                  <a:lnTo>
                    <a:pt x="63805" y="332571"/>
                  </a:lnTo>
                  <a:lnTo>
                    <a:pt x="85706" y="294017"/>
                  </a:lnTo>
                  <a:lnTo>
                    <a:pt x="110454" y="257231"/>
                  </a:lnTo>
                  <a:lnTo>
                    <a:pt x="137909" y="222346"/>
                  </a:lnTo>
                  <a:lnTo>
                    <a:pt x="167933" y="189493"/>
                  </a:lnTo>
                  <a:lnTo>
                    <a:pt x="200384" y="158805"/>
                  </a:lnTo>
                  <a:lnTo>
                    <a:pt x="235125" y="130413"/>
                  </a:lnTo>
                  <a:lnTo>
                    <a:pt x="272015" y="104450"/>
                  </a:lnTo>
                  <a:lnTo>
                    <a:pt x="310914" y="81047"/>
                  </a:lnTo>
                  <a:lnTo>
                    <a:pt x="351684" y="60336"/>
                  </a:lnTo>
                  <a:lnTo>
                    <a:pt x="394184" y="42450"/>
                  </a:lnTo>
                  <a:lnTo>
                    <a:pt x="438276" y="27520"/>
                  </a:lnTo>
                  <a:lnTo>
                    <a:pt x="483818" y="15678"/>
                  </a:lnTo>
                  <a:lnTo>
                    <a:pt x="530673" y="7055"/>
                  </a:lnTo>
                  <a:lnTo>
                    <a:pt x="578700" y="1785"/>
                  </a:lnTo>
                  <a:lnTo>
                    <a:pt x="627760" y="0"/>
                  </a:lnTo>
                  <a:lnTo>
                    <a:pt x="676838" y="1785"/>
                  </a:lnTo>
                  <a:lnTo>
                    <a:pt x="724881" y="7055"/>
                  </a:lnTo>
                  <a:lnTo>
                    <a:pt x="771750" y="15678"/>
                  </a:lnTo>
                  <a:lnTo>
                    <a:pt x="817305" y="27520"/>
                  </a:lnTo>
                  <a:lnTo>
                    <a:pt x="861408" y="42450"/>
                  </a:lnTo>
                  <a:lnTo>
                    <a:pt x="903918" y="60336"/>
                  </a:lnTo>
                  <a:lnTo>
                    <a:pt x="944696" y="81047"/>
                  </a:lnTo>
                  <a:lnTo>
                    <a:pt x="983603" y="104450"/>
                  </a:lnTo>
                  <a:lnTo>
                    <a:pt x="1020499" y="130413"/>
                  </a:lnTo>
                  <a:lnTo>
                    <a:pt x="1055245" y="158805"/>
                  </a:lnTo>
                  <a:lnTo>
                    <a:pt x="1087702" y="189493"/>
                  </a:lnTo>
                  <a:lnTo>
                    <a:pt x="1117729" y="222346"/>
                  </a:lnTo>
                  <a:lnTo>
                    <a:pt x="1145187" y="257231"/>
                  </a:lnTo>
                  <a:lnTo>
                    <a:pt x="1169938" y="294017"/>
                  </a:lnTo>
                  <a:lnTo>
                    <a:pt x="1191840" y="332571"/>
                  </a:lnTo>
                  <a:lnTo>
                    <a:pt x="1210756" y="372762"/>
                  </a:lnTo>
                  <a:lnTo>
                    <a:pt x="1226546" y="414458"/>
                  </a:lnTo>
                  <a:lnTo>
                    <a:pt x="1239069" y="457526"/>
                  </a:lnTo>
                  <a:lnTo>
                    <a:pt x="1248187" y="501835"/>
                  </a:lnTo>
                  <a:lnTo>
                    <a:pt x="1253760" y="547253"/>
                  </a:lnTo>
                  <a:lnTo>
                    <a:pt x="1255649" y="593648"/>
                  </a:lnTo>
                  <a:lnTo>
                    <a:pt x="1253760" y="640045"/>
                  </a:lnTo>
                  <a:lnTo>
                    <a:pt x="1248187" y="685465"/>
                  </a:lnTo>
                  <a:lnTo>
                    <a:pt x="1239069" y="729777"/>
                  </a:lnTo>
                  <a:lnTo>
                    <a:pt x="1226546" y="772847"/>
                  </a:lnTo>
                  <a:lnTo>
                    <a:pt x="1210756" y="814545"/>
                  </a:lnTo>
                  <a:lnTo>
                    <a:pt x="1191840" y="854739"/>
                  </a:lnTo>
                  <a:lnTo>
                    <a:pt x="1169938" y="893295"/>
                  </a:lnTo>
                  <a:lnTo>
                    <a:pt x="1145187" y="930083"/>
                  </a:lnTo>
                  <a:lnTo>
                    <a:pt x="1117729" y="964971"/>
                  </a:lnTo>
                  <a:lnTo>
                    <a:pt x="1087702" y="997826"/>
                  </a:lnTo>
                  <a:lnTo>
                    <a:pt x="1055245" y="1028516"/>
                  </a:lnTo>
                  <a:lnTo>
                    <a:pt x="1020499" y="1056910"/>
                  </a:lnTo>
                  <a:lnTo>
                    <a:pt x="983603" y="1082876"/>
                  </a:lnTo>
                  <a:lnTo>
                    <a:pt x="944696" y="1106281"/>
                  </a:lnTo>
                  <a:lnTo>
                    <a:pt x="903918" y="1126993"/>
                  </a:lnTo>
                  <a:lnTo>
                    <a:pt x="861408" y="1144881"/>
                  </a:lnTo>
                  <a:lnTo>
                    <a:pt x="817305" y="1159813"/>
                  </a:lnTo>
                  <a:lnTo>
                    <a:pt x="771750" y="1171656"/>
                  </a:lnTo>
                  <a:lnTo>
                    <a:pt x="724881" y="1180279"/>
                  </a:lnTo>
                  <a:lnTo>
                    <a:pt x="676838" y="1185549"/>
                  </a:lnTo>
                  <a:lnTo>
                    <a:pt x="627760" y="1187335"/>
                  </a:lnTo>
                  <a:lnTo>
                    <a:pt x="578700" y="1185549"/>
                  </a:lnTo>
                  <a:lnTo>
                    <a:pt x="530673" y="1180279"/>
                  </a:lnTo>
                  <a:lnTo>
                    <a:pt x="483818" y="1171656"/>
                  </a:lnTo>
                  <a:lnTo>
                    <a:pt x="438276" y="1159813"/>
                  </a:lnTo>
                  <a:lnTo>
                    <a:pt x="394184" y="1144881"/>
                  </a:lnTo>
                  <a:lnTo>
                    <a:pt x="351684" y="1126993"/>
                  </a:lnTo>
                  <a:lnTo>
                    <a:pt x="310914" y="1106281"/>
                  </a:lnTo>
                  <a:lnTo>
                    <a:pt x="272015" y="1082876"/>
                  </a:lnTo>
                  <a:lnTo>
                    <a:pt x="235125" y="1056910"/>
                  </a:lnTo>
                  <a:lnTo>
                    <a:pt x="200384" y="1028516"/>
                  </a:lnTo>
                  <a:lnTo>
                    <a:pt x="167933" y="997826"/>
                  </a:lnTo>
                  <a:lnTo>
                    <a:pt x="137909" y="964971"/>
                  </a:lnTo>
                  <a:lnTo>
                    <a:pt x="110454" y="930083"/>
                  </a:lnTo>
                  <a:lnTo>
                    <a:pt x="85706" y="893295"/>
                  </a:lnTo>
                  <a:lnTo>
                    <a:pt x="63805" y="854739"/>
                  </a:lnTo>
                  <a:lnTo>
                    <a:pt x="44890" y="814545"/>
                  </a:lnTo>
                  <a:lnTo>
                    <a:pt x="29102" y="772847"/>
                  </a:lnTo>
                  <a:lnTo>
                    <a:pt x="16579" y="729777"/>
                  </a:lnTo>
                  <a:lnTo>
                    <a:pt x="7461" y="685465"/>
                  </a:lnTo>
                  <a:lnTo>
                    <a:pt x="1888" y="640045"/>
                  </a:lnTo>
                  <a:lnTo>
                    <a:pt x="0" y="59364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459728" y="596290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6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231898" y="1351661"/>
            <a:ext cx="2797175" cy="1050290"/>
            <a:chOff x="2231898" y="1351661"/>
            <a:chExt cx="2797175" cy="1050290"/>
          </a:xfrm>
        </p:grpSpPr>
        <p:sp>
          <p:nvSpPr>
            <p:cNvPr id="28" name="object 28"/>
            <p:cNvSpPr/>
            <p:nvPr/>
          </p:nvSpPr>
          <p:spPr>
            <a:xfrm>
              <a:off x="2238248" y="1358011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2611247" y="0"/>
                  </a:moveTo>
                  <a:lnTo>
                    <a:pt x="172846" y="0"/>
                  </a:lnTo>
                  <a:lnTo>
                    <a:pt x="126882" y="6171"/>
                  </a:lnTo>
                  <a:lnTo>
                    <a:pt x="85588" y="23589"/>
                  </a:lnTo>
                  <a:lnTo>
                    <a:pt x="50609" y="50609"/>
                  </a:lnTo>
                  <a:lnTo>
                    <a:pt x="23589" y="85588"/>
                  </a:lnTo>
                  <a:lnTo>
                    <a:pt x="6171" y="126882"/>
                  </a:lnTo>
                  <a:lnTo>
                    <a:pt x="0" y="172847"/>
                  </a:lnTo>
                  <a:lnTo>
                    <a:pt x="0" y="864235"/>
                  </a:lnTo>
                  <a:lnTo>
                    <a:pt x="6171" y="910209"/>
                  </a:lnTo>
                  <a:lnTo>
                    <a:pt x="23589" y="951526"/>
                  </a:lnTo>
                  <a:lnTo>
                    <a:pt x="50609" y="986536"/>
                  </a:lnTo>
                  <a:lnTo>
                    <a:pt x="85588" y="1013587"/>
                  </a:lnTo>
                  <a:lnTo>
                    <a:pt x="126882" y="1031028"/>
                  </a:lnTo>
                  <a:lnTo>
                    <a:pt x="172846" y="1037209"/>
                  </a:lnTo>
                  <a:lnTo>
                    <a:pt x="2611247" y="1037209"/>
                  </a:lnTo>
                  <a:lnTo>
                    <a:pt x="2657211" y="1031028"/>
                  </a:lnTo>
                  <a:lnTo>
                    <a:pt x="2698505" y="1013587"/>
                  </a:lnTo>
                  <a:lnTo>
                    <a:pt x="2733484" y="986536"/>
                  </a:lnTo>
                  <a:lnTo>
                    <a:pt x="2760504" y="951526"/>
                  </a:lnTo>
                  <a:lnTo>
                    <a:pt x="2777922" y="910209"/>
                  </a:lnTo>
                  <a:lnTo>
                    <a:pt x="2784093" y="864235"/>
                  </a:lnTo>
                  <a:lnTo>
                    <a:pt x="2784093" y="172847"/>
                  </a:lnTo>
                  <a:lnTo>
                    <a:pt x="2777922" y="126882"/>
                  </a:lnTo>
                  <a:lnTo>
                    <a:pt x="2760504" y="85588"/>
                  </a:lnTo>
                  <a:lnTo>
                    <a:pt x="2733484" y="50609"/>
                  </a:lnTo>
                  <a:lnTo>
                    <a:pt x="2698505" y="23589"/>
                  </a:lnTo>
                  <a:lnTo>
                    <a:pt x="2657211" y="6171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38248" y="1358011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0" y="172847"/>
                  </a:moveTo>
                  <a:lnTo>
                    <a:pt x="6171" y="126882"/>
                  </a:lnTo>
                  <a:lnTo>
                    <a:pt x="23589" y="85588"/>
                  </a:lnTo>
                  <a:lnTo>
                    <a:pt x="50609" y="50609"/>
                  </a:lnTo>
                  <a:lnTo>
                    <a:pt x="85588" y="23589"/>
                  </a:lnTo>
                  <a:lnTo>
                    <a:pt x="126882" y="6171"/>
                  </a:lnTo>
                  <a:lnTo>
                    <a:pt x="172846" y="0"/>
                  </a:lnTo>
                  <a:lnTo>
                    <a:pt x="2611247" y="0"/>
                  </a:lnTo>
                  <a:lnTo>
                    <a:pt x="2657211" y="6171"/>
                  </a:lnTo>
                  <a:lnTo>
                    <a:pt x="2698505" y="23589"/>
                  </a:lnTo>
                  <a:lnTo>
                    <a:pt x="2733484" y="50609"/>
                  </a:lnTo>
                  <a:lnTo>
                    <a:pt x="2760504" y="85588"/>
                  </a:lnTo>
                  <a:lnTo>
                    <a:pt x="2777922" y="126882"/>
                  </a:lnTo>
                  <a:lnTo>
                    <a:pt x="2784093" y="172847"/>
                  </a:lnTo>
                  <a:lnTo>
                    <a:pt x="2784093" y="864235"/>
                  </a:lnTo>
                  <a:lnTo>
                    <a:pt x="2777922" y="910209"/>
                  </a:lnTo>
                  <a:lnTo>
                    <a:pt x="2760504" y="951526"/>
                  </a:lnTo>
                  <a:lnTo>
                    <a:pt x="2733484" y="986536"/>
                  </a:lnTo>
                  <a:lnTo>
                    <a:pt x="2698505" y="1013587"/>
                  </a:lnTo>
                  <a:lnTo>
                    <a:pt x="2657211" y="1031028"/>
                  </a:lnTo>
                  <a:lnTo>
                    <a:pt x="2611247" y="1037209"/>
                  </a:lnTo>
                  <a:lnTo>
                    <a:pt x="172846" y="1037209"/>
                  </a:lnTo>
                  <a:lnTo>
                    <a:pt x="126882" y="1031028"/>
                  </a:lnTo>
                  <a:lnTo>
                    <a:pt x="85588" y="1013587"/>
                  </a:lnTo>
                  <a:lnTo>
                    <a:pt x="50609" y="986536"/>
                  </a:lnTo>
                  <a:lnTo>
                    <a:pt x="23589" y="951526"/>
                  </a:lnTo>
                  <a:lnTo>
                    <a:pt x="6171" y="910209"/>
                  </a:lnTo>
                  <a:lnTo>
                    <a:pt x="0" y="864235"/>
                  </a:lnTo>
                  <a:lnTo>
                    <a:pt x="0" y="17284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444623" y="1711833"/>
            <a:ext cx="2369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Fundamentos del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ANOVA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231898" y="5526659"/>
            <a:ext cx="2797175" cy="1050290"/>
            <a:chOff x="2231898" y="5526659"/>
            <a:chExt cx="2797175" cy="1050290"/>
          </a:xfrm>
        </p:grpSpPr>
        <p:sp>
          <p:nvSpPr>
            <p:cNvPr id="32" name="object 32"/>
            <p:cNvSpPr/>
            <p:nvPr/>
          </p:nvSpPr>
          <p:spPr>
            <a:xfrm>
              <a:off x="2238248" y="5533009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90">
                  <a:moveTo>
                    <a:pt x="2611247" y="0"/>
                  </a:moveTo>
                  <a:lnTo>
                    <a:pt x="172846" y="0"/>
                  </a:lnTo>
                  <a:lnTo>
                    <a:pt x="126882" y="6173"/>
                  </a:lnTo>
                  <a:lnTo>
                    <a:pt x="85588" y="23594"/>
                  </a:lnTo>
                  <a:lnTo>
                    <a:pt x="50609" y="50619"/>
                  </a:lnTo>
                  <a:lnTo>
                    <a:pt x="23589" y="85599"/>
                  </a:lnTo>
                  <a:lnTo>
                    <a:pt x="6171" y="126891"/>
                  </a:lnTo>
                  <a:lnTo>
                    <a:pt x="0" y="172846"/>
                  </a:lnTo>
                  <a:lnTo>
                    <a:pt x="0" y="864323"/>
                  </a:lnTo>
                  <a:lnTo>
                    <a:pt x="6171" y="910282"/>
                  </a:lnTo>
                  <a:lnTo>
                    <a:pt x="23589" y="951580"/>
                  </a:lnTo>
                  <a:lnTo>
                    <a:pt x="50609" y="986570"/>
                  </a:lnTo>
                  <a:lnTo>
                    <a:pt x="85588" y="1013604"/>
                  </a:lnTo>
                  <a:lnTo>
                    <a:pt x="126882" y="1031033"/>
                  </a:lnTo>
                  <a:lnTo>
                    <a:pt x="172846" y="1037208"/>
                  </a:lnTo>
                  <a:lnTo>
                    <a:pt x="2611247" y="1037208"/>
                  </a:lnTo>
                  <a:lnTo>
                    <a:pt x="2657211" y="1031033"/>
                  </a:lnTo>
                  <a:lnTo>
                    <a:pt x="2698505" y="1013604"/>
                  </a:lnTo>
                  <a:lnTo>
                    <a:pt x="2733484" y="986570"/>
                  </a:lnTo>
                  <a:lnTo>
                    <a:pt x="2760504" y="951580"/>
                  </a:lnTo>
                  <a:lnTo>
                    <a:pt x="2777922" y="910282"/>
                  </a:lnTo>
                  <a:lnTo>
                    <a:pt x="2784093" y="864323"/>
                  </a:lnTo>
                  <a:lnTo>
                    <a:pt x="2784093" y="172846"/>
                  </a:lnTo>
                  <a:lnTo>
                    <a:pt x="2777922" y="126891"/>
                  </a:lnTo>
                  <a:lnTo>
                    <a:pt x="2760504" y="85599"/>
                  </a:lnTo>
                  <a:lnTo>
                    <a:pt x="2733484" y="50619"/>
                  </a:lnTo>
                  <a:lnTo>
                    <a:pt x="2698505" y="23594"/>
                  </a:lnTo>
                  <a:lnTo>
                    <a:pt x="2657211" y="6173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38248" y="5533009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90">
                  <a:moveTo>
                    <a:pt x="0" y="172846"/>
                  </a:moveTo>
                  <a:lnTo>
                    <a:pt x="6171" y="126891"/>
                  </a:lnTo>
                  <a:lnTo>
                    <a:pt x="23589" y="85599"/>
                  </a:lnTo>
                  <a:lnTo>
                    <a:pt x="50609" y="50619"/>
                  </a:lnTo>
                  <a:lnTo>
                    <a:pt x="85588" y="23594"/>
                  </a:lnTo>
                  <a:lnTo>
                    <a:pt x="126882" y="6173"/>
                  </a:lnTo>
                  <a:lnTo>
                    <a:pt x="172846" y="0"/>
                  </a:lnTo>
                  <a:lnTo>
                    <a:pt x="2611247" y="0"/>
                  </a:lnTo>
                  <a:lnTo>
                    <a:pt x="2657211" y="6173"/>
                  </a:lnTo>
                  <a:lnTo>
                    <a:pt x="2698505" y="23594"/>
                  </a:lnTo>
                  <a:lnTo>
                    <a:pt x="2733484" y="50619"/>
                  </a:lnTo>
                  <a:lnTo>
                    <a:pt x="2760504" y="85599"/>
                  </a:lnTo>
                  <a:lnTo>
                    <a:pt x="2777922" y="126891"/>
                  </a:lnTo>
                  <a:lnTo>
                    <a:pt x="2784093" y="172846"/>
                  </a:lnTo>
                  <a:lnTo>
                    <a:pt x="2784093" y="864323"/>
                  </a:lnTo>
                  <a:lnTo>
                    <a:pt x="2777922" y="910282"/>
                  </a:lnTo>
                  <a:lnTo>
                    <a:pt x="2760504" y="951580"/>
                  </a:lnTo>
                  <a:lnTo>
                    <a:pt x="2733484" y="986570"/>
                  </a:lnTo>
                  <a:lnTo>
                    <a:pt x="2698505" y="1013604"/>
                  </a:lnTo>
                  <a:lnTo>
                    <a:pt x="2657211" y="1031033"/>
                  </a:lnTo>
                  <a:lnTo>
                    <a:pt x="2611247" y="1037208"/>
                  </a:lnTo>
                  <a:lnTo>
                    <a:pt x="172846" y="1037208"/>
                  </a:lnTo>
                  <a:lnTo>
                    <a:pt x="126882" y="1031033"/>
                  </a:lnTo>
                  <a:lnTo>
                    <a:pt x="85588" y="1013604"/>
                  </a:lnTo>
                  <a:lnTo>
                    <a:pt x="50609" y="986570"/>
                  </a:lnTo>
                  <a:lnTo>
                    <a:pt x="23589" y="951580"/>
                  </a:lnTo>
                  <a:lnTo>
                    <a:pt x="6171" y="910282"/>
                  </a:lnTo>
                  <a:lnTo>
                    <a:pt x="0" y="864323"/>
                  </a:lnTo>
                  <a:lnTo>
                    <a:pt x="0" y="172846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708529" y="5613603"/>
            <a:ext cx="18421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Diseño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una vía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 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completamente  aleatorizado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231898" y="3476625"/>
            <a:ext cx="2797175" cy="1050290"/>
            <a:chOff x="2231898" y="3476625"/>
            <a:chExt cx="2797175" cy="1050290"/>
          </a:xfrm>
        </p:grpSpPr>
        <p:sp>
          <p:nvSpPr>
            <p:cNvPr id="36" name="object 36"/>
            <p:cNvSpPr/>
            <p:nvPr/>
          </p:nvSpPr>
          <p:spPr>
            <a:xfrm>
              <a:off x="2238248" y="3482975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2611247" y="0"/>
                  </a:moveTo>
                  <a:lnTo>
                    <a:pt x="172846" y="0"/>
                  </a:lnTo>
                  <a:lnTo>
                    <a:pt x="126882" y="6180"/>
                  </a:lnTo>
                  <a:lnTo>
                    <a:pt x="85588" y="23617"/>
                  </a:lnTo>
                  <a:lnTo>
                    <a:pt x="50609" y="50657"/>
                  </a:lnTo>
                  <a:lnTo>
                    <a:pt x="23589" y="85645"/>
                  </a:lnTo>
                  <a:lnTo>
                    <a:pt x="6171" y="126926"/>
                  </a:lnTo>
                  <a:lnTo>
                    <a:pt x="0" y="172847"/>
                  </a:lnTo>
                  <a:lnTo>
                    <a:pt x="0" y="864362"/>
                  </a:lnTo>
                  <a:lnTo>
                    <a:pt x="6171" y="910326"/>
                  </a:lnTo>
                  <a:lnTo>
                    <a:pt x="23589" y="951620"/>
                  </a:lnTo>
                  <a:lnTo>
                    <a:pt x="50609" y="986599"/>
                  </a:lnTo>
                  <a:lnTo>
                    <a:pt x="85588" y="1013619"/>
                  </a:lnTo>
                  <a:lnTo>
                    <a:pt x="126882" y="1031037"/>
                  </a:lnTo>
                  <a:lnTo>
                    <a:pt x="172846" y="1037208"/>
                  </a:lnTo>
                  <a:lnTo>
                    <a:pt x="2611247" y="1037208"/>
                  </a:lnTo>
                  <a:lnTo>
                    <a:pt x="2657211" y="1031037"/>
                  </a:lnTo>
                  <a:lnTo>
                    <a:pt x="2698505" y="1013619"/>
                  </a:lnTo>
                  <a:lnTo>
                    <a:pt x="2733484" y="986599"/>
                  </a:lnTo>
                  <a:lnTo>
                    <a:pt x="2760504" y="951620"/>
                  </a:lnTo>
                  <a:lnTo>
                    <a:pt x="2777922" y="910326"/>
                  </a:lnTo>
                  <a:lnTo>
                    <a:pt x="2784093" y="864362"/>
                  </a:lnTo>
                  <a:lnTo>
                    <a:pt x="2784093" y="172847"/>
                  </a:lnTo>
                  <a:lnTo>
                    <a:pt x="2777922" y="126926"/>
                  </a:lnTo>
                  <a:lnTo>
                    <a:pt x="2760504" y="85645"/>
                  </a:lnTo>
                  <a:lnTo>
                    <a:pt x="2733484" y="50657"/>
                  </a:lnTo>
                  <a:lnTo>
                    <a:pt x="2698505" y="23617"/>
                  </a:lnTo>
                  <a:lnTo>
                    <a:pt x="2657211" y="6180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38248" y="3482975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0" y="172847"/>
                  </a:moveTo>
                  <a:lnTo>
                    <a:pt x="6171" y="126926"/>
                  </a:lnTo>
                  <a:lnTo>
                    <a:pt x="23589" y="85645"/>
                  </a:lnTo>
                  <a:lnTo>
                    <a:pt x="50609" y="50657"/>
                  </a:lnTo>
                  <a:lnTo>
                    <a:pt x="85588" y="23617"/>
                  </a:lnTo>
                  <a:lnTo>
                    <a:pt x="126882" y="6180"/>
                  </a:lnTo>
                  <a:lnTo>
                    <a:pt x="172846" y="0"/>
                  </a:lnTo>
                  <a:lnTo>
                    <a:pt x="2611247" y="0"/>
                  </a:lnTo>
                  <a:lnTo>
                    <a:pt x="2657211" y="6180"/>
                  </a:lnTo>
                  <a:lnTo>
                    <a:pt x="2698505" y="23617"/>
                  </a:lnTo>
                  <a:lnTo>
                    <a:pt x="2733484" y="50657"/>
                  </a:lnTo>
                  <a:lnTo>
                    <a:pt x="2760504" y="85645"/>
                  </a:lnTo>
                  <a:lnTo>
                    <a:pt x="2777922" y="126926"/>
                  </a:lnTo>
                  <a:lnTo>
                    <a:pt x="2784093" y="172847"/>
                  </a:lnTo>
                  <a:lnTo>
                    <a:pt x="2784093" y="864362"/>
                  </a:lnTo>
                  <a:lnTo>
                    <a:pt x="2777922" y="910326"/>
                  </a:lnTo>
                  <a:lnTo>
                    <a:pt x="2760504" y="951620"/>
                  </a:lnTo>
                  <a:lnTo>
                    <a:pt x="2733484" y="986599"/>
                  </a:lnTo>
                  <a:lnTo>
                    <a:pt x="2698505" y="1013619"/>
                  </a:lnTo>
                  <a:lnTo>
                    <a:pt x="2657211" y="1031037"/>
                  </a:lnTo>
                  <a:lnTo>
                    <a:pt x="2611247" y="1037208"/>
                  </a:lnTo>
                  <a:lnTo>
                    <a:pt x="172846" y="1037208"/>
                  </a:lnTo>
                  <a:lnTo>
                    <a:pt x="126882" y="1031037"/>
                  </a:lnTo>
                  <a:lnTo>
                    <a:pt x="85588" y="1013619"/>
                  </a:lnTo>
                  <a:lnTo>
                    <a:pt x="50609" y="986599"/>
                  </a:lnTo>
                  <a:lnTo>
                    <a:pt x="23589" y="951620"/>
                  </a:lnTo>
                  <a:lnTo>
                    <a:pt x="6171" y="910326"/>
                  </a:lnTo>
                  <a:lnTo>
                    <a:pt x="0" y="864362"/>
                  </a:lnTo>
                  <a:lnTo>
                    <a:pt x="0" y="17284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656713" y="3837558"/>
            <a:ext cx="1946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Etapas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 un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ANOVA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369427" y="1351661"/>
            <a:ext cx="2797175" cy="1050290"/>
            <a:chOff x="8369427" y="1351661"/>
            <a:chExt cx="2797175" cy="1050290"/>
          </a:xfrm>
        </p:grpSpPr>
        <p:sp>
          <p:nvSpPr>
            <p:cNvPr id="40" name="object 40"/>
            <p:cNvSpPr/>
            <p:nvPr/>
          </p:nvSpPr>
          <p:spPr>
            <a:xfrm>
              <a:off x="8375777" y="1358011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2611247" y="0"/>
                  </a:moveTo>
                  <a:lnTo>
                    <a:pt x="172847" y="0"/>
                  </a:lnTo>
                  <a:lnTo>
                    <a:pt x="126882" y="6171"/>
                  </a:lnTo>
                  <a:lnTo>
                    <a:pt x="85588" y="23589"/>
                  </a:lnTo>
                  <a:lnTo>
                    <a:pt x="50609" y="50609"/>
                  </a:lnTo>
                  <a:lnTo>
                    <a:pt x="23589" y="85588"/>
                  </a:lnTo>
                  <a:lnTo>
                    <a:pt x="6171" y="126882"/>
                  </a:lnTo>
                  <a:lnTo>
                    <a:pt x="0" y="172847"/>
                  </a:lnTo>
                  <a:lnTo>
                    <a:pt x="0" y="864235"/>
                  </a:lnTo>
                  <a:lnTo>
                    <a:pt x="6171" y="910209"/>
                  </a:lnTo>
                  <a:lnTo>
                    <a:pt x="23589" y="951526"/>
                  </a:lnTo>
                  <a:lnTo>
                    <a:pt x="50609" y="986536"/>
                  </a:lnTo>
                  <a:lnTo>
                    <a:pt x="85588" y="1013587"/>
                  </a:lnTo>
                  <a:lnTo>
                    <a:pt x="126882" y="1031028"/>
                  </a:lnTo>
                  <a:lnTo>
                    <a:pt x="172847" y="1037209"/>
                  </a:lnTo>
                  <a:lnTo>
                    <a:pt x="2611247" y="1037209"/>
                  </a:lnTo>
                  <a:lnTo>
                    <a:pt x="2657211" y="1031028"/>
                  </a:lnTo>
                  <a:lnTo>
                    <a:pt x="2698505" y="1013587"/>
                  </a:lnTo>
                  <a:lnTo>
                    <a:pt x="2733484" y="986536"/>
                  </a:lnTo>
                  <a:lnTo>
                    <a:pt x="2760504" y="951526"/>
                  </a:lnTo>
                  <a:lnTo>
                    <a:pt x="2777922" y="910209"/>
                  </a:lnTo>
                  <a:lnTo>
                    <a:pt x="2784094" y="864235"/>
                  </a:lnTo>
                  <a:lnTo>
                    <a:pt x="2784094" y="172847"/>
                  </a:lnTo>
                  <a:lnTo>
                    <a:pt x="2777922" y="126882"/>
                  </a:lnTo>
                  <a:lnTo>
                    <a:pt x="2760504" y="85588"/>
                  </a:lnTo>
                  <a:lnTo>
                    <a:pt x="2733484" y="50609"/>
                  </a:lnTo>
                  <a:lnTo>
                    <a:pt x="2698505" y="23589"/>
                  </a:lnTo>
                  <a:lnTo>
                    <a:pt x="2657211" y="6171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375777" y="1358011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0" y="172847"/>
                  </a:moveTo>
                  <a:lnTo>
                    <a:pt x="6171" y="126882"/>
                  </a:lnTo>
                  <a:lnTo>
                    <a:pt x="23589" y="85588"/>
                  </a:lnTo>
                  <a:lnTo>
                    <a:pt x="50609" y="50609"/>
                  </a:lnTo>
                  <a:lnTo>
                    <a:pt x="85588" y="23589"/>
                  </a:lnTo>
                  <a:lnTo>
                    <a:pt x="126882" y="6171"/>
                  </a:lnTo>
                  <a:lnTo>
                    <a:pt x="172847" y="0"/>
                  </a:lnTo>
                  <a:lnTo>
                    <a:pt x="2611247" y="0"/>
                  </a:lnTo>
                  <a:lnTo>
                    <a:pt x="2657211" y="6171"/>
                  </a:lnTo>
                  <a:lnTo>
                    <a:pt x="2698505" y="23589"/>
                  </a:lnTo>
                  <a:lnTo>
                    <a:pt x="2733484" y="50609"/>
                  </a:lnTo>
                  <a:lnTo>
                    <a:pt x="2760504" y="85588"/>
                  </a:lnTo>
                  <a:lnTo>
                    <a:pt x="2777922" y="126882"/>
                  </a:lnTo>
                  <a:lnTo>
                    <a:pt x="2784094" y="172847"/>
                  </a:lnTo>
                  <a:lnTo>
                    <a:pt x="2784094" y="864235"/>
                  </a:lnTo>
                  <a:lnTo>
                    <a:pt x="2777922" y="910209"/>
                  </a:lnTo>
                  <a:lnTo>
                    <a:pt x="2760504" y="951526"/>
                  </a:lnTo>
                  <a:lnTo>
                    <a:pt x="2733484" y="986536"/>
                  </a:lnTo>
                  <a:lnTo>
                    <a:pt x="2698505" y="1013587"/>
                  </a:lnTo>
                  <a:lnTo>
                    <a:pt x="2657211" y="1031028"/>
                  </a:lnTo>
                  <a:lnTo>
                    <a:pt x="2611247" y="1037209"/>
                  </a:lnTo>
                  <a:lnTo>
                    <a:pt x="172847" y="1037209"/>
                  </a:lnTo>
                  <a:lnTo>
                    <a:pt x="126882" y="1031028"/>
                  </a:lnTo>
                  <a:lnTo>
                    <a:pt x="85588" y="1013587"/>
                  </a:lnTo>
                  <a:lnTo>
                    <a:pt x="50609" y="986536"/>
                  </a:lnTo>
                  <a:lnTo>
                    <a:pt x="23589" y="951526"/>
                  </a:lnTo>
                  <a:lnTo>
                    <a:pt x="6171" y="910209"/>
                  </a:lnTo>
                  <a:lnTo>
                    <a:pt x="0" y="864235"/>
                  </a:lnTo>
                  <a:lnTo>
                    <a:pt x="0" y="17284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781033" y="1711833"/>
            <a:ext cx="1973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Diferencia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medias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369427" y="3476625"/>
            <a:ext cx="2797175" cy="1050290"/>
            <a:chOff x="8369427" y="3476625"/>
            <a:chExt cx="2797175" cy="1050290"/>
          </a:xfrm>
        </p:grpSpPr>
        <p:sp>
          <p:nvSpPr>
            <p:cNvPr id="44" name="object 44"/>
            <p:cNvSpPr/>
            <p:nvPr/>
          </p:nvSpPr>
          <p:spPr>
            <a:xfrm>
              <a:off x="8375777" y="3482975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2611247" y="0"/>
                  </a:moveTo>
                  <a:lnTo>
                    <a:pt x="172847" y="0"/>
                  </a:lnTo>
                  <a:lnTo>
                    <a:pt x="126882" y="6180"/>
                  </a:lnTo>
                  <a:lnTo>
                    <a:pt x="85588" y="23617"/>
                  </a:lnTo>
                  <a:lnTo>
                    <a:pt x="50609" y="50657"/>
                  </a:lnTo>
                  <a:lnTo>
                    <a:pt x="23589" y="85645"/>
                  </a:lnTo>
                  <a:lnTo>
                    <a:pt x="6171" y="126926"/>
                  </a:lnTo>
                  <a:lnTo>
                    <a:pt x="0" y="172847"/>
                  </a:lnTo>
                  <a:lnTo>
                    <a:pt x="0" y="864362"/>
                  </a:lnTo>
                  <a:lnTo>
                    <a:pt x="6171" y="910326"/>
                  </a:lnTo>
                  <a:lnTo>
                    <a:pt x="23589" y="951620"/>
                  </a:lnTo>
                  <a:lnTo>
                    <a:pt x="50609" y="986599"/>
                  </a:lnTo>
                  <a:lnTo>
                    <a:pt x="85588" y="1013619"/>
                  </a:lnTo>
                  <a:lnTo>
                    <a:pt x="126882" y="1031037"/>
                  </a:lnTo>
                  <a:lnTo>
                    <a:pt x="172847" y="1037208"/>
                  </a:lnTo>
                  <a:lnTo>
                    <a:pt x="2611247" y="1037208"/>
                  </a:lnTo>
                  <a:lnTo>
                    <a:pt x="2657211" y="1031037"/>
                  </a:lnTo>
                  <a:lnTo>
                    <a:pt x="2698505" y="1013619"/>
                  </a:lnTo>
                  <a:lnTo>
                    <a:pt x="2733484" y="986599"/>
                  </a:lnTo>
                  <a:lnTo>
                    <a:pt x="2760504" y="951620"/>
                  </a:lnTo>
                  <a:lnTo>
                    <a:pt x="2777922" y="910326"/>
                  </a:lnTo>
                  <a:lnTo>
                    <a:pt x="2784094" y="864362"/>
                  </a:lnTo>
                  <a:lnTo>
                    <a:pt x="2784094" y="172847"/>
                  </a:lnTo>
                  <a:lnTo>
                    <a:pt x="2777922" y="126926"/>
                  </a:lnTo>
                  <a:lnTo>
                    <a:pt x="2760504" y="85645"/>
                  </a:lnTo>
                  <a:lnTo>
                    <a:pt x="2733484" y="50657"/>
                  </a:lnTo>
                  <a:lnTo>
                    <a:pt x="2698505" y="23617"/>
                  </a:lnTo>
                  <a:lnTo>
                    <a:pt x="2657211" y="6180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375777" y="3482975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0" y="172847"/>
                  </a:moveTo>
                  <a:lnTo>
                    <a:pt x="6171" y="126926"/>
                  </a:lnTo>
                  <a:lnTo>
                    <a:pt x="23589" y="85645"/>
                  </a:lnTo>
                  <a:lnTo>
                    <a:pt x="50609" y="50657"/>
                  </a:lnTo>
                  <a:lnTo>
                    <a:pt x="85588" y="23617"/>
                  </a:lnTo>
                  <a:lnTo>
                    <a:pt x="126882" y="6180"/>
                  </a:lnTo>
                  <a:lnTo>
                    <a:pt x="172847" y="0"/>
                  </a:lnTo>
                  <a:lnTo>
                    <a:pt x="2611247" y="0"/>
                  </a:lnTo>
                  <a:lnTo>
                    <a:pt x="2657211" y="6180"/>
                  </a:lnTo>
                  <a:lnTo>
                    <a:pt x="2698505" y="23617"/>
                  </a:lnTo>
                  <a:lnTo>
                    <a:pt x="2733484" y="50657"/>
                  </a:lnTo>
                  <a:lnTo>
                    <a:pt x="2760504" y="85645"/>
                  </a:lnTo>
                  <a:lnTo>
                    <a:pt x="2777922" y="126926"/>
                  </a:lnTo>
                  <a:lnTo>
                    <a:pt x="2784094" y="172847"/>
                  </a:lnTo>
                  <a:lnTo>
                    <a:pt x="2784094" y="864362"/>
                  </a:lnTo>
                  <a:lnTo>
                    <a:pt x="2777922" y="910326"/>
                  </a:lnTo>
                  <a:lnTo>
                    <a:pt x="2760504" y="951620"/>
                  </a:lnTo>
                  <a:lnTo>
                    <a:pt x="2733484" y="986599"/>
                  </a:lnTo>
                  <a:lnTo>
                    <a:pt x="2698505" y="1013619"/>
                  </a:lnTo>
                  <a:lnTo>
                    <a:pt x="2657211" y="1031037"/>
                  </a:lnTo>
                  <a:lnTo>
                    <a:pt x="2611247" y="1037208"/>
                  </a:lnTo>
                  <a:lnTo>
                    <a:pt x="172847" y="1037208"/>
                  </a:lnTo>
                  <a:lnTo>
                    <a:pt x="126882" y="1031037"/>
                  </a:lnTo>
                  <a:lnTo>
                    <a:pt x="85588" y="1013619"/>
                  </a:lnTo>
                  <a:lnTo>
                    <a:pt x="50609" y="986599"/>
                  </a:lnTo>
                  <a:lnTo>
                    <a:pt x="23589" y="951620"/>
                  </a:lnTo>
                  <a:lnTo>
                    <a:pt x="6171" y="910326"/>
                  </a:lnTo>
                  <a:lnTo>
                    <a:pt x="0" y="864362"/>
                  </a:lnTo>
                  <a:lnTo>
                    <a:pt x="0" y="17284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120885" y="3837558"/>
            <a:ext cx="129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Otros</a:t>
            </a:r>
            <a:r>
              <a:rPr sz="18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diseños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369427" y="5577204"/>
            <a:ext cx="2797175" cy="1050290"/>
            <a:chOff x="8369427" y="5577204"/>
            <a:chExt cx="2797175" cy="1050290"/>
          </a:xfrm>
        </p:grpSpPr>
        <p:sp>
          <p:nvSpPr>
            <p:cNvPr id="48" name="object 48"/>
            <p:cNvSpPr/>
            <p:nvPr/>
          </p:nvSpPr>
          <p:spPr>
            <a:xfrm>
              <a:off x="8375777" y="5583554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90">
                  <a:moveTo>
                    <a:pt x="2611247" y="0"/>
                  </a:moveTo>
                  <a:lnTo>
                    <a:pt x="172847" y="0"/>
                  </a:lnTo>
                  <a:lnTo>
                    <a:pt x="126882" y="6176"/>
                  </a:lnTo>
                  <a:lnTo>
                    <a:pt x="85588" y="23607"/>
                  </a:lnTo>
                  <a:lnTo>
                    <a:pt x="50609" y="50642"/>
                  </a:lnTo>
                  <a:lnTo>
                    <a:pt x="23589" y="85633"/>
                  </a:lnTo>
                  <a:lnTo>
                    <a:pt x="6171" y="126930"/>
                  </a:lnTo>
                  <a:lnTo>
                    <a:pt x="0" y="172885"/>
                  </a:lnTo>
                  <a:lnTo>
                    <a:pt x="0" y="864374"/>
                  </a:lnTo>
                  <a:lnTo>
                    <a:pt x="6171" y="910327"/>
                  </a:lnTo>
                  <a:lnTo>
                    <a:pt x="23589" y="951622"/>
                  </a:lnTo>
                  <a:lnTo>
                    <a:pt x="50609" y="986610"/>
                  </a:lnTo>
                  <a:lnTo>
                    <a:pt x="85588" y="1013642"/>
                  </a:lnTo>
                  <a:lnTo>
                    <a:pt x="126882" y="1031071"/>
                  </a:lnTo>
                  <a:lnTo>
                    <a:pt x="172847" y="1037247"/>
                  </a:lnTo>
                  <a:lnTo>
                    <a:pt x="2611247" y="1037247"/>
                  </a:lnTo>
                  <a:lnTo>
                    <a:pt x="2657211" y="1031071"/>
                  </a:lnTo>
                  <a:lnTo>
                    <a:pt x="2698505" y="1013642"/>
                  </a:lnTo>
                  <a:lnTo>
                    <a:pt x="2733484" y="986610"/>
                  </a:lnTo>
                  <a:lnTo>
                    <a:pt x="2760504" y="951622"/>
                  </a:lnTo>
                  <a:lnTo>
                    <a:pt x="2777922" y="910327"/>
                  </a:lnTo>
                  <a:lnTo>
                    <a:pt x="2784094" y="864374"/>
                  </a:lnTo>
                  <a:lnTo>
                    <a:pt x="2784094" y="172885"/>
                  </a:lnTo>
                  <a:lnTo>
                    <a:pt x="2777922" y="126930"/>
                  </a:lnTo>
                  <a:lnTo>
                    <a:pt x="2760504" y="85633"/>
                  </a:lnTo>
                  <a:lnTo>
                    <a:pt x="2733484" y="50642"/>
                  </a:lnTo>
                  <a:lnTo>
                    <a:pt x="2698505" y="23607"/>
                  </a:lnTo>
                  <a:lnTo>
                    <a:pt x="2657211" y="6176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375777" y="5583554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90">
                  <a:moveTo>
                    <a:pt x="0" y="172885"/>
                  </a:moveTo>
                  <a:lnTo>
                    <a:pt x="6171" y="126930"/>
                  </a:lnTo>
                  <a:lnTo>
                    <a:pt x="23589" y="85633"/>
                  </a:lnTo>
                  <a:lnTo>
                    <a:pt x="50609" y="50642"/>
                  </a:lnTo>
                  <a:lnTo>
                    <a:pt x="85588" y="23607"/>
                  </a:lnTo>
                  <a:lnTo>
                    <a:pt x="126882" y="6176"/>
                  </a:lnTo>
                  <a:lnTo>
                    <a:pt x="172847" y="0"/>
                  </a:lnTo>
                  <a:lnTo>
                    <a:pt x="2611247" y="0"/>
                  </a:lnTo>
                  <a:lnTo>
                    <a:pt x="2657211" y="6176"/>
                  </a:lnTo>
                  <a:lnTo>
                    <a:pt x="2698505" y="23607"/>
                  </a:lnTo>
                  <a:lnTo>
                    <a:pt x="2733484" y="50642"/>
                  </a:lnTo>
                  <a:lnTo>
                    <a:pt x="2760504" y="85633"/>
                  </a:lnTo>
                  <a:lnTo>
                    <a:pt x="2777922" y="126930"/>
                  </a:lnTo>
                  <a:lnTo>
                    <a:pt x="2784094" y="172885"/>
                  </a:lnTo>
                  <a:lnTo>
                    <a:pt x="2784094" y="864374"/>
                  </a:lnTo>
                  <a:lnTo>
                    <a:pt x="2777922" y="910327"/>
                  </a:lnTo>
                  <a:lnTo>
                    <a:pt x="2760504" y="951622"/>
                  </a:lnTo>
                  <a:lnTo>
                    <a:pt x="2733484" y="986610"/>
                  </a:lnTo>
                  <a:lnTo>
                    <a:pt x="2698505" y="1013642"/>
                  </a:lnTo>
                  <a:lnTo>
                    <a:pt x="2657211" y="1031071"/>
                  </a:lnTo>
                  <a:lnTo>
                    <a:pt x="2611247" y="1037247"/>
                  </a:lnTo>
                  <a:lnTo>
                    <a:pt x="172847" y="1037247"/>
                  </a:lnTo>
                  <a:lnTo>
                    <a:pt x="126882" y="1031071"/>
                  </a:lnTo>
                  <a:lnTo>
                    <a:pt x="85588" y="1013642"/>
                  </a:lnTo>
                  <a:lnTo>
                    <a:pt x="50609" y="986610"/>
                  </a:lnTo>
                  <a:lnTo>
                    <a:pt x="23589" y="951622"/>
                  </a:lnTo>
                  <a:lnTo>
                    <a:pt x="6171" y="910327"/>
                  </a:lnTo>
                  <a:lnTo>
                    <a:pt x="0" y="864374"/>
                  </a:lnTo>
                  <a:lnTo>
                    <a:pt x="0" y="172885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8633206" y="5938520"/>
            <a:ext cx="2268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Efectos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fijos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aleatorios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1772" y="1260487"/>
            <a:ext cx="8488680" cy="5436870"/>
            <a:chOff x="261772" y="1260487"/>
            <a:chExt cx="8488680" cy="5436870"/>
          </a:xfrm>
        </p:grpSpPr>
        <p:sp>
          <p:nvSpPr>
            <p:cNvPr id="3" name="object 3"/>
            <p:cNvSpPr/>
            <p:nvPr/>
          </p:nvSpPr>
          <p:spPr>
            <a:xfrm>
              <a:off x="261772" y="1260487"/>
              <a:ext cx="8488553" cy="54367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39109" y="5479008"/>
              <a:ext cx="2819527" cy="9174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9040" y="0"/>
            <a:ext cx="1042035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152265" marR="5080" indent="-4140200">
              <a:lnSpc>
                <a:spcPts val="4320"/>
              </a:lnSpc>
              <a:spcBef>
                <a:spcPts val="640"/>
              </a:spcBef>
            </a:pPr>
            <a:r>
              <a:rPr sz="4000" spc="-125" dirty="0"/>
              <a:t>Diseño</a:t>
            </a:r>
            <a:r>
              <a:rPr sz="4000" spc="-305" dirty="0"/>
              <a:t> </a:t>
            </a:r>
            <a:r>
              <a:rPr sz="4000" spc="-180" dirty="0"/>
              <a:t>de</a:t>
            </a:r>
            <a:r>
              <a:rPr sz="4000" spc="-320" dirty="0"/>
              <a:t> </a:t>
            </a:r>
            <a:r>
              <a:rPr sz="4000" spc="-150" dirty="0"/>
              <a:t>una</a:t>
            </a:r>
            <a:r>
              <a:rPr sz="4000" spc="-300" dirty="0"/>
              <a:t> </a:t>
            </a:r>
            <a:r>
              <a:rPr sz="4000" spc="-275" dirty="0"/>
              <a:t>vía:</a:t>
            </a:r>
            <a:r>
              <a:rPr sz="4000" spc="-305" dirty="0"/>
              <a:t> </a:t>
            </a:r>
            <a:r>
              <a:rPr sz="4000" spc="-229" dirty="0"/>
              <a:t>estadística</a:t>
            </a:r>
            <a:r>
              <a:rPr sz="4000" spc="-300" dirty="0"/>
              <a:t> </a:t>
            </a:r>
            <a:r>
              <a:rPr sz="4000" spc="-180" dirty="0"/>
              <a:t>de</a:t>
            </a:r>
            <a:r>
              <a:rPr sz="4000" spc="-300" dirty="0"/>
              <a:t> </a:t>
            </a:r>
            <a:r>
              <a:rPr sz="4000" spc="-170" dirty="0"/>
              <a:t>prueba</a:t>
            </a:r>
            <a:r>
              <a:rPr sz="4000" spc="-355" dirty="0"/>
              <a:t> </a:t>
            </a:r>
            <a:r>
              <a:rPr sz="4000" spc="-235" dirty="0">
                <a:latin typeface="Arial"/>
                <a:cs typeface="Arial"/>
              </a:rPr>
              <a:t>–</a:t>
            </a:r>
            <a:r>
              <a:rPr sz="4000" spc="-215" dirty="0">
                <a:latin typeface="Arial"/>
                <a:cs typeface="Arial"/>
              </a:rPr>
              <a:t> </a:t>
            </a:r>
            <a:r>
              <a:rPr sz="4000" spc="-140" dirty="0"/>
              <a:t>suma</a:t>
            </a:r>
            <a:r>
              <a:rPr sz="4000" spc="-300" dirty="0"/>
              <a:t> </a:t>
            </a:r>
            <a:r>
              <a:rPr sz="4000" spc="-180" dirty="0"/>
              <a:t>de  </a:t>
            </a:r>
            <a:r>
              <a:rPr sz="4000" spc="-175" dirty="0"/>
              <a:t>cuadrados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43370" y="1496607"/>
            <a:ext cx="2866480" cy="44208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90866" y="1796542"/>
            <a:ext cx="3581400" cy="122047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indent="-1905" algn="ctr">
              <a:lnSpc>
                <a:spcPct val="90000"/>
              </a:lnSpc>
              <a:spcBef>
                <a:spcPts val="430"/>
              </a:spcBef>
            </a:pPr>
            <a:r>
              <a:rPr sz="2800" spc="-10" dirty="0">
                <a:latin typeface="Carlito"/>
                <a:cs typeface="Carlito"/>
              </a:rPr>
              <a:t>¿Como </a:t>
            </a:r>
            <a:r>
              <a:rPr sz="2800" spc="-5" dirty="0">
                <a:latin typeface="Carlito"/>
                <a:cs typeface="Carlito"/>
              </a:rPr>
              <a:t>se calcula la  </a:t>
            </a:r>
            <a:r>
              <a:rPr sz="2800" b="1" spc="-5" dirty="0">
                <a:latin typeface="Times New Roman"/>
                <a:cs typeface="Times New Roman"/>
              </a:rPr>
              <a:t>suma de cuadrados  </a:t>
            </a:r>
            <a:r>
              <a:rPr sz="2800" b="1" spc="-15" dirty="0">
                <a:latin typeface="Times New Roman"/>
                <a:cs typeface="Times New Roman"/>
              </a:rPr>
              <a:t>entre </a:t>
            </a:r>
            <a:r>
              <a:rPr sz="2800" b="1" dirty="0">
                <a:latin typeface="Times New Roman"/>
                <a:cs typeface="Times New Roman"/>
              </a:rPr>
              <a:t>los </a:t>
            </a:r>
            <a:r>
              <a:rPr sz="2800" b="1" spc="-5" dirty="0">
                <a:latin typeface="Times New Roman"/>
                <a:cs typeface="Times New Roman"/>
              </a:rPr>
              <a:t>tratamientos</a:t>
            </a:r>
            <a:r>
              <a:rPr sz="2800" b="1" spc="-9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Carlito"/>
                <a:cs typeface="Carlito"/>
              </a:rPr>
              <a:t>?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9040" y="0"/>
            <a:ext cx="1042035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152265" marR="5080" indent="-4140200">
              <a:lnSpc>
                <a:spcPts val="4320"/>
              </a:lnSpc>
              <a:spcBef>
                <a:spcPts val="640"/>
              </a:spcBef>
            </a:pPr>
            <a:r>
              <a:rPr sz="4000" spc="-125" dirty="0"/>
              <a:t>Diseño</a:t>
            </a:r>
            <a:r>
              <a:rPr sz="4000" spc="-305" dirty="0"/>
              <a:t> </a:t>
            </a:r>
            <a:r>
              <a:rPr sz="4000" spc="-180" dirty="0"/>
              <a:t>de</a:t>
            </a:r>
            <a:r>
              <a:rPr sz="4000" spc="-320" dirty="0"/>
              <a:t> </a:t>
            </a:r>
            <a:r>
              <a:rPr sz="4000" spc="-150" dirty="0"/>
              <a:t>una</a:t>
            </a:r>
            <a:r>
              <a:rPr sz="4000" spc="-300" dirty="0"/>
              <a:t> </a:t>
            </a:r>
            <a:r>
              <a:rPr sz="4000" spc="-275" dirty="0"/>
              <a:t>vía:</a:t>
            </a:r>
            <a:r>
              <a:rPr sz="4000" spc="-305" dirty="0"/>
              <a:t> </a:t>
            </a:r>
            <a:r>
              <a:rPr sz="4000" spc="-229" dirty="0"/>
              <a:t>estadística</a:t>
            </a:r>
            <a:r>
              <a:rPr sz="4000" spc="-300" dirty="0"/>
              <a:t> </a:t>
            </a:r>
            <a:r>
              <a:rPr sz="4000" spc="-180" dirty="0"/>
              <a:t>de</a:t>
            </a:r>
            <a:r>
              <a:rPr sz="4000" spc="-300" dirty="0"/>
              <a:t> </a:t>
            </a:r>
            <a:r>
              <a:rPr sz="4000" spc="-170" dirty="0"/>
              <a:t>prueba</a:t>
            </a:r>
            <a:r>
              <a:rPr sz="4000" spc="-355" dirty="0"/>
              <a:t> </a:t>
            </a:r>
            <a:r>
              <a:rPr sz="4000" spc="-235" dirty="0">
                <a:latin typeface="Arial"/>
                <a:cs typeface="Arial"/>
              </a:rPr>
              <a:t>–</a:t>
            </a:r>
            <a:r>
              <a:rPr sz="4000" spc="-215" dirty="0">
                <a:latin typeface="Arial"/>
                <a:cs typeface="Arial"/>
              </a:rPr>
              <a:t> </a:t>
            </a:r>
            <a:r>
              <a:rPr sz="4000" spc="-140" dirty="0"/>
              <a:t>suma</a:t>
            </a:r>
            <a:r>
              <a:rPr sz="4000" spc="-300" dirty="0"/>
              <a:t> </a:t>
            </a:r>
            <a:r>
              <a:rPr sz="4000" spc="-180" dirty="0"/>
              <a:t>de  </a:t>
            </a:r>
            <a:r>
              <a:rPr sz="4000" spc="-175" dirty="0"/>
              <a:t>cuadrados</a:t>
            </a:r>
            <a:endParaRPr sz="4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54050" y="1327150"/>
          <a:ext cx="6047102" cy="4618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7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6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24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3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u="heavy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Tratamiento</a:t>
                      </a:r>
                      <a:r>
                        <a:rPr sz="1600" b="1" u="heavy" spc="-5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1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b="1" u="heavy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Tratamiento</a:t>
                      </a:r>
                      <a:r>
                        <a:rPr sz="1600" b="1" u="heavy" spc="-85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2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u="heavy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Tratamiento</a:t>
                      </a:r>
                      <a:r>
                        <a:rPr sz="1600" b="1" u="heavy" spc="-3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3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2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2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12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22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4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14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24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16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26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8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18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28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32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10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20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30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15" dirty="0">
                          <a:latin typeface="Carlito"/>
                          <a:cs typeface="Carlito"/>
                        </a:rPr>
                        <a:t>General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Promedio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5" dirty="0">
                          <a:latin typeface="Carlito"/>
                          <a:cs typeface="Carlito"/>
                        </a:rPr>
                        <a:t>16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b="1" spc="-15" dirty="0">
                          <a:latin typeface="Carlito"/>
                          <a:cs typeface="Carlito"/>
                        </a:rPr>
                        <a:t>26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5" dirty="0">
                          <a:latin typeface="Carlito"/>
                          <a:cs typeface="Carlito"/>
                        </a:rPr>
                        <a:t>16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3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u="heavy" spc="-35" dirty="0">
                          <a:uFill>
                            <a:solidFill>
                              <a:srgbClr val="000000"/>
                            </a:solidFill>
                          </a:uFill>
                          <a:latin typeface="Carlito"/>
                          <a:cs typeface="Carlito"/>
                        </a:rPr>
                        <a:t>Total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rlito"/>
                          <a:cs typeface="Carlito"/>
                        </a:rPr>
                        <a:t>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latin typeface="Carlito"/>
                          <a:cs typeface="Carlito"/>
                        </a:rPr>
                        <a:t>18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8119854" y="4072679"/>
            <a:ext cx="2612029" cy="789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9040" y="0"/>
            <a:ext cx="1042035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152265" marR="5080" indent="-4140200">
              <a:lnSpc>
                <a:spcPts val="4320"/>
              </a:lnSpc>
              <a:spcBef>
                <a:spcPts val="640"/>
              </a:spcBef>
            </a:pPr>
            <a:r>
              <a:rPr sz="4000" spc="-125" dirty="0"/>
              <a:t>Diseño</a:t>
            </a:r>
            <a:r>
              <a:rPr sz="4000" spc="-305" dirty="0"/>
              <a:t> </a:t>
            </a:r>
            <a:r>
              <a:rPr sz="4000" spc="-180" dirty="0"/>
              <a:t>de</a:t>
            </a:r>
            <a:r>
              <a:rPr sz="4000" spc="-320" dirty="0"/>
              <a:t> </a:t>
            </a:r>
            <a:r>
              <a:rPr sz="4000" spc="-150" dirty="0"/>
              <a:t>una</a:t>
            </a:r>
            <a:r>
              <a:rPr sz="4000" spc="-300" dirty="0"/>
              <a:t> </a:t>
            </a:r>
            <a:r>
              <a:rPr sz="4000" spc="-275" dirty="0"/>
              <a:t>vía:</a:t>
            </a:r>
            <a:r>
              <a:rPr sz="4000" spc="-305" dirty="0"/>
              <a:t> </a:t>
            </a:r>
            <a:r>
              <a:rPr sz="4000" spc="-229" dirty="0"/>
              <a:t>estadística</a:t>
            </a:r>
            <a:r>
              <a:rPr sz="4000" spc="-300" dirty="0"/>
              <a:t> </a:t>
            </a:r>
            <a:r>
              <a:rPr sz="4000" spc="-180" dirty="0"/>
              <a:t>de</a:t>
            </a:r>
            <a:r>
              <a:rPr sz="4000" spc="-300" dirty="0"/>
              <a:t> </a:t>
            </a:r>
            <a:r>
              <a:rPr sz="4000" spc="-170" dirty="0"/>
              <a:t>prueba</a:t>
            </a:r>
            <a:r>
              <a:rPr sz="4000" spc="-355" dirty="0"/>
              <a:t> </a:t>
            </a:r>
            <a:r>
              <a:rPr sz="4000" spc="-235" dirty="0">
                <a:latin typeface="Arial"/>
                <a:cs typeface="Arial"/>
              </a:rPr>
              <a:t>–</a:t>
            </a:r>
            <a:r>
              <a:rPr sz="4000" spc="-215" dirty="0">
                <a:latin typeface="Arial"/>
                <a:cs typeface="Arial"/>
              </a:rPr>
              <a:t> </a:t>
            </a:r>
            <a:r>
              <a:rPr sz="4000" spc="-140" dirty="0"/>
              <a:t>suma</a:t>
            </a:r>
            <a:r>
              <a:rPr sz="4000" spc="-300" dirty="0"/>
              <a:t> </a:t>
            </a:r>
            <a:r>
              <a:rPr sz="4000" spc="-180" dirty="0"/>
              <a:t>de  </a:t>
            </a:r>
            <a:r>
              <a:rPr sz="4000" spc="-175" dirty="0"/>
              <a:t>cuadrados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2163" y="1160348"/>
            <a:ext cx="11745595" cy="5339715"/>
            <a:chOff x="142163" y="1160348"/>
            <a:chExt cx="11745595" cy="5339715"/>
          </a:xfrm>
        </p:grpSpPr>
        <p:sp>
          <p:nvSpPr>
            <p:cNvPr id="4" name="object 4"/>
            <p:cNvSpPr/>
            <p:nvPr/>
          </p:nvSpPr>
          <p:spPr>
            <a:xfrm>
              <a:off x="142163" y="1160348"/>
              <a:ext cx="9042793" cy="53394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2544" y="3379749"/>
              <a:ext cx="8586851" cy="11925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16925" y="1282649"/>
              <a:ext cx="3470275" cy="47754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648" y="3963057"/>
            <a:ext cx="3213100" cy="10502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Sumas </a:t>
            </a:r>
            <a:r>
              <a:rPr sz="2800" spc="-5" dirty="0">
                <a:latin typeface="Carlito"/>
                <a:cs typeface="Carlito"/>
              </a:rPr>
              <a:t>de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cuadrados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Grados </a:t>
            </a:r>
            <a:r>
              <a:rPr sz="2800" spc="-5" dirty="0">
                <a:latin typeface="Carlito"/>
                <a:cs typeface="Carlito"/>
              </a:rPr>
              <a:t>de </a:t>
            </a:r>
            <a:r>
              <a:rPr sz="2800" spc="-15" dirty="0">
                <a:latin typeface="Carlito"/>
                <a:cs typeface="Carlito"/>
              </a:rPr>
              <a:t>libertad</a:t>
            </a:r>
            <a:endParaRPr sz="2800">
              <a:latin typeface="Carlito"/>
              <a:cs typeface="Carlito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35838" y="209422"/>
          <a:ext cx="10647678" cy="3219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6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2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42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942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Fuentes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r>
                        <a:rPr sz="1600" b="1" spc="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variación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Suma de</a:t>
                      </a:r>
                      <a:r>
                        <a:rPr sz="16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cuadrados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Grados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libertas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608330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Cuadrado</a:t>
                      </a:r>
                      <a:r>
                        <a:rPr sz="1600" b="1" spc="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medio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417195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Razón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variación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Entre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muestras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SC</a:t>
                      </a:r>
                      <a:r>
                        <a:rPr sz="16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entre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k-1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625475" marR="617220" indent="246379">
                        <a:lnSpc>
                          <a:spcPct val="114999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CM entre=  (SC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entre)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/</a:t>
                      </a:r>
                      <a:r>
                        <a:rPr sz="16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(k-1)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600" spc="-35" dirty="0">
                          <a:latin typeface="Carlito"/>
                          <a:cs typeface="Carlito"/>
                        </a:rPr>
                        <a:t>R.V=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(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CM entre)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/ (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CM</a:t>
                      </a:r>
                      <a:r>
                        <a:rPr sz="1600" spc="-5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dentro)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203">
                <a:tc>
                  <a:txBody>
                    <a:bodyPr/>
                    <a:lstStyle/>
                    <a:p>
                      <a:pPr marL="655955" marR="470534" indent="-180340">
                        <a:lnSpc>
                          <a:spcPct val="114999"/>
                        </a:lnSpc>
                        <a:spcBef>
                          <a:spcPts val="990"/>
                        </a:spcBef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Dentro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r>
                        <a:rPr sz="16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los  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muestras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SC</a:t>
                      </a:r>
                      <a:r>
                        <a:rPr sz="16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dentro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n-k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65785" marR="558165" indent="225425">
                        <a:lnSpc>
                          <a:spcPct val="114999"/>
                        </a:lnSpc>
                        <a:spcBef>
                          <a:spcPts val="990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CM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dentro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= 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(SC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dentro)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/</a:t>
                      </a:r>
                      <a:r>
                        <a:rPr sz="1600" spc="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(n-k)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00" b="1" spc="-3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Total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SC</a:t>
                      </a:r>
                      <a:r>
                        <a:rPr sz="16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total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n-1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4368800" y="127000"/>
            <a:ext cx="1854200" cy="3340100"/>
          </a:xfrm>
          <a:custGeom>
            <a:avLst/>
            <a:gdLst/>
            <a:ahLst/>
            <a:cxnLst/>
            <a:rect l="l" t="t" r="r" b="b"/>
            <a:pathLst>
              <a:path w="1854200" h="3340100">
                <a:moveTo>
                  <a:pt x="0" y="308990"/>
                </a:moveTo>
                <a:lnTo>
                  <a:pt x="3349" y="263322"/>
                </a:lnTo>
                <a:lnTo>
                  <a:pt x="13079" y="219736"/>
                </a:lnTo>
                <a:lnTo>
                  <a:pt x="28712" y="178712"/>
                </a:lnTo>
                <a:lnTo>
                  <a:pt x="49771" y="140725"/>
                </a:lnTo>
                <a:lnTo>
                  <a:pt x="75777" y="106255"/>
                </a:lnTo>
                <a:lnTo>
                  <a:pt x="106255" y="75777"/>
                </a:lnTo>
                <a:lnTo>
                  <a:pt x="140725" y="49771"/>
                </a:lnTo>
                <a:lnTo>
                  <a:pt x="178712" y="28712"/>
                </a:lnTo>
                <a:lnTo>
                  <a:pt x="219736" y="13079"/>
                </a:lnTo>
                <a:lnTo>
                  <a:pt x="263322" y="3349"/>
                </a:lnTo>
                <a:lnTo>
                  <a:pt x="308990" y="0"/>
                </a:lnTo>
                <a:lnTo>
                  <a:pt x="1545209" y="0"/>
                </a:lnTo>
                <a:lnTo>
                  <a:pt x="1590877" y="3349"/>
                </a:lnTo>
                <a:lnTo>
                  <a:pt x="1634463" y="13079"/>
                </a:lnTo>
                <a:lnTo>
                  <a:pt x="1675487" y="28712"/>
                </a:lnTo>
                <a:lnTo>
                  <a:pt x="1713474" y="49771"/>
                </a:lnTo>
                <a:lnTo>
                  <a:pt x="1747944" y="75777"/>
                </a:lnTo>
                <a:lnTo>
                  <a:pt x="1778422" y="106255"/>
                </a:lnTo>
                <a:lnTo>
                  <a:pt x="1804428" y="140725"/>
                </a:lnTo>
                <a:lnTo>
                  <a:pt x="1825487" y="178712"/>
                </a:lnTo>
                <a:lnTo>
                  <a:pt x="1841120" y="219736"/>
                </a:lnTo>
                <a:lnTo>
                  <a:pt x="1850850" y="263322"/>
                </a:lnTo>
                <a:lnTo>
                  <a:pt x="1854200" y="308990"/>
                </a:lnTo>
                <a:lnTo>
                  <a:pt x="1854200" y="3031109"/>
                </a:lnTo>
                <a:lnTo>
                  <a:pt x="1850850" y="3076777"/>
                </a:lnTo>
                <a:lnTo>
                  <a:pt x="1841120" y="3120363"/>
                </a:lnTo>
                <a:lnTo>
                  <a:pt x="1825487" y="3161387"/>
                </a:lnTo>
                <a:lnTo>
                  <a:pt x="1804428" y="3199374"/>
                </a:lnTo>
                <a:lnTo>
                  <a:pt x="1778422" y="3233844"/>
                </a:lnTo>
                <a:lnTo>
                  <a:pt x="1747944" y="3264322"/>
                </a:lnTo>
                <a:lnTo>
                  <a:pt x="1713474" y="3290328"/>
                </a:lnTo>
                <a:lnTo>
                  <a:pt x="1675487" y="3311387"/>
                </a:lnTo>
                <a:lnTo>
                  <a:pt x="1634463" y="3327020"/>
                </a:lnTo>
                <a:lnTo>
                  <a:pt x="1590877" y="3336750"/>
                </a:lnTo>
                <a:lnTo>
                  <a:pt x="1545209" y="3340100"/>
                </a:lnTo>
                <a:lnTo>
                  <a:pt x="308990" y="3340100"/>
                </a:lnTo>
                <a:lnTo>
                  <a:pt x="263322" y="3336750"/>
                </a:lnTo>
                <a:lnTo>
                  <a:pt x="219736" y="3327020"/>
                </a:lnTo>
                <a:lnTo>
                  <a:pt x="178712" y="3311387"/>
                </a:lnTo>
                <a:lnTo>
                  <a:pt x="140725" y="3290328"/>
                </a:lnTo>
                <a:lnTo>
                  <a:pt x="106255" y="3264322"/>
                </a:lnTo>
                <a:lnTo>
                  <a:pt x="75777" y="3233844"/>
                </a:lnTo>
                <a:lnTo>
                  <a:pt x="49771" y="3199374"/>
                </a:lnTo>
                <a:lnTo>
                  <a:pt x="28712" y="3161387"/>
                </a:lnTo>
                <a:lnTo>
                  <a:pt x="13079" y="3120363"/>
                </a:lnTo>
                <a:lnTo>
                  <a:pt x="3349" y="3076777"/>
                </a:lnTo>
                <a:lnTo>
                  <a:pt x="0" y="3031109"/>
                </a:lnTo>
                <a:lnTo>
                  <a:pt x="0" y="30899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2768" y="1151890"/>
            <a:ext cx="854392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  <a:tab pos="826135" algn="l"/>
                <a:tab pos="1833880" algn="l"/>
                <a:tab pos="2324735" algn="l"/>
                <a:tab pos="3466465" algn="l"/>
                <a:tab pos="3957320" algn="l"/>
                <a:tab pos="4688840" algn="l"/>
                <a:tab pos="5083175" algn="l"/>
                <a:tab pos="6075680" algn="l"/>
                <a:tab pos="6566534" algn="l"/>
                <a:tab pos="7865109" algn="l"/>
              </a:tabLst>
            </a:pPr>
            <a:r>
              <a:rPr sz="2400" spc="-5" dirty="0">
                <a:latin typeface="Carlito"/>
                <a:cs typeface="Carlito"/>
              </a:rPr>
              <a:t>Lo</a:t>
            </a:r>
            <a:r>
              <a:rPr sz="2400" dirty="0">
                <a:latin typeface="Carlito"/>
                <a:cs typeface="Carlito"/>
              </a:rPr>
              <a:t>s	g</a:t>
            </a:r>
            <a:r>
              <a:rPr sz="2400" spc="-50" dirty="0">
                <a:latin typeface="Carlito"/>
                <a:cs typeface="Carlito"/>
              </a:rPr>
              <a:t>r</a:t>
            </a:r>
            <a:r>
              <a:rPr sz="2400" dirty="0">
                <a:latin typeface="Carlito"/>
                <a:cs typeface="Carlito"/>
              </a:rPr>
              <a:t>ados	</a:t>
            </a:r>
            <a:r>
              <a:rPr sz="2400" spc="-5" dirty="0">
                <a:latin typeface="Carlito"/>
                <a:cs typeface="Carlito"/>
              </a:rPr>
              <a:t>d</a:t>
            </a:r>
            <a:r>
              <a:rPr sz="2400" dirty="0">
                <a:latin typeface="Carlito"/>
                <a:cs typeface="Carlito"/>
              </a:rPr>
              <a:t>e	libe</a:t>
            </a:r>
            <a:r>
              <a:rPr sz="2400" spc="5" dirty="0">
                <a:latin typeface="Carlito"/>
                <a:cs typeface="Carlito"/>
              </a:rPr>
              <a:t>r</a:t>
            </a:r>
            <a:r>
              <a:rPr sz="2400" spc="-25" dirty="0">
                <a:latin typeface="Carlito"/>
                <a:cs typeface="Carlito"/>
              </a:rPr>
              <a:t>t</a:t>
            </a:r>
            <a:r>
              <a:rPr sz="2400" spc="-10" dirty="0">
                <a:latin typeface="Carlito"/>
                <a:cs typeface="Carlito"/>
              </a:rPr>
              <a:t>a</a:t>
            </a:r>
            <a:r>
              <a:rPr sz="2400" dirty="0">
                <a:latin typeface="Carlito"/>
                <a:cs typeface="Carlito"/>
              </a:rPr>
              <a:t>d	</a:t>
            </a:r>
            <a:r>
              <a:rPr sz="2400" spc="-5" dirty="0">
                <a:latin typeface="Carlito"/>
                <a:cs typeface="Carlito"/>
              </a:rPr>
              <a:t>d</a:t>
            </a:r>
            <a:r>
              <a:rPr sz="2400" dirty="0">
                <a:latin typeface="Carlito"/>
                <a:cs typeface="Carlito"/>
              </a:rPr>
              <a:t>e	</a:t>
            </a:r>
            <a:r>
              <a:rPr sz="2400" spc="-5" dirty="0">
                <a:latin typeface="Carlito"/>
                <a:cs typeface="Carlito"/>
              </a:rPr>
              <a:t>pa</a:t>
            </a:r>
            <a:r>
              <a:rPr sz="2400" spc="-45" dirty="0">
                <a:latin typeface="Carlito"/>
                <a:cs typeface="Carlito"/>
              </a:rPr>
              <a:t>r</a:t>
            </a:r>
            <a:r>
              <a:rPr sz="2400" dirty="0">
                <a:latin typeface="Carlito"/>
                <a:cs typeface="Carlito"/>
              </a:rPr>
              <a:t>a	la	</a:t>
            </a:r>
            <a:r>
              <a:rPr sz="2400" spc="-5" dirty="0">
                <a:latin typeface="Carlito"/>
                <a:cs typeface="Carlito"/>
              </a:rPr>
              <a:t>fue</a:t>
            </a:r>
            <a:r>
              <a:rPr sz="2400" spc="-20" dirty="0">
                <a:latin typeface="Carlito"/>
                <a:cs typeface="Carlito"/>
              </a:rPr>
              <a:t>n</a:t>
            </a:r>
            <a:r>
              <a:rPr sz="2400" spc="-25" dirty="0">
                <a:latin typeface="Carlito"/>
                <a:cs typeface="Carlito"/>
              </a:rPr>
              <a:t>t</a:t>
            </a:r>
            <a:r>
              <a:rPr sz="2400" dirty="0">
                <a:latin typeface="Carlito"/>
                <a:cs typeface="Carlito"/>
              </a:rPr>
              <a:t>e	</a:t>
            </a:r>
            <a:r>
              <a:rPr sz="2400" spc="-5" dirty="0">
                <a:latin typeface="Carlito"/>
                <a:cs typeface="Carlito"/>
              </a:rPr>
              <a:t>d</a:t>
            </a:r>
            <a:r>
              <a:rPr sz="2400" dirty="0">
                <a:latin typeface="Carlito"/>
                <a:cs typeface="Carlito"/>
              </a:rPr>
              <a:t>e	</a:t>
            </a:r>
            <a:r>
              <a:rPr sz="2400" spc="-40" dirty="0">
                <a:latin typeface="Carlito"/>
                <a:cs typeface="Carlito"/>
              </a:rPr>
              <a:t>v</a:t>
            </a:r>
            <a:r>
              <a:rPr sz="2400" dirty="0">
                <a:latin typeface="Carlito"/>
                <a:cs typeface="Carlito"/>
              </a:rPr>
              <a:t>ariac</a:t>
            </a:r>
            <a:r>
              <a:rPr sz="2400" spc="-10" dirty="0">
                <a:latin typeface="Carlito"/>
                <a:cs typeface="Carlito"/>
              </a:rPr>
              <a:t>i</a:t>
            </a:r>
            <a:r>
              <a:rPr sz="2400" spc="-5" dirty="0">
                <a:latin typeface="Carlito"/>
                <a:cs typeface="Carlito"/>
              </a:rPr>
              <a:t>ó</a:t>
            </a:r>
            <a:r>
              <a:rPr sz="2400" dirty="0">
                <a:latin typeface="Carlito"/>
                <a:cs typeface="Carlito"/>
              </a:rPr>
              <a:t>n	e</a:t>
            </a:r>
            <a:r>
              <a:rPr sz="2400" spc="-20" dirty="0">
                <a:latin typeface="Carlito"/>
                <a:cs typeface="Carlito"/>
              </a:rPr>
              <a:t>n</a:t>
            </a:r>
            <a:r>
              <a:rPr sz="2400" dirty="0">
                <a:latin typeface="Carlito"/>
                <a:cs typeface="Carlito"/>
              </a:rPr>
              <a:t>t</a:t>
            </a:r>
            <a:r>
              <a:rPr sz="2400" spc="-35" dirty="0">
                <a:latin typeface="Carlito"/>
                <a:cs typeface="Carlito"/>
              </a:rPr>
              <a:t>r</a:t>
            </a:r>
            <a:r>
              <a:rPr sz="2400" dirty="0">
                <a:latin typeface="Carlito"/>
                <a:cs typeface="Carlito"/>
              </a:rPr>
              <a:t>e  </a:t>
            </a:r>
            <a:r>
              <a:rPr sz="2400" spc="-15" dirty="0">
                <a:latin typeface="Carlito"/>
                <a:cs typeface="Carlito"/>
              </a:rPr>
              <a:t>tratamientos </a:t>
            </a:r>
            <a:r>
              <a:rPr sz="2400" spc="-5" dirty="0">
                <a:latin typeface="Carlito"/>
                <a:cs typeface="Carlito"/>
              </a:rPr>
              <a:t>se </a:t>
            </a:r>
            <a:r>
              <a:rPr sz="2400" spc="-15" dirty="0">
                <a:latin typeface="Carlito"/>
                <a:cs typeface="Carlito"/>
              </a:rPr>
              <a:t>expresa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como: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2768" y="3307207"/>
            <a:ext cx="854710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Los </a:t>
            </a:r>
            <a:r>
              <a:rPr sz="2400" spc="-10" dirty="0">
                <a:latin typeface="Carlito"/>
                <a:cs typeface="Carlito"/>
              </a:rPr>
              <a:t>grados </a:t>
            </a:r>
            <a:r>
              <a:rPr sz="2400" spc="-5" dirty="0">
                <a:latin typeface="Carlito"/>
                <a:cs typeface="Carlito"/>
              </a:rPr>
              <a:t>de libertad </a:t>
            </a:r>
            <a:r>
              <a:rPr sz="2400" spc="-15" dirty="0">
                <a:latin typeface="Carlito"/>
                <a:cs typeface="Carlito"/>
              </a:rPr>
              <a:t>para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10" dirty="0">
                <a:latin typeface="Carlito"/>
                <a:cs typeface="Carlito"/>
              </a:rPr>
              <a:t>fuente </a:t>
            </a:r>
            <a:r>
              <a:rPr sz="2400" spc="-5" dirty="0">
                <a:latin typeface="Carlito"/>
                <a:cs typeface="Carlito"/>
              </a:rPr>
              <a:t>de variación </a:t>
            </a:r>
            <a:r>
              <a:rPr sz="2400" spc="-15" dirty="0">
                <a:latin typeface="Carlito"/>
                <a:cs typeface="Carlito"/>
              </a:rPr>
              <a:t>dentro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los  </a:t>
            </a:r>
            <a:r>
              <a:rPr sz="2400" spc="-15" dirty="0">
                <a:latin typeface="Carlito"/>
                <a:cs typeface="Carlito"/>
              </a:rPr>
              <a:t>tratamiento </a:t>
            </a:r>
            <a:r>
              <a:rPr sz="2400" spc="-5" dirty="0">
                <a:latin typeface="Carlito"/>
                <a:cs typeface="Carlito"/>
              </a:rPr>
              <a:t>se </a:t>
            </a:r>
            <a:r>
              <a:rPr sz="2400" spc="-15" dirty="0">
                <a:latin typeface="Carlito"/>
                <a:cs typeface="Carlito"/>
              </a:rPr>
              <a:t>expresa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como: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2768" y="5461203"/>
            <a:ext cx="6160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975" indent="-29591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07975" algn="l"/>
                <a:tab pos="308610" algn="l"/>
              </a:tabLst>
            </a:pPr>
            <a:r>
              <a:rPr sz="2400" spc="-5" dirty="0">
                <a:latin typeface="Carlito"/>
                <a:cs typeface="Carlito"/>
              </a:rPr>
              <a:t>Los </a:t>
            </a:r>
            <a:r>
              <a:rPr sz="2400" spc="-10" dirty="0">
                <a:latin typeface="Carlito"/>
                <a:cs typeface="Carlito"/>
              </a:rPr>
              <a:t>grados </a:t>
            </a:r>
            <a:r>
              <a:rPr sz="2400" spc="-5" dirty="0">
                <a:latin typeface="Carlito"/>
                <a:cs typeface="Carlito"/>
              </a:rPr>
              <a:t>de libertad </a:t>
            </a:r>
            <a:r>
              <a:rPr sz="2400" spc="-10" dirty="0">
                <a:latin typeface="Carlito"/>
                <a:cs typeface="Carlito"/>
              </a:rPr>
              <a:t>totales </a:t>
            </a:r>
            <a:r>
              <a:rPr sz="2400" spc="-5" dirty="0">
                <a:latin typeface="Carlito"/>
                <a:cs typeface="Carlito"/>
              </a:rPr>
              <a:t>se </a:t>
            </a:r>
            <a:r>
              <a:rPr sz="2400" spc="-15" dirty="0">
                <a:latin typeface="Carlito"/>
                <a:cs typeface="Carlito"/>
              </a:rPr>
              <a:t>expresa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como: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4786" y="0"/>
            <a:ext cx="10685145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552950" marR="5080" indent="-4540885">
              <a:lnSpc>
                <a:spcPts val="4320"/>
              </a:lnSpc>
              <a:spcBef>
                <a:spcPts val="640"/>
              </a:spcBef>
            </a:pPr>
            <a:r>
              <a:rPr sz="4000" spc="-125" dirty="0"/>
              <a:t>Diseño</a:t>
            </a:r>
            <a:r>
              <a:rPr sz="4000" spc="-305" dirty="0"/>
              <a:t> </a:t>
            </a:r>
            <a:r>
              <a:rPr sz="4000" spc="-180" dirty="0"/>
              <a:t>de</a:t>
            </a:r>
            <a:r>
              <a:rPr sz="4000" spc="-320" dirty="0"/>
              <a:t> </a:t>
            </a:r>
            <a:r>
              <a:rPr sz="4000" spc="-150" dirty="0"/>
              <a:t>una</a:t>
            </a:r>
            <a:r>
              <a:rPr sz="4000" spc="-300" dirty="0"/>
              <a:t> </a:t>
            </a:r>
            <a:r>
              <a:rPr sz="4000" spc="-275" dirty="0"/>
              <a:t>vía:</a:t>
            </a:r>
            <a:r>
              <a:rPr sz="4000" spc="-305" dirty="0"/>
              <a:t> </a:t>
            </a:r>
            <a:r>
              <a:rPr sz="4000" spc="-229" dirty="0"/>
              <a:t>estadística</a:t>
            </a:r>
            <a:r>
              <a:rPr sz="4000" spc="-295" dirty="0"/>
              <a:t> </a:t>
            </a:r>
            <a:r>
              <a:rPr sz="4000" spc="-180" dirty="0"/>
              <a:t>de</a:t>
            </a:r>
            <a:r>
              <a:rPr sz="4000" spc="-300" dirty="0"/>
              <a:t> </a:t>
            </a:r>
            <a:r>
              <a:rPr sz="4000" spc="-170" dirty="0"/>
              <a:t>prueba</a:t>
            </a:r>
            <a:r>
              <a:rPr sz="4000" spc="-355" dirty="0"/>
              <a:t> </a:t>
            </a:r>
            <a:r>
              <a:rPr sz="4000" spc="-235" dirty="0">
                <a:latin typeface="Arial"/>
                <a:cs typeface="Arial"/>
              </a:rPr>
              <a:t>–</a:t>
            </a:r>
            <a:r>
              <a:rPr sz="4000" spc="-215" dirty="0">
                <a:latin typeface="Arial"/>
                <a:cs typeface="Arial"/>
              </a:rPr>
              <a:t> </a:t>
            </a:r>
            <a:r>
              <a:rPr sz="4000" spc="-150" dirty="0"/>
              <a:t>grados</a:t>
            </a:r>
            <a:r>
              <a:rPr sz="4000" spc="-310" dirty="0"/>
              <a:t> </a:t>
            </a:r>
            <a:r>
              <a:rPr sz="4000" spc="-180" dirty="0"/>
              <a:t>de  </a:t>
            </a:r>
            <a:r>
              <a:rPr sz="4000" spc="-225" dirty="0"/>
              <a:t>libertad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27146" y="2324963"/>
            <a:ext cx="2393569" cy="461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4210" y="4540351"/>
            <a:ext cx="2558668" cy="461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3920" y="6173736"/>
            <a:ext cx="2339086" cy="4616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4358" y="4660438"/>
            <a:ext cx="2797276" cy="19224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98965" y="1437386"/>
            <a:ext cx="2458847" cy="2236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2212" y="932129"/>
            <a:ext cx="9773285" cy="176339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583565" marR="5080" indent="-571500">
              <a:lnSpc>
                <a:spcPts val="6480"/>
              </a:lnSpc>
              <a:spcBef>
                <a:spcPts val="915"/>
              </a:spcBef>
            </a:pPr>
            <a:r>
              <a:rPr sz="6000" dirty="0">
                <a:latin typeface="Carlito"/>
                <a:cs typeface="Carlito"/>
              </a:rPr>
              <a:t>¿ </a:t>
            </a:r>
            <a:r>
              <a:rPr sz="6000" spc="-45" dirty="0">
                <a:latin typeface="Carlito"/>
                <a:cs typeface="Carlito"/>
              </a:rPr>
              <a:t>Por </a:t>
            </a:r>
            <a:r>
              <a:rPr sz="6000" spc="-5" dirty="0">
                <a:latin typeface="Carlito"/>
                <a:cs typeface="Carlito"/>
              </a:rPr>
              <a:t>qué </a:t>
            </a:r>
            <a:r>
              <a:rPr sz="6000" dirty="0">
                <a:latin typeface="Carlito"/>
                <a:cs typeface="Carlito"/>
              </a:rPr>
              <a:t>los </a:t>
            </a:r>
            <a:r>
              <a:rPr sz="6000" spc="-25" dirty="0">
                <a:latin typeface="Carlito"/>
                <a:cs typeface="Carlito"/>
              </a:rPr>
              <a:t>grados </a:t>
            </a:r>
            <a:r>
              <a:rPr sz="6000" spc="-5" dirty="0">
                <a:latin typeface="Carlito"/>
                <a:cs typeface="Carlito"/>
              </a:rPr>
              <a:t>de </a:t>
            </a:r>
            <a:r>
              <a:rPr sz="6000" spc="-15" dirty="0">
                <a:latin typeface="Carlito"/>
                <a:cs typeface="Carlito"/>
              </a:rPr>
              <a:t>libertad  </a:t>
            </a:r>
            <a:r>
              <a:rPr sz="6000" spc="-5" dirty="0">
                <a:latin typeface="Carlito"/>
                <a:cs typeface="Carlito"/>
              </a:rPr>
              <a:t>poseen dichas</a:t>
            </a:r>
            <a:r>
              <a:rPr sz="6000" spc="-15" dirty="0">
                <a:latin typeface="Carlito"/>
                <a:cs typeface="Carlito"/>
              </a:rPr>
              <a:t> </a:t>
            </a:r>
            <a:r>
              <a:rPr sz="6000" spc="-20" dirty="0">
                <a:latin typeface="Carlito"/>
                <a:cs typeface="Carlito"/>
              </a:rPr>
              <a:t>expresiones?</a:t>
            </a:r>
            <a:endParaRPr sz="6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75598" y="3549522"/>
            <a:ext cx="2488521" cy="3143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63758" y="3684460"/>
            <a:ext cx="2689891" cy="2873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648" y="3963057"/>
            <a:ext cx="3213100" cy="156083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Sumas </a:t>
            </a:r>
            <a:r>
              <a:rPr sz="2800" spc="-5" dirty="0">
                <a:latin typeface="Carlito"/>
                <a:cs typeface="Carlito"/>
              </a:rPr>
              <a:t>de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cuadrados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Grados </a:t>
            </a:r>
            <a:r>
              <a:rPr sz="2800" spc="-5" dirty="0">
                <a:latin typeface="Carlito"/>
                <a:cs typeface="Carlito"/>
              </a:rPr>
              <a:t>de </a:t>
            </a:r>
            <a:r>
              <a:rPr sz="2800" spc="-15" dirty="0">
                <a:latin typeface="Carlito"/>
                <a:cs typeface="Carlito"/>
              </a:rPr>
              <a:t>libertad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Cuadrado</a:t>
            </a:r>
            <a:r>
              <a:rPr sz="2800" spc="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medio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27070" y="1110005"/>
            <a:ext cx="1800225" cy="995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5838" y="209422"/>
          <a:ext cx="10647678" cy="3219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6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2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42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942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Fuentes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r>
                        <a:rPr sz="1600" b="1" spc="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variación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Suma de</a:t>
                      </a:r>
                      <a:r>
                        <a:rPr sz="16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cuadrados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Grados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libertas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608330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Cuadrado</a:t>
                      </a:r>
                      <a:r>
                        <a:rPr sz="1600" b="1" spc="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medio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417195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Razón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variación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Entre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muestras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k-1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625475" marR="617220" indent="246379">
                        <a:lnSpc>
                          <a:spcPct val="114999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CM entre=  (SC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entre)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/</a:t>
                      </a:r>
                      <a:r>
                        <a:rPr sz="16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(k-1)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600" spc="-35" dirty="0">
                          <a:latin typeface="Carlito"/>
                          <a:cs typeface="Carlito"/>
                        </a:rPr>
                        <a:t>R.V=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(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CM entre)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/ (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CM</a:t>
                      </a:r>
                      <a:r>
                        <a:rPr sz="1600" spc="-5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dentro)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203">
                <a:tc>
                  <a:txBody>
                    <a:bodyPr/>
                    <a:lstStyle/>
                    <a:p>
                      <a:pPr marL="655955" marR="470534" indent="-180340">
                        <a:lnSpc>
                          <a:spcPct val="114999"/>
                        </a:lnSpc>
                        <a:spcBef>
                          <a:spcPts val="990"/>
                        </a:spcBef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Dentro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r>
                        <a:rPr sz="16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los  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muestras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SC</a:t>
                      </a:r>
                      <a:r>
                        <a:rPr sz="16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dentro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n-k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65785" marR="558165" indent="225425">
                        <a:lnSpc>
                          <a:spcPct val="114999"/>
                        </a:lnSpc>
                        <a:spcBef>
                          <a:spcPts val="990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CM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dentro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= 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(SC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dentro)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/</a:t>
                      </a:r>
                      <a:r>
                        <a:rPr sz="1600" spc="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(n-k)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00" b="1" spc="-3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Total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SC</a:t>
                      </a:r>
                      <a:r>
                        <a:rPr sz="16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total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n-1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6388100" y="177800"/>
            <a:ext cx="2349500" cy="3340100"/>
          </a:xfrm>
          <a:custGeom>
            <a:avLst/>
            <a:gdLst/>
            <a:ahLst/>
            <a:cxnLst/>
            <a:rect l="l" t="t" r="r" b="b"/>
            <a:pathLst>
              <a:path w="2349500" h="3340100">
                <a:moveTo>
                  <a:pt x="0" y="391540"/>
                </a:moveTo>
                <a:lnTo>
                  <a:pt x="3050" y="342419"/>
                </a:lnTo>
                <a:lnTo>
                  <a:pt x="11955" y="295120"/>
                </a:lnTo>
                <a:lnTo>
                  <a:pt x="26350" y="250011"/>
                </a:lnTo>
                <a:lnTo>
                  <a:pt x="45867" y="207458"/>
                </a:lnTo>
                <a:lnTo>
                  <a:pt x="70140" y="167828"/>
                </a:lnTo>
                <a:lnTo>
                  <a:pt x="98802" y="131487"/>
                </a:lnTo>
                <a:lnTo>
                  <a:pt x="131487" y="98802"/>
                </a:lnTo>
                <a:lnTo>
                  <a:pt x="167828" y="70140"/>
                </a:lnTo>
                <a:lnTo>
                  <a:pt x="207458" y="45867"/>
                </a:lnTo>
                <a:lnTo>
                  <a:pt x="250011" y="26350"/>
                </a:lnTo>
                <a:lnTo>
                  <a:pt x="295120" y="11955"/>
                </a:lnTo>
                <a:lnTo>
                  <a:pt x="342419" y="3050"/>
                </a:lnTo>
                <a:lnTo>
                  <a:pt x="391541" y="0"/>
                </a:lnTo>
                <a:lnTo>
                  <a:pt x="1957958" y="0"/>
                </a:lnTo>
                <a:lnTo>
                  <a:pt x="2007080" y="3050"/>
                </a:lnTo>
                <a:lnTo>
                  <a:pt x="2054379" y="11955"/>
                </a:lnTo>
                <a:lnTo>
                  <a:pt x="2099488" y="26350"/>
                </a:lnTo>
                <a:lnTo>
                  <a:pt x="2142041" y="45867"/>
                </a:lnTo>
                <a:lnTo>
                  <a:pt x="2181671" y="70140"/>
                </a:lnTo>
                <a:lnTo>
                  <a:pt x="2218012" y="98802"/>
                </a:lnTo>
                <a:lnTo>
                  <a:pt x="2250697" y="131487"/>
                </a:lnTo>
                <a:lnTo>
                  <a:pt x="2279359" y="167828"/>
                </a:lnTo>
                <a:lnTo>
                  <a:pt x="2303632" y="207458"/>
                </a:lnTo>
                <a:lnTo>
                  <a:pt x="2323149" y="250011"/>
                </a:lnTo>
                <a:lnTo>
                  <a:pt x="2337544" y="295120"/>
                </a:lnTo>
                <a:lnTo>
                  <a:pt x="2346449" y="342419"/>
                </a:lnTo>
                <a:lnTo>
                  <a:pt x="2349500" y="391540"/>
                </a:lnTo>
                <a:lnTo>
                  <a:pt x="2349500" y="2948559"/>
                </a:lnTo>
                <a:lnTo>
                  <a:pt x="2346449" y="2997680"/>
                </a:lnTo>
                <a:lnTo>
                  <a:pt x="2337544" y="3044979"/>
                </a:lnTo>
                <a:lnTo>
                  <a:pt x="2323149" y="3090088"/>
                </a:lnTo>
                <a:lnTo>
                  <a:pt x="2303632" y="3132641"/>
                </a:lnTo>
                <a:lnTo>
                  <a:pt x="2279359" y="3172271"/>
                </a:lnTo>
                <a:lnTo>
                  <a:pt x="2250697" y="3208612"/>
                </a:lnTo>
                <a:lnTo>
                  <a:pt x="2218012" y="3241297"/>
                </a:lnTo>
                <a:lnTo>
                  <a:pt x="2181671" y="3269959"/>
                </a:lnTo>
                <a:lnTo>
                  <a:pt x="2142041" y="3294232"/>
                </a:lnTo>
                <a:lnTo>
                  <a:pt x="2099488" y="3313749"/>
                </a:lnTo>
                <a:lnTo>
                  <a:pt x="2054379" y="3328144"/>
                </a:lnTo>
                <a:lnTo>
                  <a:pt x="2007080" y="3337049"/>
                </a:lnTo>
                <a:lnTo>
                  <a:pt x="1957958" y="3340100"/>
                </a:lnTo>
                <a:lnTo>
                  <a:pt x="391541" y="3340100"/>
                </a:lnTo>
                <a:lnTo>
                  <a:pt x="342419" y="3337049"/>
                </a:lnTo>
                <a:lnTo>
                  <a:pt x="295120" y="3328144"/>
                </a:lnTo>
                <a:lnTo>
                  <a:pt x="250011" y="3313749"/>
                </a:lnTo>
                <a:lnTo>
                  <a:pt x="207458" y="3294232"/>
                </a:lnTo>
                <a:lnTo>
                  <a:pt x="167828" y="3269959"/>
                </a:lnTo>
                <a:lnTo>
                  <a:pt x="131487" y="3241297"/>
                </a:lnTo>
                <a:lnTo>
                  <a:pt x="98802" y="3208612"/>
                </a:lnTo>
                <a:lnTo>
                  <a:pt x="70140" y="3172271"/>
                </a:lnTo>
                <a:lnTo>
                  <a:pt x="45867" y="3132641"/>
                </a:lnTo>
                <a:lnTo>
                  <a:pt x="26350" y="3090088"/>
                </a:lnTo>
                <a:lnTo>
                  <a:pt x="11955" y="3044979"/>
                </a:lnTo>
                <a:lnTo>
                  <a:pt x="3050" y="2997680"/>
                </a:lnTo>
                <a:lnTo>
                  <a:pt x="0" y="2948559"/>
                </a:lnTo>
                <a:lnTo>
                  <a:pt x="0" y="39154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5816" y="1050924"/>
            <a:ext cx="11210925" cy="5807075"/>
            <a:chOff x="155816" y="1050924"/>
            <a:chExt cx="11210925" cy="5807075"/>
          </a:xfrm>
        </p:grpSpPr>
        <p:sp>
          <p:nvSpPr>
            <p:cNvPr id="3" name="object 3"/>
            <p:cNvSpPr/>
            <p:nvPr/>
          </p:nvSpPr>
          <p:spPr>
            <a:xfrm>
              <a:off x="155816" y="1050924"/>
              <a:ext cx="10515600" cy="58070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79739" y="2146300"/>
              <a:ext cx="2786633" cy="2222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20911" y="5092699"/>
              <a:ext cx="1300479" cy="144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35504" y="32384"/>
            <a:ext cx="7923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Diseño </a:t>
            </a:r>
            <a:r>
              <a:rPr spc="-195" dirty="0"/>
              <a:t>de </a:t>
            </a:r>
            <a:r>
              <a:rPr spc="-160" dirty="0"/>
              <a:t>una </a:t>
            </a:r>
            <a:r>
              <a:rPr spc="-305" dirty="0"/>
              <a:t>vía: </a:t>
            </a:r>
            <a:r>
              <a:rPr spc="-200" dirty="0"/>
              <a:t>cuadrado</a:t>
            </a:r>
            <a:r>
              <a:rPr spc="-880" dirty="0"/>
              <a:t> </a:t>
            </a:r>
            <a:r>
              <a:rPr spc="-190" dirty="0"/>
              <a:t>medio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3730" y="1312240"/>
            <a:ext cx="9351645" cy="176339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 indent="89535">
              <a:lnSpc>
                <a:spcPts val="6480"/>
              </a:lnSpc>
              <a:spcBef>
                <a:spcPts val="915"/>
              </a:spcBef>
            </a:pPr>
            <a:r>
              <a:rPr sz="6000" spc="-5" dirty="0">
                <a:latin typeface="Carlito"/>
                <a:cs typeface="Carlito"/>
              </a:rPr>
              <a:t>¿Qué se puede deducir de </a:t>
            </a:r>
            <a:r>
              <a:rPr sz="6000" spc="5" dirty="0">
                <a:latin typeface="Carlito"/>
                <a:cs typeface="Carlito"/>
              </a:rPr>
              <a:t>los  </a:t>
            </a:r>
            <a:r>
              <a:rPr sz="6000" spc="-15" dirty="0">
                <a:latin typeface="Carlito"/>
                <a:cs typeface="Carlito"/>
              </a:rPr>
              <a:t>cuadrados </a:t>
            </a:r>
            <a:r>
              <a:rPr sz="6000" dirty="0">
                <a:latin typeface="Carlito"/>
                <a:cs typeface="Carlito"/>
              </a:rPr>
              <a:t>medios</a:t>
            </a:r>
            <a:r>
              <a:rPr sz="6000" spc="-75" dirty="0">
                <a:latin typeface="Carlito"/>
                <a:cs typeface="Carlito"/>
              </a:rPr>
              <a:t> </a:t>
            </a:r>
            <a:r>
              <a:rPr sz="6000" spc="-20" dirty="0">
                <a:latin typeface="Carlito"/>
                <a:cs typeface="Carlito"/>
              </a:rPr>
              <a:t>anteriores?</a:t>
            </a:r>
            <a:endParaRPr sz="6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8975" y="3576637"/>
            <a:ext cx="3810000" cy="2686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56400" y="3576637"/>
            <a:ext cx="3568700" cy="2676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648" y="3963057"/>
            <a:ext cx="6224270" cy="20713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Sumas </a:t>
            </a:r>
            <a:r>
              <a:rPr sz="2800" spc="-5" dirty="0">
                <a:latin typeface="Carlito"/>
                <a:cs typeface="Carlito"/>
              </a:rPr>
              <a:t>de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cuadrados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Grados </a:t>
            </a:r>
            <a:r>
              <a:rPr sz="2800" spc="-5" dirty="0">
                <a:latin typeface="Carlito"/>
                <a:cs typeface="Carlito"/>
              </a:rPr>
              <a:t>de</a:t>
            </a:r>
            <a:r>
              <a:rPr sz="2800" spc="1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libertad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Cuadrado</a:t>
            </a:r>
            <a:r>
              <a:rPr sz="2800" spc="1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medio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rlito"/>
                <a:cs typeface="Carlito"/>
              </a:rPr>
              <a:t>Estadístico </a:t>
            </a:r>
            <a:r>
              <a:rPr sz="2800" spc="-5" dirty="0">
                <a:latin typeface="Carlito"/>
                <a:cs typeface="Carlito"/>
              </a:rPr>
              <a:t>calculado </a:t>
            </a:r>
            <a:r>
              <a:rPr sz="2800" spc="-15" dirty="0">
                <a:latin typeface="Carlito"/>
                <a:cs typeface="Carlito"/>
              </a:rPr>
              <a:t>(Razón </a:t>
            </a:r>
            <a:r>
              <a:rPr sz="2800" spc="-5" dirty="0">
                <a:latin typeface="Carlito"/>
                <a:cs typeface="Carlito"/>
              </a:rPr>
              <a:t>de</a:t>
            </a:r>
            <a:r>
              <a:rPr sz="2800" spc="7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variación)</a:t>
            </a:r>
            <a:endParaRPr sz="2800">
              <a:latin typeface="Carlito"/>
              <a:cs typeface="Carlito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35838" y="209422"/>
          <a:ext cx="10647678" cy="3219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6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2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42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942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Fuentes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r>
                        <a:rPr sz="1600" b="1" spc="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variación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Suma de</a:t>
                      </a:r>
                      <a:r>
                        <a:rPr sz="16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cuadrados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Grados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libertas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608330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Cuadrado</a:t>
                      </a:r>
                      <a:r>
                        <a:rPr sz="1600" b="1" spc="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medio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417195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Razón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variación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Entre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muestras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SC</a:t>
                      </a:r>
                      <a:r>
                        <a:rPr sz="16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entre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k-1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625475" marR="617220" indent="246379">
                        <a:lnSpc>
                          <a:spcPct val="114999"/>
                        </a:lnSpc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CM entre=  (SC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entre)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/</a:t>
                      </a:r>
                      <a:r>
                        <a:rPr sz="16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(k-1)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600" spc="-35" dirty="0">
                          <a:latin typeface="Carlito"/>
                          <a:cs typeface="Carlito"/>
                        </a:rPr>
                        <a:t>R.V=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(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CM entre)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/ (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CM</a:t>
                      </a:r>
                      <a:r>
                        <a:rPr sz="1600" spc="-5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dentro)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203">
                <a:tc>
                  <a:txBody>
                    <a:bodyPr/>
                    <a:lstStyle/>
                    <a:p>
                      <a:pPr marL="655955" marR="470534" indent="-180340">
                        <a:lnSpc>
                          <a:spcPct val="114999"/>
                        </a:lnSpc>
                        <a:spcBef>
                          <a:spcPts val="990"/>
                        </a:spcBef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Dentro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r>
                        <a:rPr sz="16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los  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muestras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SC</a:t>
                      </a:r>
                      <a:r>
                        <a:rPr sz="16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dentro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n-k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65785" marR="558165" indent="225425">
                        <a:lnSpc>
                          <a:spcPct val="114999"/>
                        </a:lnSpc>
                        <a:spcBef>
                          <a:spcPts val="990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CM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dentro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= 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(SC 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dentro)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/</a:t>
                      </a:r>
                      <a:r>
                        <a:rPr sz="1600" spc="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(n-k)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00" b="1" spc="-3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Total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SC</a:t>
                      </a:r>
                      <a:r>
                        <a:rPr sz="16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total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n-1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8877300" y="177800"/>
            <a:ext cx="2349500" cy="3340100"/>
          </a:xfrm>
          <a:custGeom>
            <a:avLst/>
            <a:gdLst/>
            <a:ahLst/>
            <a:cxnLst/>
            <a:rect l="l" t="t" r="r" b="b"/>
            <a:pathLst>
              <a:path w="2349500" h="3340100">
                <a:moveTo>
                  <a:pt x="0" y="391540"/>
                </a:moveTo>
                <a:lnTo>
                  <a:pt x="3050" y="342419"/>
                </a:lnTo>
                <a:lnTo>
                  <a:pt x="11955" y="295120"/>
                </a:lnTo>
                <a:lnTo>
                  <a:pt x="26350" y="250011"/>
                </a:lnTo>
                <a:lnTo>
                  <a:pt x="45867" y="207458"/>
                </a:lnTo>
                <a:lnTo>
                  <a:pt x="70140" y="167828"/>
                </a:lnTo>
                <a:lnTo>
                  <a:pt x="98802" y="131487"/>
                </a:lnTo>
                <a:lnTo>
                  <a:pt x="131487" y="98802"/>
                </a:lnTo>
                <a:lnTo>
                  <a:pt x="167828" y="70140"/>
                </a:lnTo>
                <a:lnTo>
                  <a:pt x="207458" y="45867"/>
                </a:lnTo>
                <a:lnTo>
                  <a:pt x="250011" y="26350"/>
                </a:lnTo>
                <a:lnTo>
                  <a:pt x="295120" y="11955"/>
                </a:lnTo>
                <a:lnTo>
                  <a:pt x="342419" y="3050"/>
                </a:lnTo>
                <a:lnTo>
                  <a:pt x="391541" y="0"/>
                </a:lnTo>
                <a:lnTo>
                  <a:pt x="1957958" y="0"/>
                </a:lnTo>
                <a:lnTo>
                  <a:pt x="2007080" y="3050"/>
                </a:lnTo>
                <a:lnTo>
                  <a:pt x="2054379" y="11955"/>
                </a:lnTo>
                <a:lnTo>
                  <a:pt x="2099488" y="26350"/>
                </a:lnTo>
                <a:lnTo>
                  <a:pt x="2142041" y="45867"/>
                </a:lnTo>
                <a:lnTo>
                  <a:pt x="2181671" y="70140"/>
                </a:lnTo>
                <a:lnTo>
                  <a:pt x="2218012" y="98802"/>
                </a:lnTo>
                <a:lnTo>
                  <a:pt x="2250697" y="131487"/>
                </a:lnTo>
                <a:lnTo>
                  <a:pt x="2279359" y="167828"/>
                </a:lnTo>
                <a:lnTo>
                  <a:pt x="2303632" y="207458"/>
                </a:lnTo>
                <a:lnTo>
                  <a:pt x="2323149" y="250011"/>
                </a:lnTo>
                <a:lnTo>
                  <a:pt x="2337544" y="295120"/>
                </a:lnTo>
                <a:lnTo>
                  <a:pt x="2346449" y="342419"/>
                </a:lnTo>
                <a:lnTo>
                  <a:pt x="2349500" y="391540"/>
                </a:lnTo>
                <a:lnTo>
                  <a:pt x="2349500" y="2948559"/>
                </a:lnTo>
                <a:lnTo>
                  <a:pt x="2346449" y="2997680"/>
                </a:lnTo>
                <a:lnTo>
                  <a:pt x="2337544" y="3044979"/>
                </a:lnTo>
                <a:lnTo>
                  <a:pt x="2323149" y="3090088"/>
                </a:lnTo>
                <a:lnTo>
                  <a:pt x="2303632" y="3132641"/>
                </a:lnTo>
                <a:lnTo>
                  <a:pt x="2279359" y="3172271"/>
                </a:lnTo>
                <a:lnTo>
                  <a:pt x="2250697" y="3208612"/>
                </a:lnTo>
                <a:lnTo>
                  <a:pt x="2218012" y="3241297"/>
                </a:lnTo>
                <a:lnTo>
                  <a:pt x="2181671" y="3269959"/>
                </a:lnTo>
                <a:lnTo>
                  <a:pt x="2142041" y="3294232"/>
                </a:lnTo>
                <a:lnTo>
                  <a:pt x="2099488" y="3313749"/>
                </a:lnTo>
                <a:lnTo>
                  <a:pt x="2054379" y="3328144"/>
                </a:lnTo>
                <a:lnTo>
                  <a:pt x="2007080" y="3337049"/>
                </a:lnTo>
                <a:lnTo>
                  <a:pt x="1957958" y="3340100"/>
                </a:lnTo>
                <a:lnTo>
                  <a:pt x="391541" y="3340100"/>
                </a:lnTo>
                <a:lnTo>
                  <a:pt x="342419" y="3337049"/>
                </a:lnTo>
                <a:lnTo>
                  <a:pt x="295120" y="3328144"/>
                </a:lnTo>
                <a:lnTo>
                  <a:pt x="250011" y="3313749"/>
                </a:lnTo>
                <a:lnTo>
                  <a:pt x="207458" y="3294232"/>
                </a:lnTo>
                <a:lnTo>
                  <a:pt x="167828" y="3269959"/>
                </a:lnTo>
                <a:lnTo>
                  <a:pt x="131487" y="3241297"/>
                </a:lnTo>
                <a:lnTo>
                  <a:pt x="98802" y="3208612"/>
                </a:lnTo>
                <a:lnTo>
                  <a:pt x="70140" y="3172271"/>
                </a:lnTo>
                <a:lnTo>
                  <a:pt x="45867" y="3132641"/>
                </a:lnTo>
                <a:lnTo>
                  <a:pt x="26350" y="3090088"/>
                </a:lnTo>
                <a:lnTo>
                  <a:pt x="11955" y="3044979"/>
                </a:lnTo>
                <a:lnTo>
                  <a:pt x="3050" y="2997680"/>
                </a:lnTo>
                <a:lnTo>
                  <a:pt x="0" y="2948559"/>
                </a:lnTo>
                <a:lnTo>
                  <a:pt x="0" y="39154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0936" y="146684"/>
            <a:ext cx="13804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Índice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4030" y="1276477"/>
            <a:ext cx="1268730" cy="1200150"/>
            <a:chOff x="444030" y="1276477"/>
            <a:chExt cx="1268730" cy="1200150"/>
          </a:xfrm>
        </p:grpSpPr>
        <p:sp>
          <p:nvSpPr>
            <p:cNvPr id="4" name="object 4"/>
            <p:cNvSpPr/>
            <p:nvPr/>
          </p:nvSpPr>
          <p:spPr>
            <a:xfrm>
              <a:off x="450380" y="128282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627799" y="0"/>
                  </a:moveTo>
                  <a:lnTo>
                    <a:pt x="578737" y="1786"/>
                  </a:lnTo>
                  <a:lnTo>
                    <a:pt x="530707" y="7056"/>
                  </a:lnTo>
                  <a:lnTo>
                    <a:pt x="483850" y="15680"/>
                  </a:lnTo>
                  <a:lnTo>
                    <a:pt x="438305" y="27524"/>
                  </a:lnTo>
                  <a:lnTo>
                    <a:pt x="394212" y="42456"/>
                  </a:lnTo>
                  <a:lnTo>
                    <a:pt x="351709" y="60345"/>
                  </a:lnTo>
                  <a:lnTo>
                    <a:pt x="310937" y="81058"/>
                  </a:lnTo>
                  <a:lnTo>
                    <a:pt x="272035" y="104465"/>
                  </a:lnTo>
                  <a:lnTo>
                    <a:pt x="235143" y="130431"/>
                  </a:lnTo>
                  <a:lnTo>
                    <a:pt x="200400" y="158827"/>
                  </a:lnTo>
                  <a:lnTo>
                    <a:pt x="167946" y="189519"/>
                  </a:lnTo>
                  <a:lnTo>
                    <a:pt x="137920" y="222376"/>
                  </a:lnTo>
                  <a:lnTo>
                    <a:pt x="110463" y="257266"/>
                  </a:lnTo>
                  <a:lnTo>
                    <a:pt x="85713" y="294056"/>
                  </a:lnTo>
                  <a:lnTo>
                    <a:pt x="63810" y="332615"/>
                  </a:lnTo>
                  <a:lnTo>
                    <a:pt x="44894" y="372811"/>
                  </a:lnTo>
                  <a:lnTo>
                    <a:pt x="29104" y="414512"/>
                  </a:lnTo>
                  <a:lnTo>
                    <a:pt x="16580" y="457586"/>
                  </a:lnTo>
                  <a:lnTo>
                    <a:pt x="7462" y="501901"/>
                  </a:lnTo>
                  <a:lnTo>
                    <a:pt x="1888" y="547324"/>
                  </a:lnTo>
                  <a:lnTo>
                    <a:pt x="0" y="593725"/>
                  </a:lnTo>
                  <a:lnTo>
                    <a:pt x="1888" y="640125"/>
                  </a:lnTo>
                  <a:lnTo>
                    <a:pt x="7462" y="685548"/>
                  </a:lnTo>
                  <a:lnTo>
                    <a:pt x="16580" y="729863"/>
                  </a:lnTo>
                  <a:lnTo>
                    <a:pt x="29104" y="772937"/>
                  </a:lnTo>
                  <a:lnTo>
                    <a:pt x="44894" y="814638"/>
                  </a:lnTo>
                  <a:lnTo>
                    <a:pt x="63810" y="854834"/>
                  </a:lnTo>
                  <a:lnTo>
                    <a:pt x="85713" y="893393"/>
                  </a:lnTo>
                  <a:lnTo>
                    <a:pt x="110463" y="930183"/>
                  </a:lnTo>
                  <a:lnTo>
                    <a:pt x="137920" y="965073"/>
                  </a:lnTo>
                  <a:lnTo>
                    <a:pt x="167946" y="997930"/>
                  </a:lnTo>
                  <a:lnTo>
                    <a:pt x="200400" y="1028622"/>
                  </a:lnTo>
                  <a:lnTo>
                    <a:pt x="235143" y="1057018"/>
                  </a:lnTo>
                  <a:lnTo>
                    <a:pt x="272035" y="1082984"/>
                  </a:lnTo>
                  <a:lnTo>
                    <a:pt x="310937" y="1106391"/>
                  </a:lnTo>
                  <a:lnTo>
                    <a:pt x="351709" y="1127104"/>
                  </a:lnTo>
                  <a:lnTo>
                    <a:pt x="394212" y="1144993"/>
                  </a:lnTo>
                  <a:lnTo>
                    <a:pt x="438305" y="1159925"/>
                  </a:lnTo>
                  <a:lnTo>
                    <a:pt x="483850" y="1171769"/>
                  </a:lnTo>
                  <a:lnTo>
                    <a:pt x="530707" y="1180393"/>
                  </a:lnTo>
                  <a:lnTo>
                    <a:pt x="578737" y="1185663"/>
                  </a:lnTo>
                  <a:lnTo>
                    <a:pt x="627799" y="1187450"/>
                  </a:lnTo>
                  <a:lnTo>
                    <a:pt x="676866" y="1185663"/>
                  </a:lnTo>
                  <a:lnTo>
                    <a:pt x="724899" y="1180393"/>
                  </a:lnTo>
                  <a:lnTo>
                    <a:pt x="771760" y="1171769"/>
                  </a:lnTo>
                  <a:lnTo>
                    <a:pt x="817307" y="1159925"/>
                  </a:lnTo>
                  <a:lnTo>
                    <a:pt x="861403" y="1144993"/>
                  </a:lnTo>
                  <a:lnTo>
                    <a:pt x="903907" y="1127104"/>
                  </a:lnTo>
                  <a:lnTo>
                    <a:pt x="944681" y="1106391"/>
                  </a:lnTo>
                  <a:lnTo>
                    <a:pt x="983583" y="1082984"/>
                  </a:lnTo>
                  <a:lnTo>
                    <a:pt x="1020475" y="1057018"/>
                  </a:lnTo>
                  <a:lnTo>
                    <a:pt x="1055218" y="1028622"/>
                  </a:lnTo>
                  <a:lnTo>
                    <a:pt x="1087672" y="997930"/>
                  </a:lnTo>
                  <a:lnTo>
                    <a:pt x="1117697" y="965073"/>
                  </a:lnTo>
                  <a:lnTo>
                    <a:pt x="1145153" y="930183"/>
                  </a:lnTo>
                  <a:lnTo>
                    <a:pt x="1169902" y="893393"/>
                  </a:lnTo>
                  <a:lnTo>
                    <a:pt x="1191804" y="854834"/>
                  </a:lnTo>
                  <a:lnTo>
                    <a:pt x="1210719" y="814638"/>
                  </a:lnTo>
                  <a:lnTo>
                    <a:pt x="1226508" y="772937"/>
                  </a:lnTo>
                  <a:lnTo>
                    <a:pt x="1239031" y="729863"/>
                  </a:lnTo>
                  <a:lnTo>
                    <a:pt x="1248149" y="685548"/>
                  </a:lnTo>
                  <a:lnTo>
                    <a:pt x="1253722" y="640125"/>
                  </a:lnTo>
                  <a:lnTo>
                    <a:pt x="1255610" y="593725"/>
                  </a:lnTo>
                  <a:lnTo>
                    <a:pt x="1253722" y="547324"/>
                  </a:lnTo>
                  <a:lnTo>
                    <a:pt x="1248149" y="501901"/>
                  </a:lnTo>
                  <a:lnTo>
                    <a:pt x="1239031" y="457586"/>
                  </a:lnTo>
                  <a:lnTo>
                    <a:pt x="1226508" y="414512"/>
                  </a:lnTo>
                  <a:lnTo>
                    <a:pt x="1210719" y="372811"/>
                  </a:lnTo>
                  <a:lnTo>
                    <a:pt x="1191804" y="332615"/>
                  </a:lnTo>
                  <a:lnTo>
                    <a:pt x="1169902" y="294056"/>
                  </a:lnTo>
                  <a:lnTo>
                    <a:pt x="1145153" y="257266"/>
                  </a:lnTo>
                  <a:lnTo>
                    <a:pt x="1117697" y="222376"/>
                  </a:lnTo>
                  <a:lnTo>
                    <a:pt x="1087672" y="189519"/>
                  </a:lnTo>
                  <a:lnTo>
                    <a:pt x="1055218" y="158827"/>
                  </a:lnTo>
                  <a:lnTo>
                    <a:pt x="1020475" y="130431"/>
                  </a:lnTo>
                  <a:lnTo>
                    <a:pt x="983583" y="104465"/>
                  </a:lnTo>
                  <a:lnTo>
                    <a:pt x="944681" y="81058"/>
                  </a:lnTo>
                  <a:lnTo>
                    <a:pt x="903907" y="60345"/>
                  </a:lnTo>
                  <a:lnTo>
                    <a:pt x="861403" y="42456"/>
                  </a:lnTo>
                  <a:lnTo>
                    <a:pt x="817307" y="27524"/>
                  </a:lnTo>
                  <a:lnTo>
                    <a:pt x="771760" y="15680"/>
                  </a:lnTo>
                  <a:lnTo>
                    <a:pt x="724899" y="7056"/>
                  </a:lnTo>
                  <a:lnTo>
                    <a:pt x="676866" y="1786"/>
                  </a:lnTo>
                  <a:lnTo>
                    <a:pt x="627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0380" y="128282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0" y="593725"/>
                  </a:moveTo>
                  <a:lnTo>
                    <a:pt x="1888" y="547324"/>
                  </a:lnTo>
                  <a:lnTo>
                    <a:pt x="7462" y="501901"/>
                  </a:lnTo>
                  <a:lnTo>
                    <a:pt x="16580" y="457586"/>
                  </a:lnTo>
                  <a:lnTo>
                    <a:pt x="29104" y="414512"/>
                  </a:lnTo>
                  <a:lnTo>
                    <a:pt x="44894" y="372811"/>
                  </a:lnTo>
                  <a:lnTo>
                    <a:pt x="63810" y="332615"/>
                  </a:lnTo>
                  <a:lnTo>
                    <a:pt x="85713" y="294056"/>
                  </a:lnTo>
                  <a:lnTo>
                    <a:pt x="110463" y="257266"/>
                  </a:lnTo>
                  <a:lnTo>
                    <a:pt x="137920" y="222376"/>
                  </a:lnTo>
                  <a:lnTo>
                    <a:pt x="167946" y="189519"/>
                  </a:lnTo>
                  <a:lnTo>
                    <a:pt x="200400" y="158827"/>
                  </a:lnTo>
                  <a:lnTo>
                    <a:pt x="235143" y="130431"/>
                  </a:lnTo>
                  <a:lnTo>
                    <a:pt x="272035" y="104465"/>
                  </a:lnTo>
                  <a:lnTo>
                    <a:pt x="310937" y="81058"/>
                  </a:lnTo>
                  <a:lnTo>
                    <a:pt x="351709" y="60345"/>
                  </a:lnTo>
                  <a:lnTo>
                    <a:pt x="394212" y="42456"/>
                  </a:lnTo>
                  <a:lnTo>
                    <a:pt x="438305" y="27524"/>
                  </a:lnTo>
                  <a:lnTo>
                    <a:pt x="483850" y="15680"/>
                  </a:lnTo>
                  <a:lnTo>
                    <a:pt x="530707" y="7056"/>
                  </a:lnTo>
                  <a:lnTo>
                    <a:pt x="578737" y="1786"/>
                  </a:lnTo>
                  <a:lnTo>
                    <a:pt x="627799" y="0"/>
                  </a:lnTo>
                  <a:lnTo>
                    <a:pt x="676866" y="1786"/>
                  </a:lnTo>
                  <a:lnTo>
                    <a:pt x="724899" y="7056"/>
                  </a:lnTo>
                  <a:lnTo>
                    <a:pt x="771760" y="15680"/>
                  </a:lnTo>
                  <a:lnTo>
                    <a:pt x="817307" y="27524"/>
                  </a:lnTo>
                  <a:lnTo>
                    <a:pt x="861403" y="42456"/>
                  </a:lnTo>
                  <a:lnTo>
                    <a:pt x="903907" y="60345"/>
                  </a:lnTo>
                  <a:lnTo>
                    <a:pt x="944681" y="81058"/>
                  </a:lnTo>
                  <a:lnTo>
                    <a:pt x="983583" y="104465"/>
                  </a:lnTo>
                  <a:lnTo>
                    <a:pt x="1020475" y="130431"/>
                  </a:lnTo>
                  <a:lnTo>
                    <a:pt x="1055218" y="158827"/>
                  </a:lnTo>
                  <a:lnTo>
                    <a:pt x="1087672" y="189519"/>
                  </a:lnTo>
                  <a:lnTo>
                    <a:pt x="1117697" y="222376"/>
                  </a:lnTo>
                  <a:lnTo>
                    <a:pt x="1145153" y="257266"/>
                  </a:lnTo>
                  <a:lnTo>
                    <a:pt x="1169902" y="294056"/>
                  </a:lnTo>
                  <a:lnTo>
                    <a:pt x="1191804" y="332615"/>
                  </a:lnTo>
                  <a:lnTo>
                    <a:pt x="1210719" y="372811"/>
                  </a:lnTo>
                  <a:lnTo>
                    <a:pt x="1226508" y="414512"/>
                  </a:lnTo>
                  <a:lnTo>
                    <a:pt x="1239031" y="457586"/>
                  </a:lnTo>
                  <a:lnTo>
                    <a:pt x="1248149" y="501901"/>
                  </a:lnTo>
                  <a:lnTo>
                    <a:pt x="1253722" y="547324"/>
                  </a:lnTo>
                  <a:lnTo>
                    <a:pt x="1255610" y="593725"/>
                  </a:lnTo>
                  <a:lnTo>
                    <a:pt x="1253722" y="640125"/>
                  </a:lnTo>
                  <a:lnTo>
                    <a:pt x="1248149" y="685548"/>
                  </a:lnTo>
                  <a:lnTo>
                    <a:pt x="1239031" y="729863"/>
                  </a:lnTo>
                  <a:lnTo>
                    <a:pt x="1226508" y="772937"/>
                  </a:lnTo>
                  <a:lnTo>
                    <a:pt x="1210719" y="814638"/>
                  </a:lnTo>
                  <a:lnTo>
                    <a:pt x="1191804" y="854834"/>
                  </a:lnTo>
                  <a:lnTo>
                    <a:pt x="1169902" y="893393"/>
                  </a:lnTo>
                  <a:lnTo>
                    <a:pt x="1145153" y="930183"/>
                  </a:lnTo>
                  <a:lnTo>
                    <a:pt x="1117697" y="965073"/>
                  </a:lnTo>
                  <a:lnTo>
                    <a:pt x="1087672" y="997930"/>
                  </a:lnTo>
                  <a:lnTo>
                    <a:pt x="1055218" y="1028622"/>
                  </a:lnTo>
                  <a:lnTo>
                    <a:pt x="1020475" y="1057018"/>
                  </a:lnTo>
                  <a:lnTo>
                    <a:pt x="983583" y="1082984"/>
                  </a:lnTo>
                  <a:lnTo>
                    <a:pt x="944681" y="1106391"/>
                  </a:lnTo>
                  <a:lnTo>
                    <a:pt x="903907" y="1127104"/>
                  </a:lnTo>
                  <a:lnTo>
                    <a:pt x="861403" y="1144993"/>
                  </a:lnTo>
                  <a:lnTo>
                    <a:pt x="817307" y="1159925"/>
                  </a:lnTo>
                  <a:lnTo>
                    <a:pt x="771760" y="1171769"/>
                  </a:lnTo>
                  <a:lnTo>
                    <a:pt x="724899" y="1180393"/>
                  </a:lnTo>
                  <a:lnTo>
                    <a:pt x="676866" y="1185663"/>
                  </a:lnTo>
                  <a:lnTo>
                    <a:pt x="627799" y="1187450"/>
                  </a:lnTo>
                  <a:lnTo>
                    <a:pt x="578737" y="1185663"/>
                  </a:lnTo>
                  <a:lnTo>
                    <a:pt x="530707" y="1180393"/>
                  </a:lnTo>
                  <a:lnTo>
                    <a:pt x="483850" y="1171769"/>
                  </a:lnTo>
                  <a:lnTo>
                    <a:pt x="438305" y="1159925"/>
                  </a:lnTo>
                  <a:lnTo>
                    <a:pt x="394212" y="1144993"/>
                  </a:lnTo>
                  <a:lnTo>
                    <a:pt x="351709" y="1127104"/>
                  </a:lnTo>
                  <a:lnTo>
                    <a:pt x="310937" y="1106391"/>
                  </a:lnTo>
                  <a:lnTo>
                    <a:pt x="272035" y="1082984"/>
                  </a:lnTo>
                  <a:lnTo>
                    <a:pt x="235143" y="1057018"/>
                  </a:lnTo>
                  <a:lnTo>
                    <a:pt x="200400" y="1028622"/>
                  </a:lnTo>
                  <a:lnTo>
                    <a:pt x="167946" y="997930"/>
                  </a:lnTo>
                  <a:lnTo>
                    <a:pt x="137920" y="965073"/>
                  </a:lnTo>
                  <a:lnTo>
                    <a:pt x="110463" y="930183"/>
                  </a:lnTo>
                  <a:lnTo>
                    <a:pt x="85713" y="893393"/>
                  </a:lnTo>
                  <a:lnTo>
                    <a:pt x="63810" y="854834"/>
                  </a:lnTo>
                  <a:lnTo>
                    <a:pt x="44894" y="814638"/>
                  </a:lnTo>
                  <a:lnTo>
                    <a:pt x="29104" y="772937"/>
                  </a:lnTo>
                  <a:lnTo>
                    <a:pt x="16580" y="729863"/>
                  </a:lnTo>
                  <a:lnTo>
                    <a:pt x="7462" y="685548"/>
                  </a:lnTo>
                  <a:lnTo>
                    <a:pt x="1888" y="640125"/>
                  </a:lnTo>
                  <a:lnTo>
                    <a:pt x="0" y="5937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07465" y="17118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31898" y="1351661"/>
            <a:ext cx="2797175" cy="1050290"/>
            <a:chOff x="2231898" y="1351661"/>
            <a:chExt cx="2797175" cy="1050290"/>
          </a:xfrm>
        </p:grpSpPr>
        <p:sp>
          <p:nvSpPr>
            <p:cNvPr id="8" name="object 8"/>
            <p:cNvSpPr/>
            <p:nvPr/>
          </p:nvSpPr>
          <p:spPr>
            <a:xfrm>
              <a:off x="2238248" y="1358011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2611247" y="0"/>
                  </a:moveTo>
                  <a:lnTo>
                    <a:pt x="172846" y="0"/>
                  </a:lnTo>
                  <a:lnTo>
                    <a:pt x="126882" y="6171"/>
                  </a:lnTo>
                  <a:lnTo>
                    <a:pt x="85588" y="23589"/>
                  </a:lnTo>
                  <a:lnTo>
                    <a:pt x="50609" y="50609"/>
                  </a:lnTo>
                  <a:lnTo>
                    <a:pt x="23589" y="85588"/>
                  </a:lnTo>
                  <a:lnTo>
                    <a:pt x="6171" y="126882"/>
                  </a:lnTo>
                  <a:lnTo>
                    <a:pt x="0" y="172847"/>
                  </a:lnTo>
                  <a:lnTo>
                    <a:pt x="0" y="864235"/>
                  </a:lnTo>
                  <a:lnTo>
                    <a:pt x="6171" y="910209"/>
                  </a:lnTo>
                  <a:lnTo>
                    <a:pt x="23589" y="951526"/>
                  </a:lnTo>
                  <a:lnTo>
                    <a:pt x="50609" y="986536"/>
                  </a:lnTo>
                  <a:lnTo>
                    <a:pt x="85588" y="1013587"/>
                  </a:lnTo>
                  <a:lnTo>
                    <a:pt x="126882" y="1031028"/>
                  </a:lnTo>
                  <a:lnTo>
                    <a:pt x="172846" y="1037209"/>
                  </a:lnTo>
                  <a:lnTo>
                    <a:pt x="2611247" y="1037209"/>
                  </a:lnTo>
                  <a:lnTo>
                    <a:pt x="2657211" y="1031028"/>
                  </a:lnTo>
                  <a:lnTo>
                    <a:pt x="2698505" y="1013587"/>
                  </a:lnTo>
                  <a:lnTo>
                    <a:pt x="2733484" y="986536"/>
                  </a:lnTo>
                  <a:lnTo>
                    <a:pt x="2760504" y="951526"/>
                  </a:lnTo>
                  <a:lnTo>
                    <a:pt x="2777922" y="910209"/>
                  </a:lnTo>
                  <a:lnTo>
                    <a:pt x="2784093" y="864235"/>
                  </a:lnTo>
                  <a:lnTo>
                    <a:pt x="2784093" y="172847"/>
                  </a:lnTo>
                  <a:lnTo>
                    <a:pt x="2777922" y="126882"/>
                  </a:lnTo>
                  <a:lnTo>
                    <a:pt x="2760504" y="85588"/>
                  </a:lnTo>
                  <a:lnTo>
                    <a:pt x="2733484" y="50609"/>
                  </a:lnTo>
                  <a:lnTo>
                    <a:pt x="2698505" y="23589"/>
                  </a:lnTo>
                  <a:lnTo>
                    <a:pt x="2657211" y="6171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38248" y="1358011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0" y="172847"/>
                  </a:moveTo>
                  <a:lnTo>
                    <a:pt x="6171" y="126882"/>
                  </a:lnTo>
                  <a:lnTo>
                    <a:pt x="23589" y="85588"/>
                  </a:lnTo>
                  <a:lnTo>
                    <a:pt x="50609" y="50609"/>
                  </a:lnTo>
                  <a:lnTo>
                    <a:pt x="85588" y="23589"/>
                  </a:lnTo>
                  <a:lnTo>
                    <a:pt x="126882" y="6171"/>
                  </a:lnTo>
                  <a:lnTo>
                    <a:pt x="172846" y="0"/>
                  </a:lnTo>
                  <a:lnTo>
                    <a:pt x="2611247" y="0"/>
                  </a:lnTo>
                  <a:lnTo>
                    <a:pt x="2657211" y="6171"/>
                  </a:lnTo>
                  <a:lnTo>
                    <a:pt x="2698505" y="23589"/>
                  </a:lnTo>
                  <a:lnTo>
                    <a:pt x="2733484" y="50609"/>
                  </a:lnTo>
                  <a:lnTo>
                    <a:pt x="2760504" y="85588"/>
                  </a:lnTo>
                  <a:lnTo>
                    <a:pt x="2777922" y="126882"/>
                  </a:lnTo>
                  <a:lnTo>
                    <a:pt x="2784093" y="172847"/>
                  </a:lnTo>
                  <a:lnTo>
                    <a:pt x="2784093" y="864235"/>
                  </a:lnTo>
                  <a:lnTo>
                    <a:pt x="2777922" y="910209"/>
                  </a:lnTo>
                  <a:lnTo>
                    <a:pt x="2760504" y="951526"/>
                  </a:lnTo>
                  <a:lnTo>
                    <a:pt x="2733484" y="986536"/>
                  </a:lnTo>
                  <a:lnTo>
                    <a:pt x="2698505" y="1013587"/>
                  </a:lnTo>
                  <a:lnTo>
                    <a:pt x="2657211" y="1031028"/>
                  </a:lnTo>
                  <a:lnTo>
                    <a:pt x="2611247" y="1037209"/>
                  </a:lnTo>
                  <a:lnTo>
                    <a:pt x="172846" y="1037209"/>
                  </a:lnTo>
                  <a:lnTo>
                    <a:pt x="126882" y="1031028"/>
                  </a:lnTo>
                  <a:lnTo>
                    <a:pt x="85588" y="1013587"/>
                  </a:lnTo>
                  <a:lnTo>
                    <a:pt x="50609" y="986536"/>
                  </a:lnTo>
                  <a:lnTo>
                    <a:pt x="23589" y="951526"/>
                  </a:lnTo>
                  <a:lnTo>
                    <a:pt x="6171" y="910209"/>
                  </a:lnTo>
                  <a:lnTo>
                    <a:pt x="0" y="864235"/>
                  </a:lnTo>
                  <a:lnTo>
                    <a:pt x="0" y="17284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44623" y="1711833"/>
            <a:ext cx="2369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Fundamentos del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ANOVA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1345" y="1429854"/>
            <a:ext cx="11725275" cy="5257800"/>
            <a:chOff x="251345" y="1429854"/>
            <a:chExt cx="11725275" cy="5257800"/>
          </a:xfrm>
        </p:grpSpPr>
        <p:sp>
          <p:nvSpPr>
            <p:cNvPr id="3" name="object 3"/>
            <p:cNvSpPr/>
            <p:nvPr/>
          </p:nvSpPr>
          <p:spPr>
            <a:xfrm>
              <a:off x="251345" y="1429854"/>
              <a:ext cx="8117967" cy="52575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784974" y="3540315"/>
              <a:ext cx="5191125" cy="30874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76197" y="169545"/>
            <a:ext cx="90500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Diseño </a:t>
            </a:r>
            <a:r>
              <a:rPr spc="-190" dirty="0"/>
              <a:t>de </a:t>
            </a:r>
            <a:r>
              <a:rPr spc="-160" dirty="0"/>
              <a:t>una </a:t>
            </a:r>
            <a:r>
              <a:rPr spc="-300" dirty="0"/>
              <a:t>vía: </a:t>
            </a:r>
            <a:r>
              <a:rPr spc="-245" dirty="0"/>
              <a:t>estadística </a:t>
            </a:r>
            <a:r>
              <a:rPr spc="-195" dirty="0"/>
              <a:t>de</a:t>
            </a:r>
            <a:r>
              <a:rPr spc="-969" dirty="0"/>
              <a:t> </a:t>
            </a:r>
            <a:r>
              <a:rPr spc="-185" dirty="0"/>
              <a:t>prueba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7561" y="203072"/>
            <a:ext cx="11610975" cy="6609080"/>
            <a:chOff x="247561" y="203072"/>
            <a:chExt cx="11610975" cy="6609080"/>
          </a:xfrm>
        </p:grpSpPr>
        <p:sp>
          <p:nvSpPr>
            <p:cNvPr id="3" name="object 3"/>
            <p:cNvSpPr/>
            <p:nvPr/>
          </p:nvSpPr>
          <p:spPr>
            <a:xfrm>
              <a:off x="1896998" y="2060447"/>
              <a:ext cx="9935591" cy="20524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96998" y="4112882"/>
              <a:ext cx="7314310" cy="16536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96998" y="5766548"/>
              <a:ext cx="4478401" cy="10324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96998" y="209422"/>
              <a:ext cx="7314565" cy="6596380"/>
            </a:xfrm>
            <a:custGeom>
              <a:avLst/>
              <a:gdLst/>
              <a:ahLst/>
              <a:cxnLst/>
              <a:rect l="l" t="t" r="r" b="b"/>
              <a:pathLst>
                <a:path w="7314565" h="6596380">
                  <a:moveTo>
                    <a:pt x="0" y="0"/>
                  </a:moveTo>
                  <a:lnTo>
                    <a:pt x="0" y="6595921"/>
                  </a:lnTo>
                </a:path>
                <a:path w="7314565" h="6596380">
                  <a:moveTo>
                    <a:pt x="2593975" y="0"/>
                  </a:moveTo>
                  <a:lnTo>
                    <a:pt x="2593975" y="6595921"/>
                  </a:lnTo>
                </a:path>
                <a:path w="7314565" h="6596380">
                  <a:moveTo>
                    <a:pt x="4478274" y="0"/>
                  </a:moveTo>
                  <a:lnTo>
                    <a:pt x="4478274" y="6595921"/>
                  </a:lnTo>
                </a:path>
                <a:path w="7314565" h="6596380">
                  <a:moveTo>
                    <a:pt x="7314437" y="0"/>
                  </a:moveTo>
                  <a:lnTo>
                    <a:pt x="7314437" y="659592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6611" y="2060447"/>
              <a:ext cx="11572875" cy="0"/>
            </a:xfrm>
            <a:custGeom>
              <a:avLst/>
              <a:gdLst/>
              <a:ahLst/>
              <a:cxnLst/>
              <a:rect l="l" t="t" r="r" b="b"/>
              <a:pathLst>
                <a:path w="11572875">
                  <a:moveTo>
                    <a:pt x="0" y="0"/>
                  </a:moveTo>
                  <a:lnTo>
                    <a:pt x="11572328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6611" y="209422"/>
              <a:ext cx="11572875" cy="6596380"/>
            </a:xfrm>
            <a:custGeom>
              <a:avLst/>
              <a:gdLst/>
              <a:ahLst/>
              <a:cxnLst/>
              <a:rect l="l" t="t" r="r" b="b"/>
              <a:pathLst>
                <a:path w="11572875" h="6596380">
                  <a:moveTo>
                    <a:pt x="0" y="3903472"/>
                  </a:moveTo>
                  <a:lnTo>
                    <a:pt x="11572328" y="3903472"/>
                  </a:lnTo>
                </a:path>
                <a:path w="11572875" h="6596380">
                  <a:moveTo>
                    <a:pt x="0" y="5557126"/>
                  </a:moveTo>
                  <a:lnTo>
                    <a:pt x="11572328" y="5557126"/>
                  </a:lnTo>
                </a:path>
                <a:path w="11572875" h="6596380">
                  <a:moveTo>
                    <a:pt x="6350" y="0"/>
                  </a:moveTo>
                  <a:lnTo>
                    <a:pt x="6350" y="6595921"/>
                  </a:lnTo>
                </a:path>
                <a:path w="11572875" h="6596380">
                  <a:moveTo>
                    <a:pt x="11565978" y="0"/>
                  </a:moveTo>
                  <a:lnTo>
                    <a:pt x="11565978" y="6595921"/>
                  </a:lnTo>
                </a:path>
                <a:path w="11572875" h="6596380">
                  <a:moveTo>
                    <a:pt x="0" y="6350"/>
                  </a:moveTo>
                  <a:lnTo>
                    <a:pt x="11572328" y="6350"/>
                  </a:lnTo>
                </a:path>
                <a:path w="11572875" h="6596380">
                  <a:moveTo>
                    <a:pt x="0" y="6589571"/>
                  </a:moveTo>
                  <a:lnTo>
                    <a:pt x="11572328" y="658957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72961" y="215772"/>
          <a:ext cx="11558903" cy="65832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4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4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5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0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446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20764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Fuentes</a:t>
                      </a:r>
                      <a:r>
                        <a:rPr sz="2000" b="1" spc="38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endParaRPr sz="2000">
                        <a:latin typeface="Carlito"/>
                        <a:cs typeface="Carlito"/>
                      </a:endParaRPr>
                    </a:p>
                    <a:p>
                      <a:pPr marL="32956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variación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68605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Suma de</a:t>
                      </a:r>
                      <a:r>
                        <a:rPr sz="2000" b="1" spc="-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cuadrados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R="62230" algn="ctr">
                        <a:lnSpc>
                          <a:spcPct val="100000"/>
                        </a:lnSpc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Grados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endParaRPr sz="2000">
                        <a:latin typeface="Carlito"/>
                        <a:cs typeface="Carlito"/>
                      </a:endParaRPr>
                    </a:p>
                    <a:p>
                      <a:pPr marR="5969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libertas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546100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Cuadrado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medio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21310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Razón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variación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24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326390" marR="318135" indent="203835">
                        <a:lnSpc>
                          <a:spcPct val="114999"/>
                        </a:lnSpc>
                        <a:spcBef>
                          <a:spcPts val="5"/>
                        </a:spcBef>
                      </a:pPr>
                      <a:r>
                        <a:rPr sz="20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Entre 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2000" b="1" spc="-5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as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3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26390" marR="97790" indent="-222885">
                        <a:lnSpc>
                          <a:spcPct val="114999"/>
                        </a:lnSpc>
                        <a:spcBef>
                          <a:spcPts val="117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Dentro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r>
                        <a:rPr sz="2000" b="1" spc="-9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los 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muestras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2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spc="-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Total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270" marB="0"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9372600" y="2184400"/>
            <a:ext cx="2247900" cy="1765300"/>
          </a:xfrm>
          <a:custGeom>
            <a:avLst/>
            <a:gdLst/>
            <a:ahLst/>
            <a:cxnLst/>
            <a:rect l="l" t="t" r="r" b="b"/>
            <a:pathLst>
              <a:path w="2247900" h="1765300">
                <a:moveTo>
                  <a:pt x="0" y="294259"/>
                </a:moveTo>
                <a:lnTo>
                  <a:pt x="3850" y="246517"/>
                </a:lnTo>
                <a:lnTo>
                  <a:pt x="14997" y="201233"/>
                </a:lnTo>
                <a:lnTo>
                  <a:pt x="32836" y="159010"/>
                </a:lnTo>
                <a:lnTo>
                  <a:pt x="56761" y="120453"/>
                </a:lnTo>
                <a:lnTo>
                  <a:pt x="86169" y="86169"/>
                </a:lnTo>
                <a:lnTo>
                  <a:pt x="120453" y="56761"/>
                </a:lnTo>
                <a:lnTo>
                  <a:pt x="159010" y="32836"/>
                </a:lnTo>
                <a:lnTo>
                  <a:pt x="201233" y="14997"/>
                </a:lnTo>
                <a:lnTo>
                  <a:pt x="246517" y="3850"/>
                </a:lnTo>
                <a:lnTo>
                  <a:pt x="294258" y="0"/>
                </a:lnTo>
                <a:lnTo>
                  <a:pt x="1953641" y="0"/>
                </a:lnTo>
                <a:lnTo>
                  <a:pt x="2001382" y="3850"/>
                </a:lnTo>
                <a:lnTo>
                  <a:pt x="2046666" y="14997"/>
                </a:lnTo>
                <a:lnTo>
                  <a:pt x="2088889" y="32836"/>
                </a:lnTo>
                <a:lnTo>
                  <a:pt x="2127446" y="56761"/>
                </a:lnTo>
                <a:lnTo>
                  <a:pt x="2161730" y="86169"/>
                </a:lnTo>
                <a:lnTo>
                  <a:pt x="2191138" y="120453"/>
                </a:lnTo>
                <a:lnTo>
                  <a:pt x="2215063" y="159010"/>
                </a:lnTo>
                <a:lnTo>
                  <a:pt x="2232902" y="201233"/>
                </a:lnTo>
                <a:lnTo>
                  <a:pt x="2244049" y="246517"/>
                </a:lnTo>
                <a:lnTo>
                  <a:pt x="2247900" y="294259"/>
                </a:lnTo>
                <a:lnTo>
                  <a:pt x="2247900" y="1471041"/>
                </a:lnTo>
                <a:lnTo>
                  <a:pt x="2244049" y="1518782"/>
                </a:lnTo>
                <a:lnTo>
                  <a:pt x="2232902" y="1564066"/>
                </a:lnTo>
                <a:lnTo>
                  <a:pt x="2215063" y="1606289"/>
                </a:lnTo>
                <a:lnTo>
                  <a:pt x="2191138" y="1644846"/>
                </a:lnTo>
                <a:lnTo>
                  <a:pt x="2161730" y="1679130"/>
                </a:lnTo>
                <a:lnTo>
                  <a:pt x="2127446" y="1708538"/>
                </a:lnTo>
                <a:lnTo>
                  <a:pt x="2088889" y="1732463"/>
                </a:lnTo>
                <a:lnTo>
                  <a:pt x="2046666" y="1750302"/>
                </a:lnTo>
                <a:lnTo>
                  <a:pt x="2001382" y="1761449"/>
                </a:lnTo>
                <a:lnTo>
                  <a:pt x="1953641" y="1765300"/>
                </a:lnTo>
                <a:lnTo>
                  <a:pt x="294258" y="1765300"/>
                </a:lnTo>
                <a:lnTo>
                  <a:pt x="246517" y="1761449"/>
                </a:lnTo>
                <a:lnTo>
                  <a:pt x="201233" y="1750302"/>
                </a:lnTo>
                <a:lnTo>
                  <a:pt x="159010" y="1732463"/>
                </a:lnTo>
                <a:lnTo>
                  <a:pt x="120453" y="1708538"/>
                </a:lnTo>
                <a:lnTo>
                  <a:pt x="86169" y="1679130"/>
                </a:lnTo>
                <a:lnTo>
                  <a:pt x="56761" y="1644846"/>
                </a:lnTo>
                <a:lnTo>
                  <a:pt x="32836" y="1606289"/>
                </a:lnTo>
                <a:lnTo>
                  <a:pt x="14997" y="1564066"/>
                </a:lnTo>
                <a:lnTo>
                  <a:pt x="3850" y="1518782"/>
                </a:lnTo>
                <a:lnTo>
                  <a:pt x="0" y="1471041"/>
                </a:lnTo>
                <a:lnTo>
                  <a:pt x="0" y="294259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0692" y="1122934"/>
            <a:ext cx="8197850" cy="52508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1300" marR="6985" indent="-228600" algn="just">
              <a:lnSpc>
                <a:spcPct val="8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5" dirty="0">
                <a:latin typeface="Carlito"/>
                <a:cs typeface="Carlito"/>
              </a:rPr>
              <a:t>Para </a:t>
            </a:r>
            <a:r>
              <a:rPr sz="2400" spc="-10" dirty="0">
                <a:latin typeface="Carlito"/>
                <a:cs typeface="Carlito"/>
              </a:rPr>
              <a:t>tomar </a:t>
            </a:r>
            <a:r>
              <a:rPr sz="2400" spc="-5" dirty="0">
                <a:latin typeface="Carlito"/>
                <a:cs typeface="Carlito"/>
              </a:rPr>
              <a:t>una decisión </a:t>
            </a:r>
            <a:r>
              <a:rPr sz="2400" dirty="0">
                <a:latin typeface="Carlito"/>
                <a:cs typeface="Carlito"/>
              </a:rPr>
              <a:t>es necesario </a:t>
            </a:r>
            <a:r>
              <a:rPr sz="2400" spc="-15" dirty="0">
                <a:latin typeface="Carlito"/>
                <a:cs typeface="Carlito"/>
              </a:rPr>
              <a:t>comparar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60" dirty="0">
                <a:latin typeface="Carlito"/>
                <a:cs typeface="Carlito"/>
              </a:rPr>
              <a:t>R.V </a:t>
            </a:r>
            <a:r>
              <a:rPr sz="2400" spc="-5" dirty="0">
                <a:latin typeface="Carlito"/>
                <a:cs typeface="Carlito"/>
              </a:rPr>
              <a:t>calculada  </a:t>
            </a:r>
            <a:r>
              <a:rPr sz="2400" spc="-20" dirty="0">
                <a:latin typeface="Carlito"/>
                <a:cs typeface="Carlito"/>
              </a:rPr>
              <a:t>contra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15" dirty="0">
                <a:latin typeface="Carlito"/>
                <a:cs typeface="Carlito"/>
              </a:rPr>
              <a:t>valor </a:t>
            </a:r>
            <a:r>
              <a:rPr sz="2400" spc="-5" dirty="0">
                <a:latin typeface="Carlito"/>
                <a:cs typeface="Carlito"/>
              </a:rPr>
              <a:t>critico de </a:t>
            </a:r>
            <a:r>
              <a:rPr sz="2400" i="1" spc="-114" dirty="0">
                <a:latin typeface="Carlito"/>
                <a:cs typeface="Carlito"/>
              </a:rPr>
              <a:t>F, </a:t>
            </a:r>
            <a:r>
              <a:rPr sz="2400" spc="-5" dirty="0">
                <a:latin typeface="Carlito"/>
                <a:cs typeface="Carlito"/>
              </a:rPr>
              <a:t>que puede </a:t>
            </a:r>
            <a:r>
              <a:rPr sz="2400" spc="-10" dirty="0">
                <a:latin typeface="Carlito"/>
                <a:cs typeface="Carlito"/>
              </a:rPr>
              <a:t>obtenerse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10" dirty="0">
                <a:latin typeface="Carlito"/>
                <a:cs typeface="Carlito"/>
              </a:rPr>
              <a:t>tabla </a:t>
            </a:r>
            <a:r>
              <a:rPr sz="2400" spc="-5" dirty="0">
                <a:latin typeface="Carlito"/>
                <a:cs typeface="Carlito"/>
              </a:rPr>
              <a:t>de  </a:t>
            </a:r>
            <a:r>
              <a:rPr sz="2400" dirty="0">
                <a:latin typeface="Carlito"/>
                <a:cs typeface="Carlito"/>
              </a:rPr>
              <a:t>la F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spc="-30" dirty="0">
                <a:latin typeface="Carlito"/>
                <a:cs typeface="Carlito"/>
              </a:rPr>
              <a:t>Snedecor, </a:t>
            </a:r>
            <a:r>
              <a:rPr sz="2400" spc="-10" dirty="0">
                <a:latin typeface="Carlito"/>
                <a:cs typeface="Carlito"/>
              </a:rPr>
              <a:t>con grados </a:t>
            </a:r>
            <a:r>
              <a:rPr sz="2400" spc="-5" dirty="0">
                <a:latin typeface="Carlito"/>
                <a:cs typeface="Carlito"/>
              </a:rPr>
              <a:t>de libertad </a:t>
            </a:r>
            <a:r>
              <a:rPr sz="2400" spc="95" dirty="0">
                <a:latin typeface="Arial"/>
                <a:cs typeface="Arial"/>
              </a:rPr>
              <a:t>“</a:t>
            </a:r>
            <a:r>
              <a:rPr sz="2400" i="1" spc="95" dirty="0">
                <a:latin typeface="Carlito"/>
                <a:cs typeface="Carlito"/>
              </a:rPr>
              <a:t>k </a:t>
            </a:r>
            <a:r>
              <a:rPr sz="2400" spc="-140" dirty="0">
                <a:latin typeface="Arial"/>
                <a:cs typeface="Arial"/>
              </a:rPr>
              <a:t>– </a:t>
            </a:r>
            <a:r>
              <a:rPr sz="2400" spc="100" dirty="0">
                <a:latin typeface="Carlito"/>
                <a:cs typeface="Carlito"/>
              </a:rPr>
              <a:t>1</a:t>
            </a:r>
            <a:r>
              <a:rPr sz="2400" spc="100" dirty="0">
                <a:latin typeface="Arial"/>
                <a:cs typeface="Arial"/>
              </a:rPr>
              <a:t>” </a:t>
            </a:r>
            <a:r>
              <a:rPr sz="2400" spc="-5" dirty="0">
                <a:latin typeface="Carlito"/>
                <a:cs typeface="Carlito"/>
              </a:rPr>
              <a:t>en </a:t>
            </a:r>
            <a:r>
              <a:rPr sz="2400" spc="5" dirty="0">
                <a:latin typeface="Carlito"/>
                <a:cs typeface="Carlito"/>
              </a:rPr>
              <a:t>el  </a:t>
            </a:r>
            <a:r>
              <a:rPr sz="2400" spc="-10" dirty="0">
                <a:latin typeface="Carlito"/>
                <a:cs typeface="Carlito"/>
              </a:rPr>
              <a:t>numerador </a:t>
            </a:r>
            <a:r>
              <a:rPr sz="2400" dirty="0">
                <a:latin typeface="Carlito"/>
                <a:cs typeface="Carlito"/>
              </a:rPr>
              <a:t>y </a:t>
            </a:r>
            <a:r>
              <a:rPr sz="2400" spc="100" dirty="0">
                <a:latin typeface="Arial"/>
                <a:cs typeface="Arial"/>
              </a:rPr>
              <a:t>“</a:t>
            </a:r>
            <a:r>
              <a:rPr sz="2400" i="1" spc="100" dirty="0">
                <a:latin typeface="Carlito"/>
                <a:cs typeface="Carlito"/>
              </a:rPr>
              <a:t>N </a:t>
            </a:r>
            <a:r>
              <a:rPr sz="2400" spc="-140" dirty="0">
                <a:latin typeface="Arial"/>
                <a:cs typeface="Arial"/>
              </a:rPr>
              <a:t>– </a:t>
            </a:r>
            <a:r>
              <a:rPr sz="2400" i="1" spc="100" dirty="0">
                <a:latin typeface="Carlito"/>
                <a:cs typeface="Carlito"/>
              </a:rPr>
              <a:t>k</a:t>
            </a:r>
            <a:r>
              <a:rPr sz="2400" spc="100" dirty="0">
                <a:latin typeface="Arial"/>
                <a:cs typeface="Arial"/>
              </a:rPr>
              <a:t>” </a:t>
            </a:r>
            <a:r>
              <a:rPr sz="2400" dirty="0">
                <a:latin typeface="Carlito"/>
                <a:cs typeface="Carlito"/>
              </a:rPr>
              <a:t>en el</a:t>
            </a:r>
            <a:r>
              <a:rPr sz="2400" spc="-37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denominador.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3500">
              <a:latin typeface="Carlito"/>
              <a:cs typeface="Carlito"/>
            </a:endParaRPr>
          </a:p>
          <a:p>
            <a:pPr marL="241300" marR="5080" indent="-228600" algn="just">
              <a:lnSpc>
                <a:spcPts val="2300"/>
              </a:lnSpc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Si el </a:t>
            </a:r>
            <a:r>
              <a:rPr sz="2400" spc="-10" dirty="0">
                <a:latin typeface="Carlito"/>
                <a:cs typeface="Carlito"/>
              </a:rPr>
              <a:t>valor calculado </a:t>
            </a:r>
            <a:r>
              <a:rPr sz="2400" spc="-20" dirty="0">
                <a:latin typeface="Carlito"/>
                <a:cs typeface="Carlito"/>
              </a:rPr>
              <a:t>para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110" dirty="0">
                <a:latin typeface="Carlito"/>
                <a:cs typeface="Carlito"/>
              </a:rPr>
              <a:t>R.V. </a:t>
            </a:r>
            <a:r>
              <a:rPr sz="2400" dirty="0">
                <a:latin typeface="Carlito"/>
                <a:cs typeface="Carlito"/>
              </a:rPr>
              <a:t>es </a:t>
            </a:r>
            <a:r>
              <a:rPr sz="2400" spc="-15" dirty="0">
                <a:latin typeface="Carlito"/>
                <a:cs typeface="Carlito"/>
              </a:rPr>
              <a:t>mayor </a:t>
            </a:r>
            <a:r>
              <a:rPr sz="2400" dirty="0">
                <a:latin typeface="Carlito"/>
                <a:cs typeface="Carlito"/>
              </a:rPr>
              <a:t>o </a:t>
            </a:r>
            <a:r>
              <a:rPr sz="2400" spc="-5" dirty="0">
                <a:latin typeface="Carlito"/>
                <a:cs typeface="Carlito"/>
              </a:rPr>
              <a:t>igual que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10" dirty="0">
                <a:latin typeface="Carlito"/>
                <a:cs typeface="Carlito"/>
              </a:rPr>
              <a:t>valor  </a:t>
            </a:r>
            <a:r>
              <a:rPr sz="2400" spc="-5" dirty="0">
                <a:latin typeface="Carlito"/>
                <a:cs typeface="Carlito"/>
              </a:rPr>
              <a:t>crítico </a:t>
            </a:r>
            <a:r>
              <a:rPr sz="2400" i="1" spc="-114" dirty="0">
                <a:latin typeface="Carlito"/>
                <a:cs typeface="Carlito"/>
              </a:rPr>
              <a:t>F,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10" dirty="0">
                <a:latin typeface="Carlito"/>
                <a:cs typeface="Carlito"/>
              </a:rPr>
              <a:t>hipótesis </a:t>
            </a:r>
            <a:r>
              <a:rPr sz="2400" spc="-5" dirty="0">
                <a:latin typeface="Carlito"/>
                <a:cs typeface="Carlito"/>
              </a:rPr>
              <a:t>nula </a:t>
            </a:r>
            <a:r>
              <a:rPr sz="2400" dirty="0">
                <a:latin typeface="Carlito"/>
                <a:cs typeface="Carlito"/>
              </a:rPr>
              <a:t>es </a:t>
            </a:r>
            <a:r>
              <a:rPr sz="2400" spc="-10" dirty="0">
                <a:latin typeface="Carlito"/>
                <a:cs typeface="Carlito"/>
              </a:rPr>
              <a:t>rechazada; pero </a:t>
            </a:r>
            <a:r>
              <a:rPr sz="2400" spc="-5" dirty="0">
                <a:latin typeface="Carlito"/>
                <a:cs typeface="Carlito"/>
              </a:rPr>
              <a:t>si </a:t>
            </a:r>
            <a:r>
              <a:rPr sz="2400" dirty="0">
                <a:latin typeface="Carlito"/>
                <a:cs typeface="Carlito"/>
              </a:rPr>
              <a:t>es menor </a:t>
            </a:r>
            <a:r>
              <a:rPr sz="2400" spc="-5" dirty="0">
                <a:latin typeface="Carlito"/>
                <a:cs typeface="Carlito"/>
              </a:rPr>
              <a:t>que </a:t>
            </a:r>
            <a:r>
              <a:rPr sz="2400" spc="5" dirty="0">
                <a:latin typeface="Carlito"/>
                <a:cs typeface="Carlito"/>
              </a:rPr>
              <a:t>el  </a:t>
            </a:r>
            <a:r>
              <a:rPr sz="2400" spc="-10" dirty="0">
                <a:latin typeface="Carlito"/>
                <a:cs typeface="Carlito"/>
              </a:rPr>
              <a:t>valor </a:t>
            </a:r>
            <a:r>
              <a:rPr sz="2400" spc="-5" dirty="0">
                <a:latin typeface="Carlito"/>
                <a:cs typeface="Carlito"/>
              </a:rPr>
              <a:t>crítico de </a:t>
            </a:r>
            <a:r>
              <a:rPr sz="2400" i="1" spc="-114" dirty="0">
                <a:latin typeface="Carlito"/>
                <a:cs typeface="Carlito"/>
              </a:rPr>
              <a:t>F, </a:t>
            </a:r>
            <a:r>
              <a:rPr sz="2400" spc="-5" dirty="0">
                <a:latin typeface="Carlito"/>
                <a:cs typeface="Carlito"/>
              </a:rPr>
              <a:t>no se </a:t>
            </a:r>
            <a:r>
              <a:rPr sz="2400" spc="-15" dirty="0">
                <a:latin typeface="Carlito"/>
                <a:cs typeface="Carlito"/>
              </a:rPr>
              <a:t>rechaza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10" dirty="0">
                <a:latin typeface="Carlito"/>
                <a:cs typeface="Carlito"/>
              </a:rPr>
              <a:t>hipótesis</a:t>
            </a:r>
            <a:r>
              <a:rPr sz="2400" spc="6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nula.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3500">
              <a:latin typeface="Carlito"/>
              <a:cs typeface="Carlito"/>
            </a:endParaRPr>
          </a:p>
          <a:p>
            <a:pPr marL="241300" marR="6350" indent="-228600" algn="just">
              <a:lnSpc>
                <a:spcPct val="801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rlito"/>
                <a:cs typeface="Carlito"/>
              </a:rPr>
              <a:t>Nótese </a:t>
            </a:r>
            <a:r>
              <a:rPr sz="2400" spc="-5" dirty="0">
                <a:latin typeface="Carlito"/>
                <a:cs typeface="Carlito"/>
              </a:rPr>
              <a:t>que se </a:t>
            </a:r>
            <a:r>
              <a:rPr sz="2400" spc="-10" dirty="0">
                <a:latin typeface="Carlito"/>
                <a:cs typeface="Carlito"/>
              </a:rPr>
              <a:t>utiliza </a:t>
            </a:r>
            <a:r>
              <a:rPr sz="2400" spc="-5" dirty="0">
                <a:latin typeface="Carlito"/>
                <a:cs typeface="Carlito"/>
              </a:rPr>
              <a:t>por </a:t>
            </a:r>
            <a:r>
              <a:rPr sz="2400" spc="-15" dirty="0">
                <a:latin typeface="Carlito"/>
                <a:cs typeface="Carlito"/>
              </a:rPr>
              <a:t>primera </a:t>
            </a:r>
            <a:r>
              <a:rPr sz="2400" spc="-20" dirty="0">
                <a:latin typeface="Carlito"/>
                <a:cs typeface="Carlito"/>
              </a:rPr>
              <a:t>vez </a:t>
            </a:r>
            <a:r>
              <a:rPr sz="2400" dirty="0">
                <a:latin typeface="Carlito"/>
                <a:cs typeface="Carlito"/>
              </a:rPr>
              <a:t>la F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spc="-30" dirty="0">
                <a:latin typeface="Carlito"/>
                <a:cs typeface="Carlito"/>
              </a:rPr>
              <a:t>Snedecor, </a:t>
            </a:r>
            <a:r>
              <a:rPr sz="2400" dirty="0">
                <a:latin typeface="Carlito"/>
                <a:cs typeface="Carlito"/>
              </a:rPr>
              <a:t>y </a:t>
            </a:r>
            <a:r>
              <a:rPr sz="2400" spc="-5" dirty="0">
                <a:latin typeface="Carlito"/>
                <a:cs typeface="Carlito"/>
              </a:rPr>
              <a:t>que  también </a:t>
            </a:r>
            <a:r>
              <a:rPr sz="2400" dirty="0">
                <a:latin typeface="Carlito"/>
                <a:cs typeface="Carlito"/>
              </a:rPr>
              <a:t>es la </a:t>
            </a:r>
            <a:r>
              <a:rPr sz="2400" spc="-15" dirty="0">
                <a:latin typeface="Carlito"/>
                <a:cs typeface="Carlito"/>
              </a:rPr>
              <a:t>primera </a:t>
            </a:r>
            <a:r>
              <a:rPr sz="2400" spc="-20" dirty="0">
                <a:latin typeface="Carlito"/>
                <a:cs typeface="Carlito"/>
              </a:rPr>
              <a:t>vez </a:t>
            </a:r>
            <a:r>
              <a:rPr sz="2400" spc="-5" dirty="0">
                <a:latin typeface="Carlito"/>
                <a:cs typeface="Carlito"/>
              </a:rPr>
              <a:t>que se </a:t>
            </a:r>
            <a:r>
              <a:rPr sz="2400" spc="-10" dirty="0">
                <a:latin typeface="Carlito"/>
                <a:cs typeface="Carlito"/>
              </a:rPr>
              <a:t>utiliza </a:t>
            </a:r>
            <a:r>
              <a:rPr sz="2400" spc="-5" dirty="0">
                <a:latin typeface="Carlito"/>
                <a:cs typeface="Carlito"/>
              </a:rPr>
              <a:t>una distribución que  posee dos </a:t>
            </a:r>
            <a:r>
              <a:rPr sz="2400" spc="-10" dirty="0">
                <a:latin typeface="Carlito"/>
                <a:cs typeface="Carlito"/>
              </a:rPr>
              <a:t>grados </a:t>
            </a:r>
            <a:r>
              <a:rPr sz="2400" spc="-5" dirty="0">
                <a:latin typeface="Carlito"/>
                <a:cs typeface="Carlito"/>
              </a:rPr>
              <a:t>de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libertad.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3500">
              <a:latin typeface="Carlito"/>
              <a:cs typeface="Carlito"/>
            </a:endParaRPr>
          </a:p>
          <a:p>
            <a:pPr marL="241300" marR="8255" indent="-228600" algn="just">
              <a:lnSpc>
                <a:spcPts val="23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rlito"/>
                <a:cs typeface="Carlito"/>
              </a:rPr>
              <a:t>Nótese </a:t>
            </a:r>
            <a:r>
              <a:rPr sz="2400" spc="-5" dirty="0">
                <a:latin typeface="Carlito"/>
                <a:cs typeface="Carlito"/>
              </a:rPr>
              <a:t>que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5" dirty="0">
                <a:latin typeface="Carlito"/>
                <a:cs typeface="Carlito"/>
              </a:rPr>
              <a:t>decisión se hace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20" dirty="0">
                <a:latin typeface="Carlito"/>
                <a:cs typeface="Carlito"/>
              </a:rPr>
              <a:t>través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spc="-10" dirty="0">
                <a:latin typeface="Carlito"/>
                <a:cs typeface="Carlito"/>
              </a:rPr>
              <a:t>variancias, </a:t>
            </a:r>
            <a:r>
              <a:rPr sz="2400" dirty="0">
                <a:latin typeface="Carlito"/>
                <a:cs typeface="Carlito"/>
              </a:rPr>
              <a:t>y </a:t>
            </a:r>
            <a:r>
              <a:rPr sz="2400" spc="-5" dirty="0">
                <a:latin typeface="Carlito"/>
                <a:cs typeface="Carlito"/>
              </a:rPr>
              <a:t>no  </a:t>
            </a:r>
            <a:r>
              <a:rPr sz="2400" spc="-110" dirty="0">
                <a:latin typeface="Carlito"/>
                <a:cs typeface="Carlito"/>
              </a:rPr>
              <a:t>medias</a:t>
            </a:r>
            <a:r>
              <a:rPr sz="2400" spc="-11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74545" y="169545"/>
            <a:ext cx="80473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Diseño </a:t>
            </a:r>
            <a:r>
              <a:rPr spc="-195" dirty="0"/>
              <a:t>de </a:t>
            </a:r>
            <a:r>
              <a:rPr spc="-160" dirty="0"/>
              <a:t>una </a:t>
            </a:r>
            <a:r>
              <a:rPr spc="-305" dirty="0"/>
              <a:t>vía: </a:t>
            </a:r>
            <a:r>
              <a:rPr spc="-240" dirty="0"/>
              <a:t>regla </a:t>
            </a:r>
            <a:r>
              <a:rPr spc="-195" dirty="0"/>
              <a:t>de</a:t>
            </a:r>
            <a:r>
              <a:rPr spc="-994" dirty="0"/>
              <a:t> </a:t>
            </a:r>
            <a:r>
              <a:rPr spc="-190" dirty="0"/>
              <a:t>decisión</a:t>
            </a:r>
          </a:p>
        </p:txBody>
      </p:sp>
      <p:sp>
        <p:nvSpPr>
          <p:cNvPr id="4" name="object 4"/>
          <p:cNvSpPr/>
          <p:nvPr/>
        </p:nvSpPr>
        <p:spPr>
          <a:xfrm>
            <a:off x="8865213" y="4319245"/>
            <a:ext cx="2895534" cy="2254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69375" y="1170686"/>
            <a:ext cx="2789681" cy="25377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8620" y="152750"/>
            <a:ext cx="7601532" cy="6657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133" y="850214"/>
            <a:ext cx="9027795" cy="576389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 algn="just">
              <a:lnSpc>
                <a:spcPts val="259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¿El </a:t>
            </a:r>
            <a:r>
              <a:rPr sz="2400" spc="-15" dirty="0">
                <a:latin typeface="Carlito"/>
                <a:cs typeface="Carlito"/>
              </a:rPr>
              <a:t>rechazo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10" dirty="0">
                <a:latin typeface="Carlito"/>
                <a:cs typeface="Carlito"/>
              </a:rPr>
              <a:t>hipótesis acerca de </a:t>
            </a:r>
            <a:r>
              <a:rPr sz="2400" dirty="0">
                <a:latin typeface="Carlito"/>
                <a:cs typeface="Carlito"/>
              </a:rPr>
              <a:t>las </a:t>
            </a:r>
            <a:r>
              <a:rPr sz="2400" spc="-5" dirty="0">
                <a:latin typeface="Carlito"/>
                <a:cs typeface="Carlito"/>
              </a:rPr>
              <a:t>variancias implica un </a:t>
            </a:r>
            <a:r>
              <a:rPr sz="2400" spc="-15" dirty="0">
                <a:latin typeface="Carlito"/>
                <a:cs typeface="Carlito"/>
              </a:rPr>
              <a:t>rechazo 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10" dirty="0">
                <a:latin typeface="Carlito"/>
                <a:cs typeface="Carlito"/>
              </a:rPr>
              <a:t>hipótesis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la igualdad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las medias </a:t>
            </a:r>
            <a:r>
              <a:rPr sz="2400" spc="-5" dirty="0">
                <a:latin typeface="Carlito"/>
                <a:cs typeface="Carlito"/>
              </a:rPr>
              <a:t>poblacionales? La  </a:t>
            </a:r>
            <a:r>
              <a:rPr sz="2400" spc="-10" dirty="0">
                <a:latin typeface="Carlito"/>
                <a:cs typeface="Carlito"/>
              </a:rPr>
              <a:t>respuesta </a:t>
            </a:r>
            <a:r>
              <a:rPr sz="2400" dirty="0">
                <a:latin typeface="Carlito"/>
                <a:cs typeface="Carlito"/>
              </a:rPr>
              <a:t>es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80" dirty="0">
                <a:latin typeface="Carlito"/>
                <a:cs typeface="Carlito"/>
              </a:rPr>
              <a:t>afirmativa</a:t>
            </a:r>
            <a:r>
              <a:rPr sz="2400" spc="-8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Arial"/>
              <a:cs typeface="Arial"/>
            </a:endParaRPr>
          </a:p>
          <a:p>
            <a:pPr marL="241300" marR="5080" indent="-228600" algn="just">
              <a:lnSpc>
                <a:spcPts val="2590"/>
              </a:lnSpc>
              <a:spcBef>
                <a:spcPts val="18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Un </a:t>
            </a:r>
            <a:r>
              <a:rPr sz="2400" spc="-10" dirty="0">
                <a:latin typeface="Carlito"/>
                <a:cs typeface="Carlito"/>
              </a:rPr>
              <a:t>valor grande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spc="-110" dirty="0">
                <a:latin typeface="Carlito"/>
                <a:cs typeface="Carlito"/>
              </a:rPr>
              <a:t>R.V. </a:t>
            </a:r>
            <a:r>
              <a:rPr sz="2400" spc="-10" dirty="0">
                <a:latin typeface="Carlito"/>
                <a:cs typeface="Carlito"/>
              </a:rPr>
              <a:t>resultó </a:t>
            </a:r>
            <a:r>
              <a:rPr sz="2400" spc="-5" dirty="0">
                <a:latin typeface="Carlito"/>
                <a:cs typeface="Carlito"/>
              </a:rPr>
              <a:t>del hecho de que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10" dirty="0">
                <a:latin typeface="Carlito"/>
                <a:cs typeface="Carlito"/>
              </a:rPr>
              <a:t>cuadrado </a:t>
            </a:r>
            <a:r>
              <a:rPr sz="2400" dirty="0">
                <a:latin typeface="Carlito"/>
                <a:cs typeface="Carlito"/>
              </a:rPr>
              <a:t>medio  </a:t>
            </a:r>
            <a:r>
              <a:rPr sz="2400" spc="-15" dirty="0">
                <a:latin typeface="Carlito"/>
                <a:cs typeface="Carlito"/>
              </a:rPr>
              <a:t>entre </a:t>
            </a:r>
            <a:r>
              <a:rPr sz="2400" dirty="0">
                <a:latin typeface="Carlito"/>
                <a:cs typeface="Carlito"/>
              </a:rPr>
              <a:t>los grupos </a:t>
            </a:r>
            <a:r>
              <a:rPr sz="2400" spc="-15" dirty="0">
                <a:latin typeface="Carlito"/>
                <a:cs typeface="Carlito"/>
              </a:rPr>
              <a:t>era </a:t>
            </a:r>
            <a:r>
              <a:rPr sz="2400" spc="-10" dirty="0">
                <a:latin typeface="Carlito"/>
                <a:cs typeface="Carlito"/>
              </a:rPr>
              <a:t>considerablemente </a:t>
            </a:r>
            <a:r>
              <a:rPr sz="2400" spc="-15" dirty="0">
                <a:latin typeface="Carlito"/>
                <a:cs typeface="Carlito"/>
              </a:rPr>
              <a:t>mayor </a:t>
            </a:r>
            <a:r>
              <a:rPr sz="2400" spc="-5" dirty="0">
                <a:latin typeface="Carlito"/>
                <a:cs typeface="Carlito"/>
              </a:rPr>
              <a:t>que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10" dirty="0">
                <a:latin typeface="Carlito"/>
                <a:cs typeface="Carlito"/>
              </a:rPr>
              <a:t>cuadrado </a:t>
            </a:r>
            <a:r>
              <a:rPr sz="2400" dirty="0">
                <a:latin typeface="Carlito"/>
                <a:cs typeface="Carlito"/>
              </a:rPr>
              <a:t>medio  </a:t>
            </a:r>
            <a:r>
              <a:rPr sz="2400" spc="-15" dirty="0">
                <a:latin typeface="Carlito"/>
                <a:cs typeface="Carlito"/>
              </a:rPr>
              <a:t>dentro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los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grupos.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Carlito"/>
              <a:cs typeface="Carlito"/>
            </a:endParaRPr>
          </a:p>
          <a:p>
            <a:pPr marL="241300" marR="5715" indent="-228600" algn="just">
              <a:lnSpc>
                <a:spcPct val="90000"/>
              </a:lnSpc>
              <a:spcBef>
                <a:spcPts val="163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Dado que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10" dirty="0">
                <a:latin typeface="Carlito"/>
                <a:cs typeface="Carlito"/>
              </a:rPr>
              <a:t>cuadrado </a:t>
            </a:r>
            <a:r>
              <a:rPr sz="2400" dirty="0">
                <a:latin typeface="Carlito"/>
                <a:cs typeface="Carlito"/>
              </a:rPr>
              <a:t>medio </a:t>
            </a:r>
            <a:r>
              <a:rPr sz="2400" spc="-15" dirty="0">
                <a:latin typeface="Carlito"/>
                <a:cs typeface="Carlito"/>
              </a:rPr>
              <a:t>entre </a:t>
            </a:r>
            <a:r>
              <a:rPr sz="2400" dirty="0">
                <a:latin typeface="Carlito"/>
                <a:cs typeface="Carlito"/>
              </a:rPr>
              <a:t>los grupos </a:t>
            </a:r>
            <a:r>
              <a:rPr sz="2400" spc="-5" dirty="0">
                <a:latin typeface="Carlito"/>
                <a:cs typeface="Carlito"/>
              </a:rPr>
              <a:t>se basa </a:t>
            </a:r>
            <a:r>
              <a:rPr sz="2400" dirty="0">
                <a:latin typeface="Carlito"/>
                <a:cs typeface="Carlito"/>
              </a:rPr>
              <a:t>en la </a:t>
            </a:r>
            <a:r>
              <a:rPr sz="2400" spc="-10" dirty="0">
                <a:latin typeface="Carlito"/>
                <a:cs typeface="Carlito"/>
              </a:rPr>
              <a:t>dispersión 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las medias </a:t>
            </a:r>
            <a:r>
              <a:rPr sz="2400" spc="-10" dirty="0">
                <a:latin typeface="Carlito"/>
                <a:cs typeface="Carlito"/>
              </a:rPr>
              <a:t>muestrales </a:t>
            </a:r>
            <a:r>
              <a:rPr sz="2400" dirty="0">
                <a:latin typeface="Carlito"/>
                <a:cs typeface="Carlito"/>
              </a:rPr>
              <a:t>en </a:t>
            </a:r>
            <a:r>
              <a:rPr sz="2400" spc="-10" dirty="0">
                <a:latin typeface="Carlito"/>
                <a:cs typeface="Carlito"/>
              </a:rPr>
              <a:t>torno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su </a:t>
            </a:r>
            <a:r>
              <a:rPr sz="2400" dirty="0">
                <a:latin typeface="Carlito"/>
                <a:cs typeface="Carlito"/>
              </a:rPr>
              <a:t>media, </a:t>
            </a:r>
            <a:r>
              <a:rPr sz="2400" spc="-20" dirty="0">
                <a:latin typeface="Carlito"/>
                <a:cs typeface="Carlito"/>
              </a:rPr>
              <a:t>esta </a:t>
            </a:r>
            <a:r>
              <a:rPr sz="2400" spc="-10" dirty="0">
                <a:latin typeface="Carlito"/>
                <a:cs typeface="Carlito"/>
              </a:rPr>
              <a:t>cantidad </a:t>
            </a:r>
            <a:r>
              <a:rPr sz="2400" spc="-20" dirty="0">
                <a:latin typeface="Carlito"/>
                <a:cs typeface="Carlito"/>
              </a:rPr>
              <a:t>será  </a:t>
            </a:r>
            <a:r>
              <a:rPr sz="2400" spc="-10" dirty="0">
                <a:latin typeface="Carlito"/>
                <a:cs typeface="Carlito"/>
              </a:rPr>
              <a:t>grande </a:t>
            </a:r>
            <a:r>
              <a:rPr sz="2400" spc="-5" dirty="0">
                <a:latin typeface="Carlito"/>
                <a:cs typeface="Carlito"/>
              </a:rPr>
              <a:t>cuando </a:t>
            </a:r>
            <a:r>
              <a:rPr sz="2400" spc="-20" dirty="0">
                <a:latin typeface="Carlito"/>
                <a:cs typeface="Carlito"/>
              </a:rPr>
              <a:t>exista </a:t>
            </a:r>
            <a:r>
              <a:rPr sz="2400" spc="-5" dirty="0">
                <a:latin typeface="Carlito"/>
                <a:cs typeface="Carlito"/>
              </a:rPr>
              <a:t>una </a:t>
            </a:r>
            <a:r>
              <a:rPr sz="2400" spc="-15" dirty="0">
                <a:latin typeface="Carlito"/>
                <a:cs typeface="Carlito"/>
              </a:rPr>
              <a:t>gran </a:t>
            </a:r>
            <a:r>
              <a:rPr sz="2400" spc="-10" dirty="0">
                <a:latin typeface="Carlito"/>
                <a:cs typeface="Carlito"/>
              </a:rPr>
              <a:t>discrepancia </a:t>
            </a:r>
            <a:r>
              <a:rPr sz="2400" spc="-15" dirty="0">
                <a:latin typeface="Carlito"/>
                <a:cs typeface="Carlito"/>
              </a:rPr>
              <a:t>entre </a:t>
            </a:r>
            <a:r>
              <a:rPr sz="2400" dirty="0">
                <a:latin typeface="Carlito"/>
                <a:cs typeface="Carlito"/>
              </a:rPr>
              <a:t>los </a:t>
            </a:r>
            <a:r>
              <a:rPr sz="2400" spc="-10" dirty="0">
                <a:latin typeface="Carlito"/>
                <a:cs typeface="Carlito"/>
              </a:rPr>
              <a:t>tamaños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las  medias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muestrales.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Carlito"/>
              <a:cs typeface="Carlito"/>
            </a:endParaRPr>
          </a:p>
          <a:p>
            <a:pPr marL="241300" marR="6985" indent="-228600" algn="just">
              <a:lnSpc>
                <a:spcPts val="2590"/>
              </a:lnSpc>
              <a:spcBef>
                <a:spcPts val="169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Debido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25" dirty="0">
                <a:latin typeface="Carlito"/>
                <a:cs typeface="Carlito"/>
              </a:rPr>
              <a:t>esto, </a:t>
            </a:r>
            <a:r>
              <a:rPr sz="2400" spc="-5" dirty="0">
                <a:latin typeface="Carlito"/>
                <a:cs typeface="Carlito"/>
              </a:rPr>
              <a:t>un </a:t>
            </a:r>
            <a:r>
              <a:rPr sz="2400" spc="-10" dirty="0">
                <a:latin typeface="Carlito"/>
                <a:cs typeface="Carlito"/>
              </a:rPr>
              <a:t>valor significativo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105" dirty="0">
                <a:latin typeface="Carlito"/>
                <a:cs typeface="Carlito"/>
              </a:rPr>
              <a:t>R.V. </a:t>
            </a:r>
            <a:r>
              <a:rPr sz="2400" spc="-5" dirty="0">
                <a:latin typeface="Carlito"/>
                <a:cs typeface="Carlito"/>
              </a:rPr>
              <a:t>indica que se </a:t>
            </a:r>
            <a:r>
              <a:rPr sz="2400" spc="-10" dirty="0">
                <a:latin typeface="Carlito"/>
                <a:cs typeface="Carlito"/>
              </a:rPr>
              <a:t>rechace </a:t>
            </a:r>
            <a:r>
              <a:rPr sz="2400" spc="-15" dirty="0">
                <a:latin typeface="Carlito"/>
                <a:cs typeface="Carlito"/>
              </a:rPr>
              <a:t>la  </a:t>
            </a:r>
            <a:r>
              <a:rPr sz="2400" spc="-10" dirty="0">
                <a:latin typeface="Carlito"/>
                <a:cs typeface="Carlito"/>
              </a:rPr>
              <a:t>hipótesis </a:t>
            </a:r>
            <a:r>
              <a:rPr sz="2400" spc="-5" dirty="0">
                <a:latin typeface="Carlito"/>
                <a:cs typeface="Carlito"/>
              </a:rPr>
              <a:t>nula de </a:t>
            </a:r>
            <a:r>
              <a:rPr sz="2400" dirty="0">
                <a:latin typeface="Carlito"/>
                <a:cs typeface="Carlito"/>
              </a:rPr>
              <a:t>la igualdad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las medias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poblacionales.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9066" y="8585"/>
            <a:ext cx="108426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25" dirty="0"/>
              <a:t>Diseño</a:t>
            </a:r>
            <a:r>
              <a:rPr sz="4000" spc="-305" dirty="0"/>
              <a:t> </a:t>
            </a:r>
            <a:r>
              <a:rPr sz="4000" spc="-180" dirty="0"/>
              <a:t>de</a:t>
            </a:r>
            <a:r>
              <a:rPr sz="4000" spc="-320" dirty="0"/>
              <a:t> </a:t>
            </a:r>
            <a:r>
              <a:rPr sz="4000" spc="-150" dirty="0"/>
              <a:t>una</a:t>
            </a:r>
            <a:r>
              <a:rPr sz="4000" spc="-300" dirty="0"/>
              <a:t> </a:t>
            </a:r>
            <a:r>
              <a:rPr sz="4000" spc="-275" dirty="0"/>
              <a:t>vía:</a:t>
            </a:r>
            <a:r>
              <a:rPr sz="4000" spc="-305" dirty="0"/>
              <a:t> </a:t>
            </a:r>
            <a:r>
              <a:rPr sz="4000" spc="-225" dirty="0"/>
              <a:t>calculo</a:t>
            </a:r>
            <a:r>
              <a:rPr sz="4000" spc="-305" dirty="0"/>
              <a:t> </a:t>
            </a:r>
            <a:r>
              <a:rPr sz="4000" spc="-180" dirty="0"/>
              <a:t>de</a:t>
            </a:r>
            <a:r>
              <a:rPr sz="4000" spc="-300" dirty="0"/>
              <a:t> </a:t>
            </a:r>
            <a:r>
              <a:rPr sz="4000" spc="-260" dirty="0"/>
              <a:t>la</a:t>
            </a:r>
            <a:r>
              <a:rPr sz="4000" spc="-300" dirty="0"/>
              <a:t> </a:t>
            </a:r>
            <a:r>
              <a:rPr sz="4000" spc="-229" dirty="0"/>
              <a:t>estadística</a:t>
            </a:r>
            <a:r>
              <a:rPr sz="4000" spc="-300" dirty="0"/>
              <a:t> </a:t>
            </a:r>
            <a:r>
              <a:rPr sz="4000" spc="-180" dirty="0"/>
              <a:t>de</a:t>
            </a:r>
            <a:r>
              <a:rPr sz="4000" spc="-300" dirty="0"/>
              <a:t> </a:t>
            </a:r>
            <a:r>
              <a:rPr sz="4000" spc="-170" dirty="0"/>
              <a:t>prueba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10053573" y="1031875"/>
            <a:ext cx="1847850" cy="2482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23415" y="4209224"/>
            <a:ext cx="2130502" cy="2348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6658" y="896686"/>
            <a:ext cx="9574265" cy="5547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94407" y="270843"/>
            <a:ext cx="7608380" cy="6335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281" y="1506677"/>
            <a:ext cx="7626350" cy="262699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Cuando se </a:t>
            </a:r>
            <a:r>
              <a:rPr sz="2800" spc="-15" dirty="0">
                <a:latin typeface="Carlito"/>
                <a:cs typeface="Carlito"/>
              </a:rPr>
              <a:t>rechaza </a:t>
            </a:r>
            <a:r>
              <a:rPr sz="2800" spc="-5" dirty="0">
                <a:latin typeface="Carlito"/>
                <a:cs typeface="Carlito"/>
              </a:rPr>
              <a:t>Ho se </a:t>
            </a:r>
            <a:r>
              <a:rPr sz="2800" spc="-15" dirty="0">
                <a:latin typeface="Carlito"/>
                <a:cs typeface="Carlito"/>
              </a:rPr>
              <a:t>concluye </a:t>
            </a:r>
            <a:r>
              <a:rPr sz="2800" spc="-10" dirty="0">
                <a:latin typeface="Carlito"/>
                <a:cs typeface="Carlito"/>
              </a:rPr>
              <a:t>que </a:t>
            </a:r>
            <a:r>
              <a:rPr sz="2800" spc="-5" dirty="0">
                <a:latin typeface="Carlito"/>
                <a:cs typeface="Carlito"/>
              </a:rPr>
              <a:t>no </a:t>
            </a:r>
            <a:r>
              <a:rPr sz="2800" spc="-10" dirty="0">
                <a:latin typeface="Carlito"/>
                <a:cs typeface="Carlito"/>
              </a:rPr>
              <a:t>todas </a:t>
            </a:r>
            <a:r>
              <a:rPr sz="2800" spc="-5" dirty="0">
                <a:latin typeface="Carlito"/>
                <a:cs typeface="Carlito"/>
              </a:rPr>
              <a:t>las  </a:t>
            </a:r>
            <a:r>
              <a:rPr sz="2800" spc="-150" dirty="0">
                <a:latin typeface="Arial"/>
                <a:cs typeface="Arial"/>
              </a:rPr>
              <a:t>medias </a:t>
            </a:r>
            <a:r>
              <a:rPr sz="2800" spc="-160" dirty="0">
                <a:latin typeface="Arial"/>
                <a:cs typeface="Arial"/>
              </a:rPr>
              <a:t>son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235" dirty="0">
                <a:latin typeface="Arial"/>
                <a:cs typeface="Arial"/>
              </a:rPr>
              <a:t>iguales…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241300" marR="17145" indent="-228600">
              <a:lnSpc>
                <a:spcPts val="3020"/>
              </a:lnSpc>
              <a:spcBef>
                <a:spcPts val="18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Cuando no se </a:t>
            </a:r>
            <a:r>
              <a:rPr sz="2800" spc="-15" dirty="0">
                <a:latin typeface="Carlito"/>
                <a:cs typeface="Carlito"/>
              </a:rPr>
              <a:t>rechaza </a:t>
            </a:r>
            <a:r>
              <a:rPr sz="2800" spc="-25" dirty="0">
                <a:latin typeface="Carlito"/>
                <a:cs typeface="Carlito"/>
              </a:rPr>
              <a:t>Ho, </a:t>
            </a:r>
            <a:r>
              <a:rPr sz="2800" spc="-5" dirty="0">
                <a:latin typeface="Carlito"/>
                <a:cs typeface="Carlito"/>
              </a:rPr>
              <a:t>se </a:t>
            </a:r>
            <a:r>
              <a:rPr sz="2800" spc="-15" dirty="0">
                <a:latin typeface="Carlito"/>
                <a:cs typeface="Carlito"/>
              </a:rPr>
              <a:t>concluye </a:t>
            </a:r>
            <a:r>
              <a:rPr sz="2800" spc="-10" dirty="0">
                <a:latin typeface="Carlito"/>
                <a:cs typeface="Carlito"/>
              </a:rPr>
              <a:t>que  </a:t>
            </a:r>
            <a:r>
              <a:rPr sz="2800" spc="-15" dirty="0">
                <a:latin typeface="Carlito"/>
                <a:cs typeface="Carlito"/>
              </a:rPr>
              <a:t>probablemente todas </a:t>
            </a:r>
            <a:r>
              <a:rPr sz="2800" spc="-5" dirty="0">
                <a:latin typeface="Carlito"/>
                <a:cs typeface="Carlito"/>
              </a:rPr>
              <a:t>las medias poblacionales </a:t>
            </a:r>
            <a:r>
              <a:rPr sz="2800" spc="-10" dirty="0">
                <a:latin typeface="Carlito"/>
                <a:cs typeface="Carlito"/>
              </a:rPr>
              <a:t>son  </a:t>
            </a:r>
            <a:r>
              <a:rPr sz="2800" spc="-235" dirty="0">
                <a:latin typeface="Arial"/>
                <a:cs typeface="Arial"/>
              </a:rPr>
              <a:t>iguales…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2951" y="169545"/>
            <a:ext cx="664908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Diseño </a:t>
            </a:r>
            <a:r>
              <a:rPr spc="-195" dirty="0"/>
              <a:t>de </a:t>
            </a:r>
            <a:r>
              <a:rPr spc="-160" dirty="0"/>
              <a:t>una </a:t>
            </a:r>
            <a:r>
              <a:rPr spc="-305" dirty="0"/>
              <a:t>vía:</a:t>
            </a:r>
            <a:r>
              <a:rPr spc="-855" dirty="0"/>
              <a:t> </a:t>
            </a:r>
            <a:r>
              <a:rPr spc="-190" dirty="0"/>
              <a:t>conclusión</a:t>
            </a:r>
          </a:p>
        </p:txBody>
      </p:sp>
      <p:sp>
        <p:nvSpPr>
          <p:cNvPr id="4" name="object 4"/>
          <p:cNvSpPr/>
          <p:nvPr/>
        </p:nvSpPr>
        <p:spPr>
          <a:xfrm>
            <a:off x="8481948" y="4195381"/>
            <a:ext cx="3086100" cy="2191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91175" y="1420532"/>
            <a:ext cx="3459458" cy="2197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3262" y="162001"/>
            <a:ext cx="22313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15" dirty="0">
                <a:latin typeface="Arial"/>
                <a:cs typeface="Arial"/>
              </a:rPr>
              <a:t>Ej</a:t>
            </a:r>
            <a:r>
              <a:rPr spc="-415" dirty="0">
                <a:latin typeface="Arial"/>
                <a:cs typeface="Arial"/>
              </a:rPr>
              <a:t>e</a:t>
            </a:r>
            <a:r>
              <a:rPr spc="-385" dirty="0">
                <a:latin typeface="Arial"/>
                <a:cs typeface="Arial"/>
              </a:rPr>
              <a:t>mplo…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2800" y="1130935"/>
            <a:ext cx="8228330" cy="388620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 algn="just">
              <a:lnSpc>
                <a:spcPts val="2380"/>
              </a:lnSpc>
              <a:spcBef>
                <a:spcPts val="39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5" dirty="0">
                <a:latin typeface="Carlito"/>
                <a:cs typeface="Carlito"/>
              </a:rPr>
              <a:t>Se desea </a:t>
            </a:r>
            <a:r>
              <a:rPr sz="2200" spc="-15" dirty="0">
                <a:latin typeface="Carlito"/>
                <a:cs typeface="Carlito"/>
              </a:rPr>
              <a:t>investigar </a:t>
            </a:r>
            <a:r>
              <a:rPr sz="2200" dirty="0">
                <a:latin typeface="Carlito"/>
                <a:cs typeface="Carlito"/>
              </a:rPr>
              <a:t>si </a:t>
            </a:r>
            <a:r>
              <a:rPr sz="2200" spc="-5" dirty="0">
                <a:latin typeface="Carlito"/>
                <a:cs typeface="Carlito"/>
              </a:rPr>
              <a:t>el </a:t>
            </a:r>
            <a:r>
              <a:rPr sz="2200" spc="-10" dirty="0">
                <a:latin typeface="Carlito"/>
                <a:cs typeface="Carlito"/>
              </a:rPr>
              <a:t>nivel </a:t>
            </a:r>
            <a:r>
              <a:rPr sz="2200" spc="-5" dirty="0">
                <a:latin typeface="Carlito"/>
                <a:cs typeface="Carlito"/>
              </a:rPr>
              <a:t>de </a:t>
            </a:r>
            <a:r>
              <a:rPr sz="2200" spc="-10" dirty="0">
                <a:latin typeface="Carlito"/>
                <a:cs typeface="Carlito"/>
              </a:rPr>
              <a:t>calcio consumido diariamente </a:t>
            </a:r>
            <a:r>
              <a:rPr sz="2200" spc="-5" dirty="0">
                <a:latin typeface="Carlito"/>
                <a:cs typeface="Carlito"/>
              </a:rPr>
              <a:t>en </a:t>
            </a:r>
            <a:r>
              <a:rPr sz="2200" spc="-20" dirty="0">
                <a:latin typeface="Carlito"/>
                <a:cs typeface="Carlito"/>
              </a:rPr>
              <a:t>la  </a:t>
            </a:r>
            <a:r>
              <a:rPr sz="2200" spc="-15" dirty="0">
                <a:latin typeface="Carlito"/>
                <a:cs typeface="Carlito"/>
              </a:rPr>
              <a:t>dieta </a:t>
            </a:r>
            <a:r>
              <a:rPr sz="2200" spc="-10" dirty="0">
                <a:latin typeface="Carlito"/>
                <a:cs typeface="Carlito"/>
              </a:rPr>
              <a:t>como </a:t>
            </a:r>
            <a:r>
              <a:rPr sz="2200" spc="-20" dirty="0">
                <a:latin typeface="Carlito"/>
                <a:cs typeface="Carlito"/>
              </a:rPr>
              <a:t>tratamiento </a:t>
            </a:r>
            <a:r>
              <a:rPr sz="2200" spc="-5" dirty="0">
                <a:latin typeface="Carlito"/>
                <a:cs typeface="Carlito"/>
              </a:rPr>
              <a:t>no </a:t>
            </a:r>
            <a:r>
              <a:rPr sz="2200" spc="-15" dirty="0">
                <a:latin typeface="Carlito"/>
                <a:cs typeface="Carlito"/>
              </a:rPr>
              <a:t>farmacológico </a:t>
            </a:r>
            <a:r>
              <a:rPr sz="2200" dirty="0">
                <a:latin typeface="Carlito"/>
                <a:cs typeface="Carlito"/>
              </a:rPr>
              <a:t>de </a:t>
            </a:r>
            <a:r>
              <a:rPr sz="2200" spc="-5" dirty="0">
                <a:latin typeface="Carlito"/>
                <a:cs typeface="Carlito"/>
              </a:rPr>
              <a:t>la </a:t>
            </a:r>
            <a:r>
              <a:rPr sz="2200" spc="-10" dirty="0">
                <a:latin typeface="Carlito"/>
                <a:cs typeface="Carlito"/>
              </a:rPr>
              <a:t>presión sanguínea  elevada puede influir </a:t>
            </a:r>
            <a:r>
              <a:rPr sz="2200" spc="-15" dirty="0">
                <a:latin typeface="Carlito"/>
                <a:cs typeface="Carlito"/>
              </a:rPr>
              <a:t>benéficamente </a:t>
            </a:r>
            <a:r>
              <a:rPr sz="2200" spc="-5" dirty="0">
                <a:latin typeface="Carlito"/>
                <a:cs typeface="Carlito"/>
              </a:rPr>
              <a:t>la </a:t>
            </a:r>
            <a:r>
              <a:rPr sz="2200" spc="-10" dirty="0">
                <a:latin typeface="Carlito"/>
                <a:cs typeface="Carlito"/>
              </a:rPr>
              <a:t>función </a:t>
            </a:r>
            <a:r>
              <a:rPr sz="2200" spc="-5" dirty="0">
                <a:latin typeface="Carlito"/>
                <a:cs typeface="Carlito"/>
              </a:rPr>
              <a:t>endotelial </a:t>
            </a:r>
            <a:r>
              <a:rPr sz="2200" dirty="0">
                <a:latin typeface="Carlito"/>
                <a:cs typeface="Carlito"/>
              </a:rPr>
              <a:t>en </a:t>
            </a:r>
            <a:r>
              <a:rPr sz="2200" spc="-5" dirty="0">
                <a:latin typeface="Carlito"/>
                <a:cs typeface="Carlito"/>
              </a:rPr>
              <a:t>la  </a:t>
            </a:r>
            <a:r>
              <a:rPr sz="2200" spc="-10" dirty="0">
                <a:latin typeface="Carlito"/>
                <a:cs typeface="Carlito"/>
              </a:rPr>
              <a:t>hipertensión </a:t>
            </a:r>
            <a:r>
              <a:rPr sz="2200" spc="-15" dirty="0">
                <a:latin typeface="Carlito"/>
                <a:cs typeface="Carlito"/>
              </a:rPr>
              <a:t>experimental</a:t>
            </a:r>
            <a:r>
              <a:rPr sz="2200" spc="30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mineralo-corticoide-NaCl.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200">
              <a:latin typeface="Carlito"/>
              <a:cs typeface="Carlito"/>
            </a:endParaRPr>
          </a:p>
          <a:p>
            <a:pPr marL="241300" marR="7620" indent="-228600" algn="just">
              <a:lnSpc>
                <a:spcPts val="2380"/>
              </a:lnSpc>
              <a:spcBef>
                <a:spcPts val="167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5" dirty="0">
                <a:latin typeface="Carlito"/>
                <a:cs typeface="Carlito"/>
              </a:rPr>
              <a:t>Se estudio un tipo de </a:t>
            </a:r>
            <a:r>
              <a:rPr sz="2200" spc="-15" dirty="0">
                <a:latin typeface="Carlito"/>
                <a:cs typeface="Carlito"/>
              </a:rPr>
              <a:t>mamífero </a:t>
            </a:r>
            <a:r>
              <a:rPr sz="2200" spc="-10" dirty="0">
                <a:latin typeface="Carlito"/>
                <a:cs typeface="Carlito"/>
              </a:rPr>
              <a:t>tomando </a:t>
            </a:r>
            <a:r>
              <a:rPr sz="2200" dirty="0">
                <a:latin typeface="Carlito"/>
                <a:cs typeface="Carlito"/>
              </a:rPr>
              <a:t>su </a:t>
            </a:r>
            <a:r>
              <a:rPr sz="2200" spc="-10" dirty="0">
                <a:latin typeface="Carlito"/>
                <a:cs typeface="Carlito"/>
              </a:rPr>
              <a:t>presión sanguínea luego  </a:t>
            </a:r>
            <a:r>
              <a:rPr sz="2200" spc="-5" dirty="0">
                <a:latin typeface="Carlito"/>
                <a:cs typeface="Carlito"/>
              </a:rPr>
              <a:t>de 7 semanas, </a:t>
            </a:r>
            <a:r>
              <a:rPr sz="2200" spc="-15" dirty="0">
                <a:latin typeface="Carlito"/>
                <a:cs typeface="Carlito"/>
              </a:rPr>
              <a:t>afectados </a:t>
            </a:r>
            <a:r>
              <a:rPr sz="2200" spc="-5" dirty="0">
                <a:latin typeface="Carlito"/>
                <a:cs typeface="Carlito"/>
              </a:rPr>
              <a:t>a 4 tipos de </a:t>
            </a:r>
            <a:r>
              <a:rPr sz="2200" spc="-15" dirty="0">
                <a:latin typeface="Carlito"/>
                <a:cs typeface="Carlito"/>
              </a:rPr>
              <a:t>dieta, </a:t>
            </a:r>
            <a:r>
              <a:rPr sz="2200" spc="-5" dirty="0">
                <a:latin typeface="Carlito"/>
                <a:cs typeface="Carlito"/>
              </a:rPr>
              <a:t>además de </a:t>
            </a:r>
            <a:r>
              <a:rPr sz="2200" dirty="0">
                <a:latin typeface="Carlito"/>
                <a:cs typeface="Carlito"/>
              </a:rPr>
              <a:t>su</a:t>
            </a:r>
            <a:r>
              <a:rPr sz="2200" spc="114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peso.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200">
              <a:latin typeface="Carlito"/>
              <a:cs typeface="Carlito"/>
            </a:endParaRPr>
          </a:p>
          <a:p>
            <a:pPr marL="241300" marR="5715" indent="-228600" algn="just">
              <a:lnSpc>
                <a:spcPts val="2380"/>
              </a:lnSpc>
              <a:spcBef>
                <a:spcPts val="169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5" dirty="0">
                <a:latin typeface="Carlito"/>
                <a:cs typeface="Carlito"/>
              </a:rPr>
              <a:t>Los </a:t>
            </a:r>
            <a:r>
              <a:rPr sz="2200" spc="-10" dirty="0">
                <a:latin typeface="Carlito"/>
                <a:cs typeface="Carlito"/>
              </a:rPr>
              <a:t>niveles </a:t>
            </a:r>
            <a:r>
              <a:rPr sz="2200" spc="-5" dirty="0">
                <a:latin typeface="Carlito"/>
                <a:cs typeface="Carlito"/>
              </a:rPr>
              <a:t>de </a:t>
            </a:r>
            <a:r>
              <a:rPr sz="2200" spc="-15" dirty="0">
                <a:latin typeface="Carlito"/>
                <a:cs typeface="Carlito"/>
              </a:rPr>
              <a:t>tratamiento </a:t>
            </a:r>
            <a:r>
              <a:rPr sz="2200" spc="-10" dirty="0">
                <a:latin typeface="Carlito"/>
                <a:cs typeface="Carlito"/>
              </a:rPr>
              <a:t>fueron: </a:t>
            </a:r>
            <a:r>
              <a:rPr sz="2200" spc="-5" dirty="0">
                <a:latin typeface="Carlito"/>
                <a:cs typeface="Carlito"/>
              </a:rPr>
              <a:t>sin </a:t>
            </a:r>
            <a:r>
              <a:rPr sz="2200" spc="-20" dirty="0">
                <a:latin typeface="Carlito"/>
                <a:cs typeface="Carlito"/>
              </a:rPr>
              <a:t>tratamiento </a:t>
            </a:r>
            <a:r>
              <a:rPr sz="2200" spc="-5" dirty="0">
                <a:latin typeface="Carlito"/>
                <a:cs typeface="Carlito"/>
              </a:rPr>
              <a:t>(WKY), </a:t>
            </a:r>
            <a:r>
              <a:rPr sz="2200" spc="-15" dirty="0">
                <a:latin typeface="Carlito"/>
                <a:cs typeface="Carlito"/>
              </a:rPr>
              <a:t>dieta </a:t>
            </a:r>
            <a:r>
              <a:rPr sz="2200" spc="-10" dirty="0">
                <a:latin typeface="Carlito"/>
                <a:cs typeface="Carlito"/>
              </a:rPr>
              <a:t>rica en  calcio (WKY </a:t>
            </a:r>
            <a:r>
              <a:rPr sz="2200" spc="-130" dirty="0">
                <a:latin typeface="Arial"/>
                <a:cs typeface="Arial"/>
              </a:rPr>
              <a:t>– </a:t>
            </a:r>
            <a:r>
              <a:rPr sz="2200" spc="-5" dirty="0">
                <a:latin typeface="Carlito"/>
                <a:cs typeface="Carlito"/>
              </a:rPr>
              <a:t>Ca), </a:t>
            </a:r>
            <a:r>
              <a:rPr sz="2200" spc="-15" dirty="0">
                <a:latin typeface="Carlito"/>
                <a:cs typeface="Carlito"/>
              </a:rPr>
              <a:t>dieta </a:t>
            </a:r>
            <a:r>
              <a:rPr sz="2200" spc="-10" dirty="0">
                <a:latin typeface="Carlito"/>
                <a:cs typeface="Carlito"/>
              </a:rPr>
              <a:t>con </a:t>
            </a:r>
            <a:r>
              <a:rPr sz="2200" spc="-15" dirty="0">
                <a:latin typeface="Carlito"/>
                <a:cs typeface="Carlito"/>
              </a:rPr>
              <a:t>deoxicorticosterona </a:t>
            </a:r>
            <a:r>
              <a:rPr sz="2200" spc="-5" dirty="0">
                <a:latin typeface="Carlito"/>
                <a:cs typeface="Carlito"/>
              </a:rPr>
              <a:t>y </a:t>
            </a:r>
            <a:r>
              <a:rPr sz="2200" dirty="0">
                <a:latin typeface="Carlito"/>
                <a:cs typeface="Carlito"/>
              </a:rPr>
              <a:t>NaCl </a:t>
            </a:r>
            <a:r>
              <a:rPr sz="2200" spc="-10" dirty="0">
                <a:latin typeface="Carlito"/>
                <a:cs typeface="Carlito"/>
              </a:rPr>
              <a:t>(DOC), </a:t>
            </a:r>
            <a:r>
              <a:rPr sz="2200" spc="-5" dirty="0">
                <a:latin typeface="Carlito"/>
                <a:cs typeface="Carlito"/>
              </a:rPr>
              <a:t>y </a:t>
            </a:r>
            <a:r>
              <a:rPr sz="2200" spc="-15" dirty="0">
                <a:latin typeface="Carlito"/>
                <a:cs typeface="Carlito"/>
              </a:rPr>
              <a:t>dieta  </a:t>
            </a:r>
            <a:r>
              <a:rPr sz="2200" spc="-10" dirty="0">
                <a:latin typeface="Carlito"/>
                <a:cs typeface="Carlito"/>
              </a:rPr>
              <a:t>rica </a:t>
            </a:r>
            <a:r>
              <a:rPr sz="2200" spc="-5" dirty="0">
                <a:latin typeface="Carlito"/>
                <a:cs typeface="Carlito"/>
              </a:rPr>
              <a:t>en </a:t>
            </a:r>
            <a:r>
              <a:rPr sz="2200" spc="-10" dirty="0">
                <a:latin typeface="Carlito"/>
                <a:cs typeface="Carlito"/>
              </a:rPr>
              <a:t>calcio </a:t>
            </a:r>
            <a:r>
              <a:rPr sz="2200" spc="-5" dirty="0">
                <a:latin typeface="Carlito"/>
                <a:cs typeface="Carlito"/>
              </a:rPr>
              <a:t>y </a:t>
            </a:r>
            <a:r>
              <a:rPr sz="2200" spc="-20" dirty="0">
                <a:latin typeface="Carlito"/>
                <a:cs typeface="Carlito"/>
              </a:rPr>
              <a:t>tratamiento</a:t>
            </a:r>
            <a:r>
              <a:rPr sz="2200" spc="4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(DOC-Ca)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2800" y="5514847"/>
            <a:ext cx="5283200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rlito"/>
                <a:cs typeface="Carlito"/>
              </a:rPr>
              <a:t>Se </a:t>
            </a:r>
            <a:r>
              <a:rPr sz="2200" spc="-15" dirty="0">
                <a:latin typeface="Carlito"/>
                <a:cs typeface="Carlito"/>
              </a:rPr>
              <a:t>quiere </a:t>
            </a:r>
            <a:r>
              <a:rPr sz="2200" spc="-5" dirty="0">
                <a:latin typeface="Carlito"/>
                <a:cs typeface="Carlito"/>
              </a:rPr>
              <a:t>sabe </a:t>
            </a:r>
            <a:r>
              <a:rPr sz="2200" dirty="0">
                <a:latin typeface="Carlito"/>
                <a:cs typeface="Carlito"/>
              </a:rPr>
              <a:t>si </a:t>
            </a:r>
            <a:r>
              <a:rPr sz="2200" spc="-5" dirty="0">
                <a:latin typeface="Carlito"/>
                <a:cs typeface="Carlito"/>
              </a:rPr>
              <a:t>los 4 </a:t>
            </a:r>
            <a:r>
              <a:rPr sz="2200" spc="-15" dirty="0">
                <a:latin typeface="Carlito"/>
                <a:cs typeface="Carlito"/>
              </a:rPr>
              <a:t>tratamientos </a:t>
            </a:r>
            <a:r>
              <a:rPr sz="2200" spc="-5" dirty="0">
                <a:latin typeface="Carlito"/>
                <a:cs typeface="Carlito"/>
              </a:rPr>
              <a:t>tienen  </a:t>
            </a:r>
            <a:r>
              <a:rPr sz="2200" spc="-10" dirty="0">
                <a:latin typeface="Carlito"/>
                <a:cs typeface="Carlito"/>
              </a:rPr>
              <a:t>peso promedio </a:t>
            </a:r>
            <a:r>
              <a:rPr sz="2200" spc="-5" dirty="0">
                <a:latin typeface="Carlito"/>
                <a:cs typeface="Carlito"/>
              </a:rPr>
              <a:t>en la especie</a:t>
            </a:r>
            <a:r>
              <a:rPr sz="2200" spc="3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estudiada.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64733" y="5514847"/>
            <a:ext cx="27736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latin typeface="Carlito"/>
                <a:cs typeface="Carlito"/>
              </a:rPr>
              <a:t>diferentes efectos </a:t>
            </a:r>
            <a:r>
              <a:rPr sz="2200" spc="-5" dirty="0">
                <a:latin typeface="Carlito"/>
                <a:cs typeface="Carlito"/>
              </a:rPr>
              <a:t>en</a:t>
            </a:r>
            <a:r>
              <a:rPr sz="2200" spc="-8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el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28073" y="1472047"/>
            <a:ext cx="2503804" cy="145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42373" y="3971925"/>
            <a:ext cx="2457450" cy="2171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641" y="909954"/>
            <a:ext cx="1033399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Los </a:t>
            </a:r>
            <a:r>
              <a:rPr sz="2400" spc="-15" dirty="0">
                <a:latin typeface="Carlito"/>
                <a:cs typeface="Carlito"/>
              </a:rPr>
              <a:t>datos </a:t>
            </a:r>
            <a:r>
              <a:rPr sz="2400" spc="-10" dirty="0">
                <a:latin typeface="Carlito"/>
                <a:cs typeface="Carlito"/>
              </a:rPr>
              <a:t>corresponden </a:t>
            </a:r>
            <a:r>
              <a:rPr sz="2400" dirty="0">
                <a:latin typeface="Carlito"/>
                <a:cs typeface="Carlito"/>
              </a:rPr>
              <a:t>a los </a:t>
            </a:r>
            <a:r>
              <a:rPr sz="2400" spc="-5" dirty="0">
                <a:latin typeface="Carlito"/>
                <a:cs typeface="Carlito"/>
              </a:rPr>
              <a:t>pesos de </a:t>
            </a:r>
            <a:r>
              <a:rPr sz="2400" dirty="0">
                <a:latin typeface="Carlito"/>
                <a:cs typeface="Carlito"/>
              </a:rPr>
              <a:t>la especie al </a:t>
            </a:r>
            <a:r>
              <a:rPr sz="2400" spc="-5" dirty="0">
                <a:latin typeface="Carlito"/>
                <a:cs typeface="Carlito"/>
              </a:rPr>
              <a:t>final del </a:t>
            </a:r>
            <a:r>
              <a:rPr sz="2400" spc="-10" dirty="0">
                <a:latin typeface="Carlito"/>
                <a:cs typeface="Carlito"/>
              </a:rPr>
              <a:t>estudio, </a:t>
            </a:r>
            <a:r>
              <a:rPr sz="2400" spc="-15" dirty="0">
                <a:latin typeface="Carlito"/>
                <a:cs typeface="Carlito"/>
              </a:rPr>
              <a:t>junto </a:t>
            </a:r>
            <a:r>
              <a:rPr sz="2400" spc="-10" dirty="0">
                <a:latin typeface="Carlito"/>
                <a:cs typeface="Carlito"/>
              </a:rPr>
              <a:t>con </a:t>
            </a:r>
            <a:r>
              <a:rPr sz="2400" spc="-5" dirty="0">
                <a:latin typeface="Carlito"/>
                <a:cs typeface="Carlito"/>
              </a:rPr>
              <a:t>los  </a:t>
            </a:r>
            <a:r>
              <a:rPr sz="2400" spc="-10" dirty="0">
                <a:latin typeface="Carlito"/>
                <a:cs typeface="Carlito"/>
              </a:rPr>
              <a:t>totales </a:t>
            </a:r>
            <a:r>
              <a:rPr sz="2400" spc="-5" dirty="0">
                <a:latin typeface="Carlito"/>
                <a:cs typeface="Carlito"/>
              </a:rPr>
              <a:t>del </a:t>
            </a:r>
            <a:r>
              <a:rPr sz="2400" spc="-15" dirty="0">
                <a:latin typeface="Carlito"/>
                <a:cs typeface="Carlito"/>
              </a:rPr>
              <a:t>tratamiento </a:t>
            </a:r>
            <a:r>
              <a:rPr sz="2400" dirty="0">
                <a:latin typeface="Carlito"/>
                <a:cs typeface="Carlito"/>
              </a:rPr>
              <a:t>y las medias </a:t>
            </a:r>
            <a:r>
              <a:rPr sz="2400" spc="-10" dirty="0">
                <a:latin typeface="Carlito"/>
                <a:cs typeface="Carlito"/>
              </a:rPr>
              <a:t>(ver siguiente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cuadro)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3262" y="65024"/>
            <a:ext cx="43129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0150" algn="l"/>
              </a:tabLst>
            </a:pPr>
            <a:r>
              <a:rPr spc="-370" dirty="0">
                <a:latin typeface="Arial"/>
                <a:cs typeface="Arial"/>
              </a:rPr>
              <a:t>Ejemplo…	</a:t>
            </a:r>
            <a:r>
              <a:rPr spc="-180" dirty="0">
                <a:latin typeface="Arial"/>
                <a:cs typeface="Arial"/>
              </a:rPr>
              <a:t>1.</a:t>
            </a:r>
            <a:r>
              <a:rPr spc="-305" dirty="0">
                <a:latin typeface="Arial"/>
                <a:cs typeface="Arial"/>
              </a:rPr>
              <a:t> </a:t>
            </a:r>
            <a:r>
              <a:rPr spc="-285" dirty="0">
                <a:latin typeface="Arial"/>
                <a:cs typeface="Arial"/>
              </a:rPr>
              <a:t>Datos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710994"/>
              </p:ext>
            </p:extLst>
          </p:nvPr>
        </p:nvGraphicFramePr>
        <p:xfrm>
          <a:off x="381000" y="1779014"/>
          <a:ext cx="4247513" cy="48830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1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3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  <a:spcBef>
                          <a:spcPts val="40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DOC</a:t>
                      </a:r>
                      <a:endParaRPr sz="1400" dirty="0">
                        <a:latin typeface="Carlito"/>
                        <a:cs typeface="Carlito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60"/>
                        </a:lnSpc>
                        <a:spcBef>
                          <a:spcPts val="40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WKY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60"/>
                        </a:lnSpc>
                        <a:spcBef>
                          <a:spcPts val="40"/>
                        </a:spcBef>
                      </a:pPr>
                      <a:r>
                        <a:rPr sz="1400" b="1" dirty="0">
                          <a:latin typeface="Carlito"/>
                          <a:cs typeface="Carlito"/>
                        </a:rPr>
                        <a:t>DOC-Ca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60"/>
                        </a:lnSpc>
                        <a:spcBef>
                          <a:spcPts val="40"/>
                        </a:spcBef>
                      </a:pPr>
                      <a:r>
                        <a:rPr sz="1400" b="1" dirty="0">
                          <a:latin typeface="Carlito"/>
                          <a:cs typeface="Carlito"/>
                        </a:rPr>
                        <a:t>WKY-Ca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336</a:t>
                      </a:r>
                      <a:endParaRPr sz="1400" dirty="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328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304</a:t>
                      </a:r>
                      <a:endParaRPr sz="1400" dirty="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342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7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346</a:t>
                      </a:r>
                      <a:endParaRPr sz="1400" dirty="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315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292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284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269</a:t>
                      </a:r>
                      <a:endParaRPr sz="1400" dirty="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343</a:t>
                      </a:r>
                      <a:endParaRPr sz="1400" dirty="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299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334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7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346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368</a:t>
                      </a:r>
                      <a:endParaRPr sz="1400" dirty="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293</a:t>
                      </a:r>
                      <a:endParaRPr sz="1400" dirty="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348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323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353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277</a:t>
                      </a:r>
                      <a:endParaRPr sz="1400" dirty="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315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309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374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303</a:t>
                      </a:r>
                      <a:endParaRPr sz="1400" dirty="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313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7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322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356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303</a:t>
                      </a:r>
                      <a:endParaRPr sz="1400" dirty="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301</a:t>
                      </a:r>
                      <a:endParaRPr sz="1400" dirty="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316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339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320</a:t>
                      </a:r>
                      <a:endParaRPr sz="1400" dirty="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354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57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300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343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324</a:t>
                      </a:r>
                      <a:endParaRPr sz="1400" dirty="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55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346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7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309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343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340</a:t>
                      </a:r>
                      <a:endParaRPr sz="1400" dirty="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5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319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57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276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334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299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5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289</a:t>
                      </a:r>
                      <a:endParaRPr sz="1400" dirty="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57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306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333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279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5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322</a:t>
                      </a:r>
                      <a:endParaRPr sz="1400" dirty="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310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313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305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5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308</a:t>
                      </a:r>
                      <a:endParaRPr sz="1400" dirty="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57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302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333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290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325</a:t>
                      </a:r>
                      <a:endParaRPr sz="1400" dirty="0">
                        <a:latin typeface="Carlito"/>
                        <a:cs typeface="Carlito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57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269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372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300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57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311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312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85"/>
                        </a:spcBef>
                      </a:pPr>
                      <a:r>
                        <a:rPr sz="1400" b="1" spc="-25" dirty="0">
                          <a:latin typeface="Carlito"/>
                          <a:cs typeface="Carlito"/>
                        </a:rPr>
                        <a:t>Total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marL="9525">
                        <a:lnSpc>
                          <a:spcPts val="1650"/>
                        </a:lnSpc>
                        <a:spcBef>
                          <a:spcPts val="185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Promedio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85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309,38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  <a:spcBef>
                          <a:spcPts val="185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343,13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650"/>
                        </a:lnSpc>
                        <a:spcBef>
                          <a:spcPts val="185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302,50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650"/>
                        </a:lnSpc>
                        <a:spcBef>
                          <a:spcPts val="185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321,43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650"/>
                        </a:lnSpc>
                        <a:spcBef>
                          <a:spcPts val="185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318,64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5744">
                <a:tc>
                  <a:txBody>
                    <a:bodyPr/>
                    <a:lstStyle/>
                    <a:p>
                      <a:pPr marL="9525">
                        <a:lnSpc>
                          <a:spcPts val="1650"/>
                        </a:lnSpc>
                        <a:spcBef>
                          <a:spcPts val="185"/>
                        </a:spcBef>
                      </a:pPr>
                      <a:r>
                        <a:rPr sz="1400" b="1" spc="-25" dirty="0">
                          <a:latin typeface="Carlito"/>
                          <a:cs typeface="Carlito"/>
                        </a:rPr>
                        <a:t>Total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50"/>
                        </a:lnSpc>
                        <a:spcBef>
                          <a:spcPts val="185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4950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85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5147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85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4840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85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4500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  <a:spcBef>
                          <a:spcPts val="185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19437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marL="9525">
                        <a:lnSpc>
                          <a:spcPts val="1645"/>
                        </a:lnSpc>
                        <a:spcBef>
                          <a:spcPts val="185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Muestra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45"/>
                        </a:lnSpc>
                        <a:spcBef>
                          <a:spcPts val="185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16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45"/>
                        </a:lnSpc>
                        <a:spcBef>
                          <a:spcPts val="185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15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45"/>
                        </a:lnSpc>
                        <a:spcBef>
                          <a:spcPts val="185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16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45"/>
                        </a:lnSpc>
                        <a:spcBef>
                          <a:spcPts val="185"/>
                        </a:spcBef>
                      </a:pPr>
                      <a:r>
                        <a:rPr sz="1400" b="1" spc="-5" dirty="0">
                          <a:latin typeface="Carlito"/>
                          <a:cs typeface="Carlito"/>
                        </a:rPr>
                        <a:t>14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6898733" y="2295867"/>
            <a:ext cx="3545905" cy="3495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4121" y="102234"/>
            <a:ext cx="56851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Fundamentos </a:t>
            </a:r>
            <a:r>
              <a:rPr spc="-240" dirty="0"/>
              <a:t>del</a:t>
            </a:r>
            <a:r>
              <a:rPr spc="-540" dirty="0"/>
              <a:t> </a:t>
            </a:r>
            <a:r>
              <a:rPr spc="-145" dirty="0"/>
              <a:t>ANOVA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3494" y="1064463"/>
            <a:ext cx="7878445" cy="5249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35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593090" algn="l"/>
                <a:tab pos="1656714" algn="l"/>
                <a:tab pos="2101850" algn="l"/>
                <a:tab pos="3342640" algn="l"/>
                <a:tab pos="4644390" algn="l"/>
                <a:tab pos="5048250" algn="l"/>
                <a:tab pos="6037580" algn="l"/>
                <a:tab pos="6482080" algn="l"/>
                <a:tab pos="6965950" algn="l"/>
              </a:tabLst>
            </a:pPr>
            <a:r>
              <a:rPr sz="2400" dirty="0">
                <a:latin typeface="Carlito"/>
                <a:cs typeface="Carlito"/>
              </a:rPr>
              <a:t>El	Análisis	</a:t>
            </a:r>
            <a:r>
              <a:rPr sz="2400" spc="-5" dirty="0">
                <a:latin typeface="Carlito"/>
                <a:cs typeface="Carlito"/>
              </a:rPr>
              <a:t>d</a:t>
            </a:r>
            <a:r>
              <a:rPr sz="2400" dirty="0">
                <a:latin typeface="Carlito"/>
                <a:cs typeface="Carlito"/>
              </a:rPr>
              <a:t>e	</a:t>
            </a:r>
            <a:r>
              <a:rPr sz="2400" spc="-40" dirty="0">
                <a:latin typeface="Carlito"/>
                <a:cs typeface="Carlito"/>
              </a:rPr>
              <a:t>v</a:t>
            </a:r>
            <a:r>
              <a:rPr sz="2400" dirty="0">
                <a:latin typeface="Carlito"/>
                <a:cs typeface="Carlito"/>
              </a:rPr>
              <a:t>ariancia	</a:t>
            </a:r>
            <a:r>
              <a:rPr sz="2400" spc="-5" dirty="0">
                <a:latin typeface="Carlito"/>
                <a:cs typeface="Carlito"/>
              </a:rPr>
              <a:t>(AN</a:t>
            </a:r>
            <a:r>
              <a:rPr sz="2400" spc="-30" dirty="0">
                <a:latin typeface="Carlito"/>
                <a:cs typeface="Carlito"/>
              </a:rPr>
              <a:t>O</a:t>
            </a:r>
            <a:r>
              <a:rPr sz="2400" spc="-120" dirty="0">
                <a:latin typeface="Carlito"/>
                <a:cs typeface="Carlito"/>
              </a:rPr>
              <a:t>V</a:t>
            </a:r>
            <a:r>
              <a:rPr sz="2400" dirty="0">
                <a:latin typeface="Carlito"/>
                <a:cs typeface="Carlito"/>
              </a:rPr>
              <a:t>A),	</a:t>
            </a:r>
            <a:r>
              <a:rPr sz="2400" spc="-20" dirty="0">
                <a:latin typeface="Carlito"/>
                <a:cs typeface="Carlito"/>
              </a:rPr>
              <a:t>s</a:t>
            </a:r>
            <a:r>
              <a:rPr sz="2400" dirty="0">
                <a:latin typeface="Carlito"/>
                <a:cs typeface="Carlito"/>
              </a:rPr>
              <a:t>e	</a:t>
            </a:r>
            <a:r>
              <a:rPr sz="2400" spc="-5" dirty="0">
                <a:latin typeface="Carlito"/>
                <a:cs typeface="Carlito"/>
              </a:rPr>
              <a:t>ori</a:t>
            </a:r>
            <a:r>
              <a:rPr sz="2400" spc="-15" dirty="0">
                <a:latin typeface="Carlito"/>
                <a:cs typeface="Carlito"/>
              </a:rPr>
              <a:t>g</a:t>
            </a:r>
            <a:r>
              <a:rPr sz="2400" dirty="0">
                <a:latin typeface="Carlito"/>
                <a:cs typeface="Carlito"/>
              </a:rPr>
              <a:t>ina	</a:t>
            </a:r>
            <a:r>
              <a:rPr sz="2400" spc="-10" dirty="0">
                <a:latin typeface="Carlito"/>
                <a:cs typeface="Carlito"/>
              </a:rPr>
              <a:t>e</a:t>
            </a:r>
            <a:r>
              <a:rPr sz="2400" dirty="0">
                <a:latin typeface="Carlito"/>
                <a:cs typeface="Carlito"/>
              </a:rPr>
              <a:t>n	los	anális</a:t>
            </a:r>
            <a:r>
              <a:rPr sz="2400" spc="-20" dirty="0">
                <a:latin typeface="Carlito"/>
                <a:cs typeface="Carlito"/>
              </a:rPr>
              <a:t>i</a:t>
            </a:r>
            <a:r>
              <a:rPr sz="2400" dirty="0">
                <a:latin typeface="Carlito"/>
                <a:cs typeface="Carlito"/>
              </a:rPr>
              <a:t>s</a:t>
            </a:r>
            <a:endParaRPr sz="2400">
              <a:latin typeface="Carlito"/>
              <a:cs typeface="Carlito"/>
            </a:endParaRPr>
          </a:p>
          <a:p>
            <a:pPr marL="241300">
              <a:lnSpc>
                <a:spcPts val="2735"/>
              </a:lnSpc>
            </a:pPr>
            <a:r>
              <a:rPr sz="2400" spc="-10" dirty="0">
                <a:latin typeface="Carlito"/>
                <a:cs typeface="Carlito"/>
              </a:rPr>
              <a:t>derivados </a:t>
            </a:r>
            <a:r>
              <a:rPr sz="2400" spc="-5" dirty="0">
                <a:latin typeface="Carlito"/>
                <a:cs typeface="Carlito"/>
              </a:rPr>
              <a:t>de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experimentos.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El </a:t>
            </a:r>
            <a:r>
              <a:rPr sz="2400" spc="-30" dirty="0">
                <a:latin typeface="Carlito"/>
                <a:cs typeface="Carlito"/>
              </a:rPr>
              <a:t>ANOVA </a:t>
            </a:r>
            <a:r>
              <a:rPr sz="2400" spc="-5" dirty="0">
                <a:latin typeface="Carlito"/>
                <a:cs typeface="Carlito"/>
              </a:rPr>
              <a:t>se </a:t>
            </a:r>
            <a:r>
              <a:rPr sz="2400" spc="-10" dirty="0">
                <a:latin typeface="Carlito"/>
                <a:cs typeface="Carlito"/>
              </a:rPr>
              <a:t>utiliza </a:t>
            </a:r>
            <a:r>
              <a:rPr sz="2400" spc="-15" dirty="0">
                <a:latin typeface="Carlito"/>
                <a:cs typeface="Carlito"/>
              </a:rPr>
              <a:t>para </a:t>
            </a:r>
            <a:r>
              <a:rPr sz="2400" spc="-5" dirty="0">
                <a:latin typeface="Carlito"/>
                <a:cs typeface="Carlito"/>
              </a:rPr>
              <a:t>cumplir dos</a:t>
            </a:r>
            <a:r>
              <a:rPr sz="2400" spc="-10" dirty="0">
                <a:latin typeface="Carlito"/>
                <a:cs typeface="Carlito"/>
              </a:rPr>
              <a:t> objetivos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3150">
              <a:latin typeface="Carlito"/>
              <a:cs typeface="Carlito"/>
            </a:endParaRPr>
          </a:p>
          <a:p>
            <a:pPr marL="927100" lvl="1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z="2000" spc="-5" dirty="0">
                <a:latin typeface="Carlito"/>
                <a:cs typeface="Carlito"/>
              </a:rPr>
              <a:t>Estimar </a:t>
            </a:r>
            <a:r>
              <a:rPr sz="2000" dirty="0">
                <a:latin typeface="Carlito"/>
                <a:cs typeface="Carlito"/>
              </a:rPr>
              <a:t>y </a:t>
            </a:r>
            <a:r>
              <a:rPr sz="2000" spc="-10" dirty="0">
                <a:latin typeface="Carlito"/>
                <a:cs typeface="Carlito"/>
              </a:rPr>
              <a:t>probar </a:t>
            </a:r>
            <a:r>
              <a:rPr sz="2000" spc="-5" dirty="0">
                <a:latin typeface="Carlito"/>
                <a:cs typeface="Carlito"/>
              </a:rPr>
              <a:t>hipótesis </a:t>
            </a:r>
            <a:r>
              <a:rPr sz="2000" spc="-10" dirty="0">
                <a:latin typeface="Carlito"/>
                <a:cs typeface="Carlito"/>
              </a:rPr>
              <a:t>respecto </a:t>
            </a:r>
            <a:r>
              <a:rPr sz="2000" dirty="0">
                <a:latin typeface="Carlito"/>
                <a:cs typeface="Carlito"/>
              </a:rPr>
              <a:t>a las</a:t>
            </a:r>
            <a:r>
              <a:rPr sz="2000" spc="4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variancias</a:t>
            </a:r>
            <a:endParaRPr sz="2000">
              <a:latin typeface="Carlito"/>
              <a:cs typeface="Carlito"/>
            </a:endParaRPr>
          </a:p>
          <a:p>
            <a:pPr marL="927100" lvl="1" indent="-457200">
              <a:lnSpc>
                <a:spcPct val="100000"/>
              </a:lnSpc>
              <a:spcBef>
                <a:spcPts val="250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z="2000" spc="-5" dirty="0">
                <a:latin typeface="Carlito"/>
                <a:cs typeface="Carlito"/>
              </a:rPr>
              <a:t>Estimar </a:t>
            </a:r>
            <a:r>
              <a:rPr sz="2000" dirty="0">
                <a:latin typeface="Carlito"/>
                <a:cs typeface="Carlito"/>
              </a:rPr>
              <a:t>y </a:t>
            </a:r>
            <a:r>
              <a:rPr sz="2000" spc="-10" dirty="0">
                <a:latin typeface="Carlito"/>
                <a:cs typeface="Carlito"/>
              </a:rPr>
              <a:t>probar </a:t>
            </a:r>
            <a:r>
              <a:rPr sz="2000" spc="-5" dirty="0">
                <a:latin typeface="Carlito"/>
                <a:cs typeface="Carlito"/>
              </a:rPr>
              <a:t>hipótesis </a:t>
            </a:r>
            <a:r>
              <a:rPr sz="2000" spc="-10" dirty="0">
                <a:latin typeface="Carlito"/>
                <a:cs typeface="Carlito"/>
              </a:rPr>
              <a:t>respecto </a:t>
            </a:r>
            <a:r>
              <a:rPr sz="2000" dirty="0">
                <a:latin typeface="Carlito"/>
                <a:cs typeface="Carlito"/>
              </a:rPr>
              <a:t>a las</a:t>
            </a:r>
            <a:r>
              <a:rPr sz="2000" spc="3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medias</a:t>
            </a:r>
            <a:endParaRPr sz="200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buFont typeface="Carlito"/>
              <a:buAutoNum type="arabicPeriod"/>
            </a:pPr>
            <a:endParaRPr sz="200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Carlito"/>
              <a:buAutoNum type="arabicPeriod"/>
            </a:pPr>
            <a:endParaRPr sz="15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Se </a:t>
            </a:r>
            <a:r>
              <a:rPr sz="2400" spc="-5" dirty="0">
                <a:latin typeface="Carlito"/>
                <a:cs typeface="Carlito"/>
              </a:rPr>
              <a:t>estudia </a:t>
            </a:r>
            <a:r>
              <a:rPr sz="2400" spc="-10" dirty="0">
                <a:latin typeface="Carlito"/>
                <a:cs typeface="Carlito"/>
              </a:rPr>
              <a:t>únicamente </a:t>
            </a:r>
            <a:r>
              <a:rPr sz="2400" dirty="0">
                <a:latin typeface="Carlito"/>
                <a:cs typeface="Carlito"/>
              </a:rPr>
              <a:t>las </a:t>
            </a:r>
            <a:r>
              <a:rPr sz="2400" spc="-10" dirty="0">
                <a:latin typeface="Carlito"/>
                <a:cs typeface="Carlito"/>
              </a:rPr>
              <a:t>hipótesis respecto </a:t>
            </a:r>
            <a:r>
              <a:rPr sz="2400" dirty="0">
                <a:latin typeface="Carlito"/>
                <a:cs typeface="Carlito"/>
              </a:rPr>
              <a:t>a las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medias.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800">
              <a:latin typeface="Carlito"/>
              <a:cs typeface="Carlito"/>
            </a:endParaRPr>
          </a:p>
          <a:p>
            <a:pPr marL="241300" marR="5080" indent="-228600" algn="just">
              <a:lnSpc>
                <a:spcPts val="2590"/>
              </a:lnSpc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En los </a:t>
            </a:r>
            <a:r>
              <a:rPr sz="2400" spc="-10" dirty="0">
                <a:latin typeface="Carlito"/>
                <a:cs typeface="Carlito"/>
              </a:rPr>
              <a:t>temas anteriores </a:t>
            </a:r>
            <a:r>
              <a:rPr sz="2400" spc="-5" dirty="0">
                <a:latin typeface="Carlito"/>
                <a:cs typeface="Carlito"/>
              </a:rPr>
              <a:t>se </a:t>
            </a:r>
            <a:r>
              <a:rPr sz="2400" spc="-15" dirty="0">
                <a:latin typeface="Carlito"/>
                <a:cs typeface="Carlito"/>
              </a:rPr>
              <a:t>probó </a:t>
            </a:r>
            <a:r>
              <a:rPr sz="2400" spc="-10" dirty="0">
                <a:latin typeface="Carlito"/>
                <a:cs typeface="Carlito"/>
              </a:rPr>
              <a:t>como </a:t>
            </a:r>
            <a:r>
              <a:rPr sz="2400" spc="-5" dirty="0">
                <a:latin typeface="Carlito"/>
                <a:cs typeface="Carlito"/>
              </a:rPr>
              <a:t>hacer PH bajo </a:t>
            </a:r>
            <a:r>
              <a:rPr sz="2400" dirty="0">
                <a:latin typeface="Carlito"/>
                <a:cs typeface="Carlito"/>
              </a:rPr>
              <a:t>la  </a:t>
            </a:r>
            <a:r>
              <a:rPr sz="2400" spc="-15" dirty="0">
                <a:latin typeface="Carlito"/>
                <a:cs typeface="Carlito"/>
              </a:rPr>
              <a:t>comparación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1 ó 2 medias. El </a:t>
            </a:r>
            <a:r>
              <a:rPr sz="2400" spc="-30" dirty="0">
                <a:latin typeface="Carlito"/>
                <a:cs typeface="Carlito"/>
              </a:rPr>
              <a:t>ANOVA </a:t>
            </a:r>
            <a:r>
              <a:rPr sz="2400" spc="-5" dirty="0">
                <a:latin typeface="Carlito"/>
                <a:cs typeface="Carlito"/>
              </a:rPr>
              <a:t>se </a:t>
            </a:r>
            <a:r>
              <a:rPr sz="2400" spc="-10" dirty="0">
                <a:latin typeface="Carlito"/>
                <a:cs typeface="Carlito"/>
              </a:rPr>
              <a:t>aplica </a:t>
            </a:r>
            <a:r>
              <a:rPr sz="2400" spc="-20" dirty="0">
                <a:latin typeface="Carlito"/>
                <a:cs typeface="Carlito"/>
              </a:rPr>
              <a:t>para </a:t>
            </a:r>
            <a:r>
              <a:rPr sz="2400" dirty="0">
                <a:latin typeface="Carlito"/>
                <a:cs typeface="Carlito"/>
              </a:rPr>
              <a:t>más  </a:t>
            </a:r>
            <a:r>
              <a:rPr sz="2400" spc="-5" dirty="0">
                <a:latin typeface="Carlito"/>
                <a:cs typeface="Carlito"/>
              </a:rPr>
              <a:t>de dos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medias.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85851" y="1295133"/>
            <a:ext cx="3023188" cy="2101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29324" y="4855547"/>
            <a:ext cx="2407375" cy="841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3262" y="65024"/>
            <a:ext cx="43129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0150" algn="l"/>
              </a:tabLst>
            </a:pPr>
            <a:r>
              <a:rPr spc="-370" dirty="0">
                <a:latin typeface="Arial"/>
                <a:cs typeface="Arial"/>
              </a:rPr>
              <a:t>Ejemplo…	</a:t>
            </a:r>
            <a:r>
              <a:rPr spc="-180" dirty="0">
                <a:latin typeface="Arial"/>
                <a:cs typeface="Arial"/>
              </a:rPr>
              <a:t>1.</a:t>
            </a:r>
            <a:r>
              <a:rPr spc="-305" dirty="0">
                <a:latin typeface="Arial"/>
                <a:cs typeface="Arial"/>
              </a:rPr>
              <a:t> </a:t>
            </a:r>
            <a:r>
              <a:rPr spc="-285" dirty="0">
                <a:latin typeface="Arial"/>
                <a:cs typeface="Arial"/>
              </a:rPr>
              <a:t>Datos</a:t>
            </a:r>
          </a:p>
        </p:txBody>
      </p:sp>
      <p:sp>
        <p:nvSpPr>
          <p:cNvPr id="3" name="object 3"/>
          <p:cNvSpPr/>
          <p:nvPr/>
        </p:nvSpPr>
        <p:spPr>
          <a:xfrm>
            <a:off x="2044477" y="1309741"/>
            <a:ext cx="7747404" cy="5398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9F1F4DF-A324-4BA5-9AA9-5F66555F56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3262" y="65024"/>
            <a:ext cx="915273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0150" algn="l"/>
              </a:tabLst>
            </a:pPr>
            <a:r>
              <a:rPr spc="-370" dirty="0">
                <a:latin typeface="Arial"/>
                <a:cs typeface="Arial"/>
              </a:rPr>
              <a:t>Ejemplo…	</a:t>
            </a:r>
            <a:r>
              <a:rPr spc="-180" dirty="0">
                <a:latin typeface="Arial"/>
                <a:cs typeface="Arial"/>
              </a:rPr>
              <a:t>1.</a:t>
            </a:r>
            <a:r>
              <a:rPr spc="-305" dirty="0">
                <a:latin typeface="Arial"/>
                <a:cs typeface="Arial"/>
              </a:rPr>
              <a:t> </a:t>
            </a:r>
            <a:r>
              <a:rPr spc="-285" dirty="0" err="1">
                <a:latin typeface="Arial"/>
                <a:cs typeface="Arial"/>
              </a:rPr>
              <a:t>Datos</a:t>
            </a:r>
            <a:r>
              <a:rPr lang="es-CR" spc="-285" dirty="0">
                <a:latin typeface="Arial"/>
                <a:cs typeface="Arial"/>
              </a:rPr>
              <a:t>… en Excel</a:t>
            </a:r>
            <a:endParaRPr spc="-285" dirty="0">
              <a:latin typeface="Arial"/>
              <a:cs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806FCD1-61EB-461A-8D62-F0658CA32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90" y="1371600"/>
            <a:ext cx="11453419" cy="520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41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1360" y="1165352"/>
            <a:ext cx="10074275" cy="229235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  <a:buFont typeface="Carlito"/>
              <a:buAutoNum type="arabicPeriod" startAt="2"/>
              <a:tabLst>
                <a:tab pos="309880" algn="l"/>
              </a:tabLst>
            </a:pPr>
            <a:r>
              <a:rPr sz="2400" b="1" spc="-10" dirty="0">
                <a:latin typeface="Carlito"/>
                <a:cs typeface="Carlito"/>
              </a:rPr>
              <a:t>Supuestos</a:t>
            </a:r>
            <a:r>
              <a:rPr sz="2400" spc="-10" dirty="0">
                <a:latin typeface="Carlito"/>
                <a:cs typeface="Carlito"/>
              </a:rPr>
              <a:t>: </a:t>
            </a:r>
            <a:r>
              <a:rPr sz="2400" dirty="0">
                <a:latin typeface="Carlito"/>
                <a:cs typeface="Carlito"/>
              </a:rPr>
              <a:t>los </a:t>
            </a:r>
            <a:r>
              <a:rPr sz="2400" spc="-10" dirty="0">
                <a:latin typeface="Carlito"/>
                <a:cs typeface="Carlito"/>
              </a:rPr>
              <a:t>cuatro </a:t>
            </a:r>
            <a:r>
              <a:rPr sz="2400" spc="-15" dirty="0">
                <a:latin typeface="Carlito"/>
                <a:cs typeface="Carlito"/>
              </a:rPr>
              <a:t>conjuntos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spc="-15" dirty="0">
                <a:latin typeface="Carlito"/>
                <a:cs typeface="Carlito"/>
              </a:rPr>
              <a:t>datos forman </a:t>
            </a:r>
            <a:r>
              <a:rPr sz="2400" spc="-10" dirty="0">
                <a:latin typeface="Carlito"/>
                <a:cs typeface="Carlito"/>
              </a:rPr>
              <a:t>muestras aleatorias </a:t>
            </a:r>
            <a:r>
              <a:rPr sz="2400" spc="-5" dirty="0">
                <a:latin typeface="Carlito"/>
                <a:cs typeface="Carlito"/>
              </a:rPr>
              <a:t>simples </a:t>
            </a:r>
            <a:r>
              <a:rPr sz="2400" dirty="0">
                <a:latin typeface="Carlito"/>
                <a:cs typeface="Carlito"/>
              </a:rPr>
              <a:t>e  </a:t>
            </a:r>
            <a:r>
              <a:rPr sz="2400" spc="-5" dirty="0">
                <a:latin typeface="Carlito"/>
                <a:cs typeface="Carlito"/>
              </a:rPr>
              <a:t>independientes, </a:t>
            </a:r>
            <a:r>
              <a:rPr sz="2400" spc="-10" dirty="0">
                <a:latin typeface="Carlito"/>
                <a:cs typeface="Carlito"/>
              </a:rPr>
              <a:t>extraídas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spc="-10" dirty="0">
                <a:latin typeface="Carlito"/>
                <a:cs typeface="Carlito"/>
              </a:rPr>
              <a:t>cuatro </a:t>
            </a:r>
            <a:r>
              <a:rPr sz="2400" spc="-5" dirty="0">
                <a:latin typeface="Carlito"/>
                <a:cs typeface="Carlito"/>
              </a:rPr>
              <a:t>poblaciones que son </a:t>
            </a:r>
            <a:r>
              <a:rPr sz="2400" spc="-10" dirty="0">
                <a:latin typeface="Carlito"/>
                <a:cs typeface="Carlito"/>
              </a:rPr>
              <a:t>similares </a:t>
            </a:r>
            <a:r>
              <a:rPr sz="2400" spc="-20" dirty="0">
                <a:latin typeface="Carlito"/>
                <a:cs typeface="Carlito"/>
              </a:rPr>
              <a:t>excepto </a:t>
            </a:r>
            <a:r>
              <a:rPr sz="2400" spc="-5" dirty="0">
                <a:latin typeface="Carlito"/>
                <a:cs typeface="Carlito"/>
              </a:rPr>
              <a:t>por </a:t>
            </a:r>
            <a:r>
              <a:rPr sz="2400" dirty="0">
                <a:latin typeface="Carlito"/>
                <a:cs typeface="Carlito"/>
              </a:rPr>
              <a:t>la  </a:t>
            </a:r>
            <a:r>
              <a:rPr sz="2400" spc="-10" dirty="0">
                <a:latin typeface="Carlito"/>
                <a:cs typeface="Carlito"/>
              </a:rPr>
              <a:t>condición </a:t>
            </a:r>
            <a:r>
              <a:rPr sz="2400" spc="-5" dirty="0">
                <a:latin typeface="Carlito"/>
                <a:cs typeface="Carlito"/>
              </a:rPr>
              <a:t>estudiada. </a:t>
            </a:r>
            <a:r>
              <a:rPr sz="2400" dirty="0">
                <a:latin typeface="Carlito"/>
                <a:cs typeface="Carlito"/>
              </a:rPr>
              <a:t>Además las </a:t>
            </a:r>
            <a:r>
              <a:rPr sz="2400" spc="-5" dirty="0">
                <a:latin typeface="Carlito"/>
                <a:cs typeface="Carlito"/>
              </a:rPr>
              <a:t>poblaciones de mediciones siguen una  distribución normal </a:t>
            </a:r>
            <a:r>
              <a:rPr sz="2400" spc="-10" dirty="0">
                <a:latin typeface="Carlito"/>
                <a:cs typeface="Carlito"/>
              </a:rPr>
              <a:t>con </a:t>
            </a:r>
            <a:r>
              <a:rPr sz="2400" spc="-5" dirty="0">
                <a:latin typeface="Carlito"/>
                <a:cs typeface="Carlito"/>
              </a:rPr>
              <a:t>variancias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iguales.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rlito"/>
              <a:buAutoNum type="arabicPeriod" startAt="2"/>
            </a:pPr>
            <a:endParaRPr sz="3500">
              <a:latin typeface="Carlito"/>
              <a:cs typeface="Carlito"/>
            </a:endParaRPr>
          </a:p>
          <a:p>
            <a:pPr marL="309880" indent="-297180">
              <a:lnSpc>
                <a:spcPct val="100000"/>
              </a:lnSpc>
              <a:buFont typeface="Carlito"/>
              <a:buAutoNum type="arabicPeriod" startAt="2"/>
              <a:tabLst>
                <a:tab pos="309880" algn="l"/>
              </a:tabLst>
            </a:pPr>
            <a:r>
              <a:rPr sz="2400" b="1" spc="-5" dirty="0">
                <a:latin typeface="Carlito"/>
                <a:cs typeface="Carlito"/>
              </a:rPr>
              <a:t>Hipótesis</a:t>
            </a:r>
            <a:r>
              <a:rPr sz="2400" spc="-5" dirty="0">
                <a:latin typeface="Carlito"/>
                <a:cs typeface="Carlito"/>
              </a:rPr>
              <a:t>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1360" y="4890896"/>
            <a:ext cx="3097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rlito"/>
                <a:cs typeface="Carlito"/>
              </a:rPr>
              <a:t>4. </a:t>
            </a:r>
            <a:r>
              <a:rPr sz="2400" b="1" spc="-10" dirty="0">
                <a:latin typeface="Carlito"/>
                <a:cs typeface="Carlito"/>
              </a:rPr>
              <a:t>Estadística </a:t>
            </a:r>
            <a:r>
              <a:rPr sz="2400" b="1" dirty="0">
                <a:latin typeface="Carlito"/>
                <a:cs typeface="Carlito"/>
              </a:rPr>
              <a:t>de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prueba</a:t>
            </a:r>
            <a:r>
              <a:rPr sz="2400" spc="-5" dirty="0">
                <a:latin typeface="Carlito"/>
                <a:cs typeface="Carlito"/>
              </a:rPr>
              <a:t>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3262" y="65024"/>
            <a:ext cx="51212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0150" algn="l"/>
              </a:tabLst>
            </a:pPr>
            <a:r>
              <a:rPr spc="-315" dirty="0">
                <a:latin typeface="Arial"/>
                <a:cs typeface="Arial"/>
              </a:rPr>
              <a:t>Ej</a:t>
            </a:r>
            <a:r>
              <a:rPr spc="-409" dirty="0">
                <a:latin typeface="Arial"/>
                <a:cs typeface="Arial"/>
              </a:rPr>
              <a:t>e</a:t>
            </a:r>
            <a:r>
              <a:rPr spc="-335" dirty="0">
                <a:latin typeface="Arial"/>
                <a:cs typeface="Arial"/>
              </a:rPr>
              <a:t>mplo</a:t>
            </a:r>
            <a:r>
              <a:rPr spc="-605" dirty="0">
                <a:latin typeface="Arial"/>
                <a:cs typeface="Arial"/>
              </a:rPr>
              <a:t>…</a:t>
            </a:r>
            <a:r>
              <a:rPr dirty="0">
                <a:latin typeface="Arial"/>
                <a:cs typeface="Arial"/>
              </a:rPr>
              <a:t>	</a:t>
            </a:r>
            <a:r>
              <a:rPr spc="-370" dirty="0">
                <a:latin typeface="Arial"/>
                <a:cs typeface="Arial"/>
              </a:rPr>
              <a:t>seguimos….</a:t>
            </a:r>
          </a:p>
        </p:txBody>
      </p:sp>
      <p:sp>
        <p:nvSpPr>
          <p:cNvPr id="5" name="object 5"/>
          <p:cNvSpPr/>
          <p:nvPr/>
        </p:nvSpPr>
        <p:spPr>
          <a:xfrm>
            <a:off x="4578289" y="4985818"/>
            <a:ext cx="2050224" cy="70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549270" y="3104654"/>
            <a:ext cx="9285605" cy="3353435"/>
            <a:chOff x="2549270" y="3104654"/>
            <a:chExt cx="9285605" cy="3353435"/>
          </a:xfrm>
        </p:grpSpPr>
        <p:sp>
          <p:nvSpPr>
            <p:cNvPr id="7" name="object 7"/>
            <p:cNvSpPr/>
            <p:nvPr/>
          </p:nvSpPr>
          <p:spPr>
            <a:xfrm>
              <a:off x="2549270" y="3104654"/>
              <a:ext cx="6096000" cy="9446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43774" y="3104743"/>
              <a:ext cx="3991102" cy="33530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455" y="1188300"/>
            <a:ext cx="8233029" cy="5475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3262" y="65024"/>
            <a:ext cx="51212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0150" algn="l"/>
              </a:tabLst>
            </a:pPr>
            <a:r>
              <a:rPr spc="-315" dirty="0">
                <a:latin typeface="Arial"/>
                <a:cs typeface="Arial"/>
              </a:rPr>
              <a:t>Ej</a:t>
            </a:r>
            <a:r>
              <a:rPr spc="-409" dirty="0">
                <a:latin typeface="Arial"/>
                <a:cs typeface="Arial"/>
              </a:rPr>
              <a:t>e</a:t>
            </a:r>
            <a:r>
              <a:rPr spc="-335" dirty="0">
                <a:latin typeface="Arial"/>
                <a:cs typeface="Arial"/>
              </a:rPr>
              <a:t>mplo</a:t>
            </a:r>
            <a:r>
              <a:rPr spc="-605" dirty="0">
                <a:latin typeface="Arial"/>
                <a:cs typeface="Arial"/>
              </a:rPr>
              <a:t>…</a:t>
            </a:r>
            <a:r>
              <a:rPr dirty="0">
                <a:latin typeface="Arial"/>
                <a:cs typeface="Arial"/>
              </a:rPr>
              <a:t>	</a:t>
            </a:r>
            <a:r>
              <a:rPr spc="-370" dirty="0">
                <a:latin typeface="Arial"/>
                <a:cs typeface="Arial"/>
              </a:rPr>
              <a:t>seguimos….</a:t>
            </a:r>
          </a:p>
        </p:txBody>
      </p:sp>
      <p:sp>
        <p:nvSpPr>
          <p:cNvPr id="4" name="object 4"/>
          <p:cNvSpPr/>
          <p:nvPr/>
        </p:nvSpPr>
        <p:spPr>
          <a:xfrm>
            <a:off x="9174633" y="1554676"/>
            <a:ext cx="2615541" cy="2103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39000" y="4262095"/>
            <a:ext cx="2895534" cy="22545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7188" y="1510144"/>
            <a:ext cx="8543925" cy="5019675"/>
            <a:chOff x="1077188" y="1510144"/>
            <a:chExt cx="8543925" cy="5019675"/>
          </a:xfrm>
        </p:grpSpPr>
        <p:sp>
          <p:nvSpPr>
            <p:cNvPr id="3" name="object 3"/>
            <p:cNvSpPr/>
            <p:nvPr/>
          </p:nvSpPr>
          <p:spPr>
            <a:xfrm>
              <a:off x="1077188" y="1510144"/>
              <a:ext cx="8543925" cy="50196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262243" y="3241928"/>
              <a:ext cx="2909570" cy="2341880"/>
            </a:xfrm>
            <a:custGeom>
              <a:avLst/>
              <a:gdLst/>
              <a:ahLst/>
              <a:cxnLst/>
              <a:rect l="l" t="t" r="r" b="b"/>
              <a:pathLst>
                <a:path w="2909570" h="2341879">
                  <a:moveTo>
                    <a:pt x="1506474" y="2252853"/>
                  </a:moveTo>
                  <a:lnTo>
                    <a:pt x="1505458" y="2248916"/>
                  </a:lnTo>
                  <a:lnTo>
                    <a:pt x="1502410" y="2247138"/>
                  </a:lnTo>
                  <a:lnTo>
                    <a:pt x="1499362" y="2245487"/>
                  </a:lnTo>
                  <a:lnTo>
                    <a:pt x="1495425" y="2246503"/>
                  </a:lnTo>
                  <a:lnTo>
                    <a:pt x="1493647" y="2249424"/>
                  </a:lnTo>
                  <a:lnTo>
                    <a:pt x="1461135" y="2305164"/>
                  </a:lnTo>
                  <a:lnTo>
                    <a:pt x="1461008" y="2305380"/>
                  </a:lnTo>
                  <a:lnTo>
                    <a:pt x="1461135" y="1205357"/>
                  </a:lnTo>
                  <a:lnTo>
                    <a:pt x="1448435" y="1205357"/>
                  </a:lnTo>
                  <a:lnTo>
                    <a:pt x="1448435" y="2305380"/>
                  </a:lnTo>
                  <a:lnTo>
                    <a:pt x="1448435" y="2328926"/>
                  </a:lnTo>
                  <a:lnTo>
                    <a:pt x="1448308" y="2305164"/>
                  </a:lnTo>
                  <a:lnTo>
                    <a:pt x="1415796" y="2249424"/>
                  </a:lnTo>
                  <a:lnTo>
                    <a:pt x="1414018" y="2246503"/>
                  </a:lnTo>
                  <a:lnTo>
                    <a:pt x="1410081" y="2245487"/>
                  </a:lnTo>
                  <a:lnTo>
                    <a:pt x="1407033" y="2247138"/>
                  </a:lnTo>
                  <a:lnTo>
                    <a:pt x="1404112" y="2248916"/>
                  </a:lnTo>
                  <a:lnTo>
                    <a:pt x="1403096" y="2252853"/>
                  </a:lnTo>
                  <a:lnTo>
                    <a:pt x="1404747" y="2255901"/>
                  </a:lnTo>
                  <a:lnTo>
                    <a:pt x="1454785" y="2341499"/>
                  </a:lnTo>
                  <a:lnTo>
                    <a:pt x="1462112" y="2328926"/>
                  </a:lnTo>
                  <a:lnTo>
                    <a:pt x="1506474" y="2252853"/>
                  </a:lnTo>
                  <a:close/>
                </a:path>
                <a:path w="2909570" h="2341879">
                  <a:moveTo>
                    <a:pt x="2909443" y="147828"/>
                  </a:moveTo>
                  <a:lnTo>
                    <a:pt x="2901899" y="101104"/>
                  </a:lnTo>
                  <a:lnTo>
                    <a:pt x="2880931" y="60515"/>
                  </a:lnTo>
                  <a:lnTo>
                    <a:pt x="2848953" y="28524"/>
                  </a:lnTo>
                  <a:lnTo>
                    <a:pt x="2808401" y="7543"/>
                  </a:lnTo>
                  <a:lnTo>
                    <a:pt x="2761742" y="0"/>
                  </a:lnTo>
                  <a:lnTo>
                    <a:pt x="147828" y="0"/>
                  </a:lnTo>
                  <a:lnTo>
                    <a:pt x="101092" y="7543"/>
                  </a:lnTo>
                  <a:lnTo>
                    <a:pt x="60502" y="28524"/>
                  </a:lnTo>
                  <a:lnTo>
                    <a:pt x="28511" y="60515"/>
                  </a:lnTo>
                  <a:lnTo>
                    <a:pt x="7531" y="101104"/>
                  </a:lnTo>
                  <a:lnTo>
                    <a:pt x="0" y="147828"/>
                  </a:lnTo>
                  <a:lnTo>
                    <a:pt x="0" y="738886"/>
                  </a:lnTo>
                  <a:lnTo>
                    <a:pt x="7531" y="785622"/>
                  </a:lnTo>
                  <a:lnTo>
                    <a:pt x="28511" y="826211"/>
                  </a:lnTo>
                  <a:lnTo>
                    <a:pt x="60502" y="858202"/>
                  </a:lnTo>
                  <a:lnTo>
                    <a:pt x="101092" y="879182"/>
                  </a:lnTo>
                  <a:lnTo>
                    <a:pt x="147828" y="886714"/>
                  </a:lnTo>
                  <a:lnTo>
                    <a:pt x="2761742" y="886714"/>
                  </a:lnTo>
                  <a:lnTo>
                    <a:pt x="2808401" y="879182"/>
                  </a:lnTo>
                  <a:lnTo>
                    <a:pt x="2848953" y="858202"/>
                  </a:lnTo>
                  <a:lnTo>
                    <a:pt x="2880931" y="826211"/>
                  </a:lnTo>
                  <a:lnTo>
                    <a:pt x="2901899" y="785622"/>
                  </a:lnTo>
                  <a:lnTo>
                    <a:pt x="2909443" y="738886"/>
                  </a:lnTo>
                  <a:lnTo>
                    <a:pt x="2909443" y="14782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62243" y="3241928"/>
              <a:ext cx="2909570" cy="887094"/>
            </a:xfrm>
            <a:custGeom>
              <a:avLst/>
              <a:gdLst/>
              <a:ahLst/>
              <a:cxnLst/>
              <a:rect l="l" t="t" r="r" b="b"/>
              <a:pathLst>
                <a:path w="2909570" h="887095">
                  <a:moveTo>
                    <a:pt x="0" y="147828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8" y="0"/>
                  </a:lnTo>
                  <a:lnTo>
                    <a:pt x="2761741" y="0"/>
                  </a:lnTo>
                  <a:lnTo>
                    <a:pt x="2808411" y="7534"/>
                  </a:lnTo>
                  <a:lnTo>
                    <a:pt x="2848955" y="28517"/>
                  </a:lnTo>
                  <a:lnTo>
                    <a:pt x="2880934" y="60514"/>
                  </a:lnTo>
                  <a:lnTo>
                    <a:pt x="2901909" y="101096"/>
                  </a:lnTo>
                  <a:lnTo>
                    <a:pt x="2909442" y="147828"/>
                  </a:lnTo>
                  <a:lnTo>
                    <a:pt x="2909442" y="738886"/>
                  </a:lnTo>
                  <a:lnTo>
                    <a:pt x="2901909" y="785617"/>
                  </a:lnTo>
                  <a:lnTo>
                    <a:pt x="2880934" y="826199"/>
                  </a:lnTo>
                  <a:lnTo>
                    <a:pt x="2848955" y="858196"/>
                  </a:lnTo>
                  <a:lnTo>
                    <a:pt x="2808411" y="879179"/>
                  </a:lnTo>
                  <a:lnTo>
                    <a:pt x="2761741" y="886714"/>
                  </a:lnTo>
                  <a:lnTo>
                    <a:pt x="147828" y="886714"/>
                  </a:lnTo>
                  <a:lnTo>
                    <a:pt x="101096" y="879179"/>
                  </a:lnTo>
                  <a:lnTo>
                    <a:pt x="60514" y="858196"/>
                  </a:lnTo>
                  <a:lnTo>
                    <a:pt x="28517" y="826199"/>
                  </a:lnTo>
                  <a:lnTo>
                    <a:pt x="7534" y="785617"/>
                  </a:lnTo>
                  <a:lnTo>
                    <a:pt x="0" y="738886"/>
                  </a:lnTo>
                  <a:lnTo>
                    <a:pt x="0" y="147828"/>
                  </a:lnTo>
                  <a:close/>
                </a:path>
              </a:pathLst>
            </a:custGeom>
            <a:ln w="1269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53262" y="65024"/>
            <a:ext cx="51212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0150" algn="l"/>
              </a:tabLst>
            </a:pPr>
            <a:r>
              <a:rPr spc="-315" dirty="0">
                <a:latin typeface="Arial"/>
                <a:cs typeface="Arial"/>
              </a:rPr>
              <a:t>Ej</a:t>
            </a:r>
            <a:r>
              <a:rPr spc="-409" dirty="0">
                <a:latin typeface="Arial"/>
                <a:cs typeface="Arial"/>
              </a:rPr>
              <a:t>e</a:t>
            </a:r>
            <a:r>
              <a:rPr spc="-335" dirty="0">
                <a:latin typeface="Arial"/>
                <a:cs typeface="Arial"/>
              </a:rPr>
              <a:t>mplo</a:t>
            </a:r>
            <a:r>
              <a:rPr spc="-605" dirty="0">
                <a:latin typeface="Arial"/>
                <a:cs typeface="Arial"/>
              </a:rPr>
              <a:t>…</a:t>
            </a:r>
            <a:r>
              <a:rPr dirty="0">
                <a:latin typeface="Arial"/>
                <a:cs typeface="Arial"/>
              </a:rPr>
              <a:t>	</a:t>
            </a:r>
            <a:r>
              <a:rPr spc="-370" dirty="0">
                <a:latin typeface="Arial"/>
                <a:cs typeface="Arial"/>
              </a:rPr>
              <a:t>seguimos….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46772" y="3521202"/>
            <a:ext cx="1539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Zona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rechazo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277" y="1345184"/>
            <a:ext cx="8778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rlito"/>
                <a:cs typeface="Carlito"/>
              </a:rPr>
              <a:t>7. </a:t>
            </a:r>
            <a:r>
              <a:rPr sz="2800" b="1" spc="-10" dirty="0">
                <a:latin typeface="Carlito"/>
                <a:cs typeface="Carlito"/>
              </a:rPr>
              <a:t>Cálculo </a:t>
            </a:r>
            <a:r>
              <a:rPr sz="2800" b="1" spc="-5" dirty="0">
                <a:latin typeface="Carlito"/>
                <a:cs typeface="Carlito"/>
              </a:rPr>
              <a:t>de la </a:t>
            </a:r>
            <a:r>
              <a:rPr sz="2800" b="1" spc="-15" dirty="0">
                <a:latin typeface="Carlito"/>
                <a:cs typeface="Carlito"/>
              </a:rPr>
              <a:t>estadística </a:t>
            </a:r>
            <a:r>
              <a:rPr sz="2800" b="1" spc="-5" dirty="0">
                <a:latin typeface="Carlito"/>
                <a:cs typeface="Carlito"/>
              </a:rPr>
              <a:t>de prueba</a:t>
            </a:r>
            <a:r>
              <a:rPr sz="2800" spc="-5" dirty="0">
                <a:latin typeface="Carlito"/>
                <a:cs typeface="Carlito"/>
              </a:rPr>
              <a:t>: la </a:t>
            </a:r>
            <a:r>
              <a:rPr sz="2800" spc="-10" dirty="0">
                <a:latin typeface="Carlito"/>
                <a:cs typeface="Carlito"/>
              </a:rPr>
              <a:t>suma </a:t>
            </a:r>
            <a:r>
              <a:rPr sz="2800" spc="-5" dirty="0">
                <a:latin typeface="Carlito"/>
                <a:cs typeface="Carlito"/>
              </a:rPr>
              <a:t>de</a:t>
            </a:r>
            <a:r>
              <a:rPr sz="2800" spc="18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cuadrados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3262" y="65024"/>
            <a:ext cx="51212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0150" algn="l"/>
              </a:tabLst>
            </a:pPr>
            <a:r>
              <a:rPr sz="4400" spc="-315" dirty="0">
                <a:latin typeface="Arial"/>
                <a:cs typeface="Arial"/>
              </a:rPr>
              <a:t>Ej</a:t>
            </a:r>
            <a:r>
              <a:rPr sz="4400" spc="-409" dirty="0">
                <a:latin typeface="Arial"/>
                <a:cs typeface="Arial"/>
              </a:rPr>
              <a:t>e</a:t>
            </a:r>
            <a:r>
              <a:rPr sz="4400" spc="-335" dirty="0">
                <a:latin typeface="Arial"/>
                <a:cs typeface="Arial"/>
              </a:rPr>
              <a:t>mplo</a:t>
            </a:r>
            <a:r>
              <a:rPr sz="4400" spc="-605" dirty="0">
                <a:latin typeface="Arial"/>
                <a:cs typeface="Arial"/>
              </a:rPr>
              <a:t>…</a:t>
            </a:r>
            <a:r>
              <a:rPr sz="4400" dirty="0">
                <a:latin typeface="Arial"/>
                <a:cs typeface="Arial"/>
              </a:rPr>
              <a:t>	</a:t>
            </a:r>
            <a:r>
              <a:rPr sz="4400" spc="-370" dirty="0">
                <a:latin typeface="Arial"/>
                <a:cs typeface="Arial"/>
              </a:rPr>
              <a:t>seguimos….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7570" y="2366136"/>
            <a:ext cx="8664067" cy="485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7570" y="3246729"/>
            <a:ext cx="3208528" cy="461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7570" y="3978693"/>
            <a:ext cx="10600690" cy="4494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7570" y="4677003"/>
            <a:ext cx="3429507" cy="4616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27570" y="4770488"/>
            <a:ext cx="10815320" cy="1847214"/>
            <a:chOff x="427570" y="4770488"/>
            <a:chExt cx="10815320" cy="1847214"/>
          </a:xfrm>
        </p:grpSpPr>
        <p:sp>
          <p:nvSpPr>
            <p:cNvPr id="9" name="object 9"/>
            <p:cNvSpPr/>
            <p:nvPr/>
          </p:nvSpPr>
          <p:spPr>
            <a:xfrm>
              <a:off x="427570" y="5541556"/>
              <a:ext cx="6648958" cy="46167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7570" y="6155601"/>
              <a:ext cx="6648958" cy="46167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27953" y="4770488"/>
              <a:ext cx="5514467" cy="178765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1360" y="962024"/>
            <a:ext cx="8402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715635" algn="l"/>
              </a:tabLst>
            </a:pPr>
            <a:r>
              <a:rPr sz="2800" spc="-5" dirty="0">
                <a:latin typeface="Carlito"/>
                <a:cs typeface="Carlito"/>
              </a:rPr>
              <a:t>7. </a:t>
            </a:r>
            <a:r>
              <a:rPr sz="2800" b="1" spc="-10" dirty="0">
                <a:latin typeface="Carlito"/>
                <a:cs typeface="Carlito"/>
              </a:rPr>
              <a:t>Cálculo </a:t>
            </a:r>
            <a:r>
              <a:rPr sz="2800" b="1" spc="-5" dirty="0">
                <a:latin typeface="Carlito"/>
                <a:cs typeface="Carlito"/>
              </a:rPr>
              <a:t>de la </a:t>
            </a:r>
            <a:r>
              <a:rPr sz="2800" b="1" spc="-15" dirty="0">
                <a:latin typeface="Carlito"/>
                <a:cs typeface="Carlito"/>
              </a:rPr>
              <a:t>estadística</a:t>
            </a:r>
            <a:r>
              <a:rPr sz="2800" b="1" spc="135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de</a:t>
            </a:r>
            <a:r>
              <a:rPr sz="2800" b="1" spc="15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prueba</a:t>
            </a:r>
            <a:r>
              <a:rPr sz="2800" spc="-5" dirty="0">
                <a:latin typeface="Carlito"/>
                <a:cs typeface="Carlito"/>
              </a:rPr>
              <a:t>:	</a:t>
            </a:r>
            <a:r>
              <a:rPr sz="2800" b="1" spc="-15" dirty="0">
                <a:latin typeface="Carlito"/>
                <a:cs typeface="Carlito"/>
              </a:rPr>
              <a:t>grados </a:t>
            </a:r>
            <a:r>
              <a:rPr sz="2800" b="1" spc="-5" dirty="0">
                <a:latin typeface="Carlito"/>
                <a:cs typeface="Carlito"/>
              </a:rPr>
              <a:t>de</a:t>
            </a:r>
            <a:r>
              <a:rPr sz="2800" b="1" spc="-30" dirty="0">
                <a:latin typeface="Carlito"/>
                <a:cs typeface="Carlito"/>
              </a:rPr>
              <a:t> </a:t>
            </a:r>
            <a:r>
              <a:rPr sz="2800" b="1" spc="-10" dirty="0">
                <a:latin typeface="Carlito"/>
                <a:cs typeface="Carlito"/>
              </a:rPr>
              <a:t>libertad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1360" y="3007867"/>
            <a:ext cx="2463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latin typeface="Carlito"/>
                <a:cs typeface="Carlito"/>
              </a:rPr>
              <a:t>Cuadrado</a:t>
            </a:r>
            <a:r>
              <a:rPr sz="2800" b="1" spc="-35" dirty="0">
                <a:latin typeface="Carlito"/>
                <a:cs typeface="Carlito"/>
              </a:rPr>
              <a:t> </a:t>
            </a:r>
            <a:r>
              <a:rPr sz="2800" b="1" spc="-10" dirty="0">
                <a:latin typeface="Carlito"/>
                <a:cs typeface="Carlito"/>
              </a:rPr>
              <a:t>medio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360" y="5051805"/>
            <a:ext cx="2779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latin typeface="Carlito"/>
                <a:cs typeface="Carlito"/>
              </a:rPr>
              <a:t>Razón </a:t>
            </a:r>
            <a:r>
              <a:rPr sz="2800" b="1" spc="-5" dirty="0">
                <a:latin typeface="Carlito"/>
                <a:cs typeface="Carlito"/>
              </a:rPr>
              <a:t>de</a:t>
            </a:r>
            <a:r>
              <a:rPr sz="2800" b="1" spc="-20" dirty="0">
                <a:latin typeface="Carlito"/>
                <a:cs typeface="Carlito"/>
              </a:rPr>
              <a:t> </a:t>
            </a:r>
            <a:r>
              <a:rPr sz="2800" b="1" spc="-10" dirty="0">
                <a:latin typeface="Carlito"/>
                <a:cs typeface="Carlito"/>
              </a:rPr>
              <a:t>variancia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3262" y="65024"/>
            <a:ext cx="51212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0150" algn="l"/>
              </a:tabLst>
            </a:pPr>
            <a:r>
              <a:rPr spc="-315" dirty="0">
                <a:latin typeface="Arial"/>
                <a:cs typeface="Arial"/>
              </a:rPr>
              <a:t>Ej</a:t>
            </a:r>
            <a:r>
              <a:rPr spc="-409" dirty="0">
                <a:latin typeface="Arial"/>
                <a:cs typeface="Arial"/>
              </a:rPr>
              <a:t>e</a:t>
            </a:r>
            <a:r>
              <a:rPr spc="-335" dirty="0">
                <a:latin typeface="Arial"/>
                <a:cs typeface="Arial"/>
              </a:rPr>
              <a:t>mplo</a:t>
            </a:r>
            <a:r>
              <a:rPr spc="-605" dirty="0">
                <a:latin typeface="Arial"/>
                <a:cs typeface="Arial"/>
              </a:rPr>
              <a:t>…</a:t>
            </a:r>
            <a:r>
              <a:rPr dirty="0">
                <a:latin typeface="Arial"/>
                <a:cs typeface="Arial"/>
              </a:rPr>
              <a:t>	</a:t>
            </a:r>
            <a:r>
              <a:rPr spc="-370" dirty="0">
                <a:latin typeface="Arial"/>
                <a:cs typeface="Arial"/>
              </a:rPr>
              <a:t>seguimos….</a:t>
            </a:r>
          </a:p>
        </p:txBody>
      </p:sp>
      <p:sp>
        <p:nvSpPr>
          <p:cNvPr id="6" name="object 6"/>
          <p:cNvSpPr/>
          <p:nvPr/>
        </p:nvSpPr>
        <p:spPr>
          <a:xfrm>
            <a:off x="756116" y="1938985"/>
            <a:ext cx="2655251" cy="279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09616" y="1823567"/>
            <a:ext cx="3327527" cy="461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02801" y="1823567"/>
            <a:ext cx="1958594" cy="4616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68137" y="3833619"/>
            <a:ext cx="4228738" cy="6460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316" y="3833549"/>
            <a:ext cx="4070837" cy="6460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70968" y="5712355"/>
            <a:ext cx="3170891" cy="701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9643" y="1332738"/>
            <a:ext cx="596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rlito"/>
                <a:cs typeface="Carlito"/>
              </a:rPr>
              <a:t>El </a:t>
            </a:r>
            <a:r>
              <a:rPr sz="2400" spc="-10" dirty="0">
                <a:latin typeface="Carlito"/>
                <a:cs typeface="Carlito"/>
              </a:rPr>
              <a:t>cuadro </a:t>
            </a:r>
            <a:r>
              <a:rPr sz="2400" spc="-5" dirty="0">
                <a:latin typeface="Carlito"/>
                <a:cs typeface="Carlito"/>
              </a:rPr>
              <a:t>del </a:t>
            </a:r>
            <a:r>
              <a:rPr sz="2400" dirty="0">
                <a:latin typeface="Carlito"/>
                <a:cs typeface="Carlito"/>
              </a:rPr>
              <a:t>análisis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spc="-10" dirty="0">
                <a:latin typeface="Carlito"/>
                <a:cs typeface="Carlito"/>
              </a:rPr>
              <a:t>variancia </a:t>
            </a:r>
            <a:r>
              <a:rPr sz="2400" dirty="0">
                <a:latin typeface="Carlito"/>
                <a:cs typeface="Carlito"/>
              </a:rPr>
              <a:t>es el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siguiente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3262" y="65024"/>
            <a:ext cx="51212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0150" algn="l"/>
              </a:tabLst>
            </a:pPr>
            <a:r>
              <a:rPr spc="-315" dirty="0">
                <a:latin typeface="Arial"/>
                <a:cs typeface="Arial"/>
              </a:rPr>
              <a:t>Ej</a:t>
            </a:r>
            <a:r>
              <a:rPr spc="-409" dirty="0">
                <a:latin typeface="Arial"/>
                <a:cs typeface="Arial"/>
              </a:rPr>
              <a:t>e</a:t>
            </a:r>
            <a:r>
              <a:rPr spc="-335" dirty="0">
                <a:latin typeface="Arial"/>
                <a:cs typeface="Arial"/>
              </a:rPr>
              <a:t>mplo</a:t>
            </a:r>
            <a:r>
              <a:rPr spc="-605" dirty="0">
                <a:latin typeface="Arial"/>
                <a:cs typeface="Arial"/>
              </a:rPr>
              <a:t>…</a:t>
            </a:r>
            <a:r>
              <a:rPr dirty="0">
                <a:latin typeface="Arial"/>
                <a:cs typeface="Arial"/>
              </a:rPr>
              <a:t>	</a:t>
            </a:r>
            <a:r>
              <a:rPr spc="-370" dirty="0">
                <a:latin typeface="Arial"/>
                <a:cs typeface="Arial"/>
              </a:rPr>
              <a:t>seguimos….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34238" y="2190623"/>
          <a:ext cx="10647678" cy="4026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6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2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42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18362">
                <a:tc>
                  <a:txBody>
                    <a:bodyPr/>
                    <a:lstStyle/>
                    <a:p>
                      <a:pPr marL="437515">
                        <a:lnSpc>
                          <a:spcPct val="100000"/>
                        </a:lnSpc>
                        <a:spcBef>
                          <a:spcPts val="172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Fuentes</a:t>
                      </a:r>
                      <a:r>
                        <a:rPr sz="2000" b="1" spc="39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endParaRPr sz="2000">
                        <a:latin typeface="Carlito"/>
                        <a:cs typeface="Carlito"/>
                      </a:endParaRPr>
                    </a:p>
                    <a:p>
                      <a:pPr marL="55943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variación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219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445134">
                        <a:lnSpc>
                          <a:spcPct val="100000"/>
                        </a:lnSpc>
                        <a:spcBef>
                          <a:spcPts val="172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Suma</a:t>
                      </a:r>
                      <a:r>
                        <a:rPr sz="2000" b="1" spc="-3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endParaRPr sz="2000">
                        <a:latin typeface="Carlito"/>
                        <a:cs typeface="Carlito"/>
                      </a:endParaRPr>
                    </a:p>
                    <a:p>
                      <a:pPr marL="35369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cuadrados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219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2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Grados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endParaRPr sz="2000">
                        <a:latin typeface="Carlito"/>
                        <a:cs typeface="Carlito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libertas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219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Cuadrado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medio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Razón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variación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44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20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Entre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muestras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87020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14649.1514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3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4883.0503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11.99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8326">
                <a:tc>
                  <a:txBody>
                    <a:bodyPr/>
                    <a:lstStyle/>
                    <a:p>
                      <a:pPr marL="556895" marR="328295" indent="-222885">
                        <a:lnSpc>
                          <a:spcPct val="114999"/>
                        </a:lnSpc>
                        <a:spcBef>
                          <a:spcPts val="125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Dentro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r>
                        <a:rPr sz="2000" b="1" spc="-9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los 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muestras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58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287020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23210.9023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57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407.2088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0"/>
                        </a:spcBef>
                      </a:pPr>
                      <a:r>
                        <a:rPr sz="2000" b="1" spc="-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Total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231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287020">
                        <a:lnSpc>
                          <a:spcPct val="100000"/>
                        </a:lnSpc>
                        <a:spcBef>
                          <a:spcPts val="970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37860.0547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231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70"/>
                        </a:spcBef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60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231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4266" y="1275664"/>
            <a:ext cx="820483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rlito"/>
                <a:cs typeface="Carlito"/>
              </a:rPr>
              <a:t>8. </a:t>
            </a:r>
            <a:r>
              <a:rPr sz="2400" b="1" spc="-5" dirty="0">
                <a:latin typeface="Carlito"/>
                <a:cs typeface="Carlito"/>
              </a:rPr>
              <a:t>Decisión </a:t>
            </a:r>
            <a:r>
              <a:rPr sz="2400" b="1" spc="-10" dirty="0">
                <a:latin typeface="Carlito"/>
                <a:cs typeface="Carlito"/>
              </a:rPr>
              <a:t>estadística</a:t>
            </a:r>
            <a:r>
              <a:rPr sz="2400" spc="-10" dirty="0">
                <a:latin typeface="Arial"/>
                <a:cs typeface="Arial"/>
              </a:rPr>
              <a:t>: </a:t>
            </a:r>
            <a:r>
              <a:rPr sz="2400" spc="-114" dirty="0">
                <a:latin typeface="Arial"/>
                <a:cs typeface="Arial"/>
              </a:rPr>
              <a:t>11.99 </a:t>
            </a:r>
            <a:r>
              <a:rPr sz="2400" spc="-204" dirty="0">
                <a:latin typeface="Arial"/>
                <a:cs typeface="Arial"/>
              </a:rPr>
              <a:t>&gt; </a:t>
            </a:r>
            <a:r>
              <a:rPr sz="2400" spc="-100" dirty="0">
                <a:latin typeface="Arial"/>
                <a:cs typeface="Arial"/>
              </a:rPr>
              <a:t>3,34. </a:t>
            </a:r>
            <a:r>
              <a:rPr sz="2400" spc="-325" dirty="0">
                <a:latin typeface="Arial"/>
                <a:cs typeface="Arial"/>
              </a:rPr>
              <a:t>Se </a:t>
            </a:r>
            <a:r>
              <a:rPr sz="2400" spc="-155" dirty="0">
                <a:latin typeface="Arial"/>
                <a:cs typeface="Arial"/>
              </a:rPr>
              <a:t>rechaza </a:t>
            </a:r>
            <a:r>
              <a:rPr sz="2400" spc="-85" dirty="0">
                <a:latin typeface="Arial"/>
                <a:cs typeface="Arial"/>
              </a:rPr>
              <a:t>la hipótesis</a:t>
            </a:r>
            <a:r>
              <a:rPr sz="2400" spc="-450" dirty="0">
                <a:latin typeface="Arial"/>
                <a:cs typeface="Arial"/>
              </a:rPr>
              <a:t> </a:t>
            </a:r>
            <a:r>
              <a:rPr sz="2400" spc="-220" dirty="0">
                <a:latin typeface="Arial"/>
                <a:cs typeface="Arial"/>
              </a:rPr>
              <a:t>nula…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3262" y="65024"/>
            <a:ext cx="51212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0150" algn="l"/>
              </a:tabLst>
            </a:pPr>
            <a:r>
              <a:rPr spc="-315" dirty="0">
                <a:latin typeface="Arial"/>
                <a:cs typeface="Arial"/>
              </a:rPr>
              <a:t>Ej</a:t>
            </a:r>
            <a:r>
              <a:rPr spc="-409" dirty="0">
                <a:latin typeface="Arial"/>
                <a:cs typeface="Arial"/>
              </a:rPr>
              <a:t>e</a:t>
            </a:r>
            <a:r>
              <a:rPr spc="-335" dirty="0">
                <a:latin typeface="Arial"/>
                <a:cs typeface="Arial"/>
              </a:rPr>
              <a:t>mplo</a:t>
            </a:r>
            <a:r>
              <a:rPr spc="-605" dirty="0">
                <a:latin typeface="Arial"/>
                <a:cs typeface="Arial"/>
              </a:rPr>
              <a:t>…</a:t>
            </a:r>
            <a:r>
              <a:rPr dirty="0">
                <a:latin typeface="Arial"/>
                <a:cs typeface="Arial"/>
              </a:rPr>
              <a:t>	</a:t>
            </a:r>
            <a:r>
              <a:rPr spc="-370" dirty="0">
                <a:latin typeface="Arial"/>
                <a:cs typeface="Arial"/>
              </a:rPr>
              <a:t>seguimos….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52184" y="2228175"/>
            <a:ext cx="8258809" cy="4316095"/>
            <a:chOff x="1952184" y="2228175"/>
            <a:chExt cx="8258809" cy="4316095"/>
          </a:xfrm>
        </p:grpSpPr>
        <p:sp>
          <p:nvSpPr>
            <p:cNvPr id="5" name="object 5"/>
            <p:cNvSpPr/>
            <p:nvPr/>
          </p:nvSpPr>
          <p:spPr>
            <a:xfrm>
              <a:off x="1952184" y="2228175"/>
              <a:ext cx="8258615" cy="43159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33843" y="3410330"/>
              <a:ext cx="2317750" cy="2216785"/>
            </a:xfrm>
            <a:custGeom>
              <a:avLst/>
              <a:gdLst/>
              <a:ahLst/>
              <a:cxnLst/>
              <a:rect l="l" t="t" r="r" b="b"/>
              <a:pathLst>
                <a:path w="2317750" h="2216785">
                  <a:moveTo>
                    <a:pt x="1506474" y="2127758"/>
                  </a:moveTo>
                  <a:lnTo>
                    <a:pt x="1505458" y="2123821"/>
                  </a:lnTo>
                  <a:lnTo>
                    <a:pt x="1499362" y="2120265"/>
                  </a:lnTo>
                  <a:lnTo>
                    <a:pt x="1495425" y="2121408"/>
                  </a:lnTo>
                  <a:lnTo>
                    <a:pt x="1493647" y="2124329"/>
                  </a:lnTo>
                  <a:lnTo>
                    <a:pt x="1461135" y="2180107"/>
                  </a:lnTo>
                  <a:lnTo>
                    <a:pt x="1461008" y="2180323"/>
                  </a:lnTo>
                  <a:lnTo>
                    <a:pt x="1461135" y="1240409"/>
                  </a:lnTo>
                  <a:lnTo>
                    <a:pt x="1448435" y="1240409"/>
                  </a:lnTo>
                  <a:lnTo>
                    <a:pt x="1448435" y="2180323"/>
                  </a:lnTo>
                  <a:lnTo>
                    <a:pt x="1448435" y="2203780"/>
                  </a:lnTo>
                  <a:lnTo>
                    <a:pt x="1448308" y="2180107"/>
                  </a:lnTo>
                  <a:lnTo>
                    <a:pt x="1415796" y="2124329"/>
                  </a:lnTo>
                  <a:lnTo>
                    <a:pt x="1414018" y="2121408"/>
                  </a:lnTo>
                  <a:lnTo>
                    <a:pt x="1410081" y="2120265"/>
                  </a:lnTo>
                  <a:lnTo>
                    <a:pt x="1407033" y="2122043"/>
                  </a:lnTo>
                  <a:lnTo>
                    <a:pt x="1404112" y="2123821"/>
                  </a:lnTo>
                  <a:lnTo>
                    <a:pt x="1403096" y="2127758"/>
                  </a:lnTo>
                  <a:lnTo>
                    <a:pt x="1404747" y="2130806"/>
                  </a:lnTo>
                  <a:lnTo>
                    <a:pt x="1454785" y="2216378"/>
                  </a:lnTo>
                  <a:lnTo>
                    <a:pt x="1462125" y="2203780"/>
                  </a:lnTo>
                  <a:lnTo>
                    <a:pt x="1506474" y="2127758"/>
                  </a:lnTo>
                  <a:close/>
                </a:path>
                <a:path w="2317750" h="2216785">
                  <a:moveTo>
                    <a:pt x="2317496" y="126873"/>
                  </a:moveTo>
                  <a:lnTo>
                    <a:pt x="2307501" y="77482"/>
                  </a:lnTo>
                  <a:lnTo>
                    <a:pt x="2280285" y="37147"/>
                  </a:lnTo>
                  <a:lnTo>
                    <a:pt x="2239911" y="9969"/>
                  </a:lnTo>
                  <a:lnTo>
                    <a:pt x="2190496" y="0"/>
                  </a:lnTo>
                  <a:lnTo>
                    <a:pt x="127000" y="0"/>
                  </a:lnTo>
                  <a:lnTo>
                    <a:pt x="77571" y="9969"/>
                  </a:lnTo>
                  <a:lnTo>
                    <a:pt x="37211" y="37147"/>
                  </a:lnTo>
                  <a:lnTo>
                    <a:pt x="9982" y="77482"/>
                  </a:lnTo>
                  <a:lnTo>
                    <a:pt x="0" y="126873"/>
                  </a:lnTo>
                  <a:lnTo>
                    <a:pt x="0" y="634619"/>
                  </a:lnTo>
                  <a:lnTo>
                    <a:pt x="9982" y="684047"/>
                  </a:lnTo>
                  <a:lnTo>
                    <a:pt x="37211" y="724420"/>
                  </a:lnTo>
                  <a:lnTo>
                    <a:pt x="77571" y="751636"/>
                  </a:lnTo>
                  <a:lnTo>
                    <a:pt x="127000" y="761619"/>
                  </a:lnTo>
                  <a:lnTo>
                    <a:pt x="2190496" y="761619"/>
                  </a:lnTo>
                  <a:lnTo>
                    <a:pt x="2239911" y="751636"/>
                  </a:lnTo>
                  <a:lnTo>
                    <a:pt x="2280285" y="724420"/>
                  </a:lnTo>
                  <a:lnTo>
                    <a:pt x="2307501" y="684047"/>
                  </a:lnTo>
                  <a:lnTo>
                    <a:pt x="2317496" y="634619"/>
                  </a:lnTo>
                  <a:lnTo>
                    <a:pt x="2317496" y="126873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33842" y="3410330"/>
              <a:ext cx="2317750" cy="762000"/>
            </a:xfrm>
            <a:custGeom>
              <a:avLst/>
              <a:gdLst/>
              <a:ahLst/>
              <a:cxnLst/>
              <a:rect l="l" t="t" r="r" b="b"/>
              <a:pathLst>
                <a:path w="2317750" h="762000">
                  <a:moveTo>
                    <a:pt x="0" y="126873"/>
                  </a:moveTo>
                  <a:lnTo>
                    <a:pt x="9985" y="77473"/>
                  </a:lnTo>
                  <a:lnTo>
                    <a:pt x="37210" y="37147"/>
                  </a:lnTo>
                  <a:lnTo>
                    <a:pt x="77581" y="9965"/>
                  </a:lnTo>
                  <a:lnTo>
                    <a:pt x="127000" y="0"/>
                  </a:lnTo>
                  <a:lnTo>
                    <a:pt x="2190496" y="0"/>
                  </a:lnTo>
                  <a:lnTo>
                    <a:pt x="2239914" y="9965"/>
                  </a:lnTo>
                  <a:lnTo>
                    <a:pt x="2280285" y="37147"/>
                  </a:lnTo>
                  <a:lnTo>
                    <a:pt x="2307510" y="77473"/>
                  </a:lnTo>
                  <a:lnTo>
                    <a:pt x="2317496" y="126873"/>
                  </a:lnTo>
                  <a:lnTo>
                    <a:pt x="2317496" y="634619"/>
                  </a:lnTo>
                  <a:lnTo>
                    <a:pt x="2307510" y="684037"/>
                  </a:lnTo>
                  <a:lnTo>
                    <a:pt x="2280285" y="724408"/>
                  </a:lnTo>
                  <a:lnTo>
                    <a:pt x="2239914" y="751633"/>
                  </a:lnTo>
                  <a:lnTo>
                    <a:pt x="2190496" y="761619"/>
                  </a:lnTo>
                  <a:lnTo>
                    <a:pt x="127000" y="761619"/>
                  </a:lnTo>
                  <a:lnTo>
                    <a:pt x="77581" y="751633"/>
                  </a:lnTo>
                  <a:lnTo>
                    <a:pt x="37210" y="724408"/>
                  </a:lnTo>
                  <a:lnTo>
                    <a:pt x="9985" y="684037"/>
                  </a:lnTo>
                  <a:lnTo>
                    <a:pt x="0" y="634619"/>
                  </a:lnTo>
                  <a:lnTo>
                    <a:pt x="0" y="126873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022463" y="3626866"/>
            <a:ext cx="1539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Zona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rechazo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54945" y="6269761"/>
            <a:ext cx="192785" cy="178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819893" y="6378346"/>
            <a:ext cx="548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11.99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5343" y="1043685"/>
            <a:ext cx="8147684" cy="229235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425"/>
              </a:spcBef>
              <a:buFont typeface="Carlito"/>
              <a:buAutoNum type="arabicPeriod" startAt="9"/>
              <a:tabLst>
                <a:tab pos="406400" algn="l"/>
              </a:tabLst>
            </a:pPr>
            <a:r>
              <a:rPr sz="2400" b="1" spc="-5" dirty="0">
                <a:latin typeface="Carlito"/>
                <a:cs typeface="Carlito"/>
              </a:rPr>
              <a:t>Conclusión</a:t>
            </a:r>
            <a:r>
              <a:rPr sz="2400" spc="-5" dirty="0">
                <a:latin typeface="Carlito"/>
                <a:cs typeface="Carlito"/>
              </a:rPr>
              <a:t>: dado </a:t>
            </a:r>
            <a:r>
              <a:rPr sz="2400" spc="-10" dirty="0">
                <a:latin typeface="Carlito"/>
                <a:cs typeface="Carlito"/>
              </a:rPr>
              <a:t>que </a:t>
            </a:r>
            <a:r>
              <a:rPr sz="2400" spc="-5" dirty="0">
                <a:latin typeface="Carlito"/>
                <a:cs typeface="Carlito"/>
              </a:rPr>
              <a:t>se </a:t>
            </a:r>
            <a:r>
              <a:rPr sz="2400" spc="-15" dirty="0">
                <a:latin typeface="Carlito"/>
                <a:cs typeface="Carlito"/>
              </a:rPr>
              <a:t>rechazó </a:t>
            </a:r>
            <a:r>
              <a:rPr sz="2400" spc="-20" dirty="0">
                <a:latin typeface="Carlito"/>
                <a:cs typeface="Carlito"/>
              </a:rPr>
              <a:t>Ho, </a:t>
            </a:r>
            <a:r>
              <a:rPr sz="2400" spc="-5" dirty="0">
                <a:latin typeface="Carlito"/>
                <a:cs typeface="Carlito"/>
              </a:rPr>
              <a:t>se </a:t>
            </a:r>
            <a:r>
              <a:rPr sz="2400" spc="-10" dirty="0">
                <a:latin typeface="Carlito"/>
                <a:cs typeface="Carlito"/>
              </a:rPr>
              <a:t>concluye </a:t>
            </a:r>
            <a:r>
              <a:rPr sz="2400" spc="-5" dirty="0">
                <a:latin typeface="Carlito"/>
                <a:cs typeface="Carlito"/>
              </a:rPr>
              <a:t>que </a:t>
            </a:r>
            <a:r>
              <a:rPr sz="2400" dirty="0">
                <a:latin typeface="Carlito"/>
                <a:cs typeface="Carlito"/>
              </a:rPr>
              <a:t>la  </a:t>
            </a:r>
            <a:r>
              <a:rPr sz="2400" spc="-10" dirty="0">
                <a:latin typeface="Carlito"/>
                <a:cs typeface="Carlito"/>
              </a:rPr>
              <a:t>hipótesis alternativa </a:t>
            </a:r>
            <a:r>
              <a:rPr sz="2400" dirty="0">
                <a:latin typeface="Carlito"/>
                <a:cs typeface="Carlito"/>
              </a:rPr>
              <a:t>es </a:t>
            </a:r>
            <a:r>
              <a:rPr sz="2400" spc="-15" dirty="0">
                <a:latin typeface="Carlito"/>
                <a:cs typeface="Carlito"/>
              </a:rPr>
              <a:t>verdadera. </a:t>
            </a:r>
            <a:r>
              <a:rPr sz="2400" dirty="0">
                <a:latin typeface="Carlito"/>
                <a:cs typeface="Carlito"/>
              </a:rPr>
              <a:t>Es </a:t>
            </a:r>
            <a:r>
              <a:rPr sz="2400" spc="-35" dirty="0">
                <a:latin typeface="Carlito"/>
                <a:cs typeface="Carlito"/>
              </a:rPr>
              <a:t>decir, </a:t>
            </a:r>
            <a:r>
              <a:rPr sz="2400" spc="-5" dirty="0">
                <a:latin typeface="Carlito"/>
                <a:cs typeface="Carlito"/>
              </a:rPr>
              <a:t>se </a:t>
            </a:r>
            <a:r>
              <a:rPr sz="2400" spc="-10" dirty="0">
                <a:latin typeface="Carlito"/>
                <a:cs typeface="Carlito"/>
              </a:rPr>
              <a:t>concluye que </a:t>
            </a:r>
            <a:r>
              <a:rPr sz="2400" dirty="0">
                <a:latin typeface="Carlito"/>
                <a:cs typeface="Carlito"/>
              </a:rPr>
              <a:t>los  </a:t>
            </a:r>
            <a:r>
              <a:rPr sz="2400" spc="-10" dirty="0">
                <a:latin typeface="Carlito"/>
                <a:cs typeface="Carlito"/>
              </a:rPr>
              <a:t>cuatro </a:t>
            </a:r>
            <a:r>
              <a:rPr sz="2400" spc="-15" dirty="0">
                <a:latin typeface="Carlito"/>
                <a:cs typeface="Carlito"/>
              </a:rPr>
              <a:t>tratamientos </a:t>
            </a:r>
            <a:r>
              <a:rPr sz="2400" spc="-5" dirty="0">
                <a:latin typeface="Carlito"/>
                <a:cs typeface="Carlito"/>
              </a:rPr>
              <a:t>no </a:t>
            </a:r>
            <a:r>
              <a:rPr sz="2400" dirty="0">
                <a:latin typeface="Carlito"/>
                <a:cs typeface="Carlito"/>
              </a:rPr>
              <a:t>tienen el mismo </a:t>
            </a:r>
            <a:r>
              <a:rPr sz="2400" spc="-20" dirty="0">
                <a:latin typeface="Carlito"/>
                <a:cs typeface="Carlito"/>
              </a:rPr>
              <a:t>efecto </a:t>
            </a:r>
            <a:r>
              <a:rPr sz="2400" dirty="0">
                <a:latin typeface="Carlito"/>
                <a:cs typeface="Carlito"/>
              </a:rPr>
              <a:t>en</a:t>
            </a:r>
            <a:r>
              <a:rPr sz="2400" spc="-9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promedio.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Carlito"/>
              <a:buAutoNum type="arabicPeriod" startAt="9"/>
            </a:pPr>
            <a:endParaRPr sz="2400">
              <a:latin typeface="Carlito"/>
              <a:cs typeface="Carlito"/>
            </a:endParaRPr>
          </a:p>
          <a:p>
            <a:pPr marL="12700" marR="5715" algn="just">
              <a:lnSpc>
                <a:spcPts val="2590"/>
              </a:lnSpc>
              <a:spcBef>
                <a:spcPts val="1675"/>
              </a:spcBef>
              <a:buFont typeface="Carlito"/>
              <a:buAutoNum type="arabicPeriod" startAt="9"/>
              <a:tabLst>
                <a:tab pos="480695" algn="l"/>
              </a:tabLst>
            </a:pPr>
            <a:r>
              <a:rPr sz="2400" b="1" spc="-30" dirty="0">
                <a:latin typeface="Carlito"/>
                <a:cs typeface="Carlito"/>
              </a:rPr>
              <a:t>Valor </a:t>
            </a:r>
            <a:r>
              <a:rPr sz="2400" b="1" spc="-5" dirty="0">
                <a:latin typeface="Carlito"/>
                <a:cs typeface="Carlito"/>
              </a:rPr>
              <a:t>de </a:t>
            </a:r>
            <a:r>
              <a:rPr sz="2400" b="1" i="1" dirty="0">
                <a:latin typeface="Carlito"/>
                <a:cs typeface="Carlito"/>
              </a:rPr>
              <a:t>p</a:t>
            </a:r>
            <a:r>
              <a:rPr sz="2400" dirty="0">
                <a:latin typeface="Carlito"/>
                <a:cs typeface="Carlito"/>
              </a:rPr>
              <a:t>. </a:t>
            </a:r>
            <a:r>
              <a:rPr sz="2400" spc="-10" dirty="0">
                <a:latin typeface="Carlito"/>
                <a:cs typeface="Carlito"/>
              </a:rPr>
              <a:t>Puesto que </a:t>
            </a:r>
            <a:r>
              <a:rPr sz="2400" spc="-5" dirty="0">
                <a:latin typeface="Carlito"/>
                <a:cs typeface="Carlito"/>
              </a:rPr>
              <a:t>11.99 </a:t>
            </a:r>
            <a:r>
              <a:rPr sz="2400" dirty="0">
                <a:latin typeface="Carlito"/>
                <a:cs typeface="Carlito"/>
              </a:rPr>
              <a:t>&gt; </a:t>
            </a:r>
            <a:r>
              <a:rPr sz="2400" spc="-5" dirty="0">
                <a:latin typeface="Carlito"/>
                <a:cs typeface="Carlito"/>
              </a:rPr>
              <a:t>4.77, por </a:t>
            </a:r>
            <a:r>
              <a:rPr sz="2400" spc="-15" dirty="0">
                <a:latin typeface="Carlito"/>
                <a:cs typeface="Carlito"/>
              </a:rPr>
              <a:t>valores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l </a:t>
            </a:r>
            <a:r>
              <a:rPr sz="2400" spc="-10" dirty="0">
                <a:latin typeface="Carlito"/>
                <a:cs typeface="Carlito"/>
              </a:rPr>
              <a:t>tabla </a:t>
            </a:r>
            <a:r>
              <a:rPr sz="2400" spc="-15" dirty="0">
                <a:latin typeface="Carlito"/>
                <a:cs typeface="Carlito"/>
              </a:rPr>
              <a:t>se  </a:t>
            </a:r>
            <a:r>
              <a:rPr sz="2400" spc="-5" dirty="0">
                <a:latin typeface="Carlito"/>
                <a:cs typeface="Carlito"/>
              </a:rPr>
              <a:t>sabe que </a:t>
            </a:r>
            <a:r>
              <a:rPr sz="2400" dirty="0">
                <a:latin typeface="Carlito"/>
                <a:cs typeface="Carlito"/>
              </a:rPr>
              <a:t>p </a:t>
            </a:r>
            <a:r>
              <a:rPr sz="2400" spc="-5" dirty="0">
                <a:latin typeface="Carlito"/>
                <a:cs typeface="Carlito"/>
              </a:rPr>
              <a:t>&lt;0,005 </a:t>
            </a:r>
            <a:r>
              <a:rPr sz="2400" spc="-15" dirty="0">
                <a:latin typeface="Carlito"/>
                <a:cs typeface="Carlito"/>
              </a:rPr>
              <a:t>para esta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prueba.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5343" y="4313301"/>
            <a:ext cx="8150859" cy="17087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85"/>
              </a:spcBef>
            </a:pPr>
            <a:r>
              <a:rPr sz="2400" b="1" spc="-10" dirty="0">
                <a:latin typeface="Carlito"/>
                <a:cs typeface="Carlito"/>
              </a:rPr>
              <a:t>Advertencia: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5" dirty="0">
                <a:latin typeface="Carlito"/>
                <a:cs typeface="Carlito"/>
              </a:rPr>
              <a:t>diseño </a:t>
            </a:r>
            <a:r>
              <a:rPr sz="2400" spc="-15" dirty="0">
                <a:latin typeface="Carlito"/>
                <a:cs typeface="Carlito"/>
              </a:rPr>
              <a:t>completamente </a:t>
            </a:r>
            <a:r>
              <a:rPr sz="2400" spc="-10" dirty="0">
                <a:latin typeface="Carlito"/>
                <a:cs typeface="Carlito"/>
              </a:rPr>
              <a:t>aleatorizado </a:t>
            </a:r>
            <a:r>
              <a:rPr sz="2400" dirty="0">
                <a:latin typeface="Carlito"/>
                <a:cs typeface="Carlito"/>
              </a:rPr>
              <a:t>es </a:t>
            </a:r>
            <a:r>
              <a:rPr sz="2400" spc="-5" dirty="0">
                <a:latin typeface="Carlito"/>
                <a:cs typeface="Carlito"/>
              </a:rPr>
              <a:t>sencillo.  Sin </a:t>
            </a:r>
            <a:r>
              <a:rPr sz="2400" spc="-15" dirty="0">
                <a:latin typeface="Carlito"/>
                <a:cs typeface="Carlito"/>
              </a:rPr>
              <a:t>embargo, </a:t>
            </a:r>
            <a:r>
              <a:rPr sz="2400" spc="-5" dirty="0">
                <a:latin typeface="Carlito"/>
                <a:cs typeface="Carlito"/>
              </a:rPr>
              <a:t>se debe </a:t>
            </a:r>
            <a:r>
              <a:rPr sz="2400" spc="-10" dirty="0">
                <a:latin typeface="Carlito"/>
                <a:cs typeface="Carlito"/>
              </a:rPr>
              <a:t>utilizar </a:t>
            </a:r>
            <a:r>
              <a:rPr sz="2400" spc="-5" dirty="0">
                <a:latin typeface="Carlito"/>
                <a:cs typeface="Carlito"/>
              </a:rPr>
              <a:t>cuando </a:t>
            </a:r>
            <a:r>
              <a:rPr sz="2400" dirty="0">
                <a:latin typeface="Carlito"/>
                <a:cs typeface="Carlito"/>
              </a:rPr>
              <a:t>las </a:t>
            </a:r>
            <a:r>
              <a:rPr sz="2400" spc="-5" dirty="0">
                <a:latin typeface="Carlito"/>
                <a:cs typeface="Carlito"/>
              </a:rPr>
              <a:t>unidades que reciben </a:t>
            </a:r>
            <a:r>
              <a:rPr sz="2400" dirty="0">
                <a:latin typeface="Carlito"/>
                <a:cs typeface="Carlito"/>
              </a:rPr>
              <a:t>los  </a:t>
            </a:r>
            <a:r>
              <a:rPr sz="2400" spc="-15" dirty="0">
                <a:latin typeface="Carlito"/>
                <a:cs typeface="Carlito"/>
              </a:rPr>
              <a:t>tratamientos </a:t>
            </a:r>
            <a:r>
              <a:rPr sz="2400" spc="-5" dirty="0">
                <a:latin typeface="Carlito"/>
                <a:cs typeface="Carlito"/>
              </a:rPr>
              <a:t>son homogéneas. </a:t>
            </a:r>
            <a:r>
              <a:rPr sz="2400" dirty="0">
                <a:latin typeface="Carlito"/>
                <a:cs typeface="Carlito"/>
              </a:rPr>
              <a:t>Si </a:t>
            </a:r>
            <a:r>
              <a:rPr sz="2400" spc="-5" dirty="0">
                <a:latin typeface="Carlito"/>
                <a:cs typeface="Carlito"/>
              </a:rPr>
              <a:t>las unidades </a:t>
            </a:r>
            <a:r>
              <a:rPr sz="2400" spc="-10" dirty="0">
                <a:latin typeface="Carlito"/>
                <a:cs typeface="Carlito"/>
              </a:rPr>
              <a:t>experimentales </a:t>
            </a:r>
            <a:r>
              <a:rPr sz="2400" spc="-5" dirty="0">
                <a:latin typeface="Carlito"/>
                <a:cs typeface="Carlito"/>
              </a:rPr>
              <a:t>no  son homogéneas, </a:t>
            </a:r>
            <a:r>
              <a:rPr sz="2400" spc="-20" dirty="0">
                <a:latin typeface="Carlito"/>
                <a:cs typeface="Carlito"/>
              </a:rPr>
              <a:t>ya </a:t>
            </a:r>
            <a:r>
              <a:rPr sz="2400" spc="-5" dirty="0">
                <a:latin typeface="Carlito"/>
                <a:cs typeface="Carlito"/>
              </a:rPr>
              <a:t>sea por </a:t>
            </a:r>
            <a:r>
              <a:rPr sz="2400" dirty="0">
                <a:latin typeface="Carlito"/>
                <a:cs typeface="Carlito"/>
              </a:rPr>
              <a:t>las </a:t>
            </a:r>
            <a:r>
              <a:rPr sz="2400" spc="-15" dirty="0">
                <a:latin typeface="Carlito"/>
                <a:cs typeface="Carlito"/>
              </a:rPr>
              <a:t>características </a:t>
            </a:r>
            <a:r>
              <a:rPr sz="2400" dirty="0">
                <a:latin typeface="Carlito"/>
                <a:cs typeface="Carlito"/>
              </a:rPr>
              <a:t>o las </a:t>
            </a:r>
            <a:r>
              <a:rPr sz="2400" spc="-10" dirty="0">
                <a:latin typeface="Carlito"/>
                <a:cs typeface="Carlito"/>
              </a:rPr>
              <a:t>condiciones,  </a:t>
            </a:r>
            <a:r>
              <a:rPr sz="2400" spc="-5" dirty="0">
                <a:latin typeface="Carlito"/>
                <a:cs typeface="Carlito"/>
              </a:rPr>
              <a:t>se de aplicar </a:t>
            </a:r>
            <a:r>
              <a:rPr sz="2400" dirty="0">
                <a:latin typeface="Carlito"/>
                <a:cs typeface="Carlito"/>
              </a:rPr>
              <a:t>alguna </a:t>
            </a:r>
            <a:r>
              <a:rPr sz="2400" spc="-20" dirty="0">
                <a:latin typeface="Carlito"/>
                <a:cs typeface="Carlito"/>
              </a:rPr>
              <a:t>otra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variación.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3262" y="65024"/>
            <a:ext cx="60896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0150" algn="l"/>
              </a:tabLst>
            </a:pPr>
            <a:r>
              <a:rPr spc="-370" dirty="0">
                <a:latin typeface="Arial"/>
                <a:cs typeface="Arial"/>
              </a:rPr>
              <a:t>Ejemplo…	</a:t>
            </a:r>
            <a:r>
              <a:rPr spc="-260" dirty="0">
                <a:latin typeface="Arial"/>
                <a:cs typeface="Arial"/>
              </a:rPr>
              <a:t>y</a:t>
            </a:r>
            <a:r>
              <a:rPr spc="-285" dirty="0">
                <a:latin typeface="Arial"/>
                <a:cs typeface="Arial"/>
              </a:rPr>
              <a:t> </a:t>
            </a:r>
            <a:r>
              <a:rPr spc="-270" dirty="0">
                <a:latin typeface="Arial"/>
                <a:cs typeface="Arial"/>
              </a:rPr>
              <a:t>terminamos….</a:t>
            </a:r>
          </a:p>
        </p:txBody>
      </p:sp>
      <p:sp>
        <p:nvSpPr>
          <p:cNvPr id="5" name="object 5"/>
          <p:cNvSpPr/>
          <p:nvPr/>
        </p:nvSpPr>
        <p:spPr>
          <a:xfrm>
            <a:off x="9022312" y="1290257"/>
            <a:ext cx="2895534" cy="2254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68535" y="4420870"/>
            <a:ext cx="2273046" cy="1894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6129" y="1285135"/>
            <a:ext cx="5660623" cy="5144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54121" y="102234"/>
            <a:ext cx="56851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Fundamentos </a:t>
            </a:r>
            <a:r>
              <a:rPr spc="-240" dirty="0"/>
              <a:t>del</a:t>
            </a:r>
            <a:r>
              <a:rPr spc="-540" dirty="0"/>
              <a:t> </a:t>
            </a:r>
            <a:r>
              <a:rPr spc="-145" dirty="0"/>
              <a:t>ANOVA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905622" y="1119758"/>
            <a:ext cx="3178810" cy="1386205"/>
            <a:chOff x="7905622" y="1119758"/>
            <a:chExt cx="3178810" cy="1386205"/>
          </a:xfrm>
        </p:grpSpPr>
        <p:sp>
          <p:nvSpPr>
            <p:cNvPr id="5" name="object 5"/>
            <p:cNvSpPr/>
            <p:nvPr/>
          </p:nvSpPr>
          <p:spPr>
            <a:xfrm>
              <a:off x="7908797" y="1122933"/>
              <a:ext cx="3172332" cy="13796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08797" y="1122933"/>
              <a:ext cx="3172460" cy="1379855"/>
            </a:xfrm>
            <a:custGeom>
              <a:avLst/>
              <a:gdLst/>
              <a:ahLst/>
              <a:cxnLst/>
              <a:rect l="l" t="t" r="r" b="b"/>
              <a:pathLst>
                <a:path w="3172459" h="1379855">
                  <a:moveTo>
                    <a:pt x="0" y="229996"/>
                  </a:moveTo>
                  <a:lnTo>
                    <a:pt x="4668" y="183651"/>
                  </a:lnTo>
                  <a:lnTo>
                    <a:pt x="18057" y="140481"/>
                  </a:lnTo>
                  <a:lnTo>
                    <a:pt x="39245" y="101413"/>
                  </a:lnTo>
                  <a:lnTo>
                    <a:pt x="67310" y="67373"/>
                  </a:lnTo>
                  <a:lnTo>
                    <a:pt x="101327" y="39286"/>
                  </a:lnTo>
                  <a:lnTo>
                    <a:pt x="140374" y="18077"/>
                  </a:lnTo>
                  <a:lnTo>
                    <a:pt x="183529" y="4673"/>
                  </a:lnTo>
                  <a:lnTo>
                    <a:pt x="229870" y="0"/>
                  </a:lnTo>
                  <a:lnTo>
                    <a:pt x="2942335" y="0"/>
                  </a:lnTo>
                  <a:lnTo>
                    <a:pt x="2988681" y="4673"/>
                  </a:lnTo>
                  <a:lnTo>
                    <a:pt x="3031851" y="18077"/>
                  </a:lnTo>
                  <a:lnTo>
                    <a:pt x="3070919" y="39286"/>
                  </a:lnTo>
                  <a:lnTo>
                    <a:pt x="3104959" y="67373"/>
                  </a:lnTo>
                  <a:lnTo>
                    <a:pt x="3133046" y="101413"/>
                  </a:lnTo>
                  <a:lnTo>
                    <a:pt x="3154255" y="140481"/>
                  </a:lnTo>
                  <a:lnTo>
                    <a:pt x="3167659" y="183651"/>
                  </a:lnTo>
                  <a:lnTo>
                    <a:pt x="3172332" y="229996"/>
                  </a:lnTo>
                  <a:lnTo>
                    <a:pt x="3172332" y="1149730"/>
                  </a:lnTo>
                  <a:lnTo>
                    <a:pt x="3167659" y="1196071"/>
                  </a:lnTo>
                  <a:lnTo>
                    <a:pt x="3154255" y="1239226"/>
                  </a:lnTo>
                  <a:lnTo>
                    <a:pt x="3133046" y="1278273"/>
                  </a:lnTo>
                  <a:lnTo>
                    <a:pt x="3104959" y="1312290"/>
                  </a:lnTo>
                  <a:lnTo>
                    <a:pt x="3070919" y="1340355"/>
                  </a:lnTo>
                  <a:lnTo>
                    <a:pt x="3031851" y="1361543"/>
                  </a:lnTo>
                  <a:lnTo>
                    <a:pt x="2988681" y="1374932"/>
                  </a:lnTo>
                  <a:lnTo>
                    <a:pt x="2942335" y="1379601"/>
                  </a:lnTo>
                  <a:lnTo>
                    <a:pt x="229870" y="1379601"/>
                  </a:lnTo>
                  <a:lnTo>
                    <a:pt x="183529" y="1374932"/>
                  </a:lnTo>
                  <a:lnTo>
                    <a:pt x="140374" y="1361543"/>
                  </a:lnTo>
                  <a:lnTo>
                    <a:pt x="101327" y="1340355"/>
                  </a:lnTo>
                  <a:lnTo>
                    <a:pt x="67309" y="1312290"/>
                  </a:lnTo>
                  <a:lnTo>
                    <a:pt x="39245" y="1278273"/>
                  </a:lnTo>
                  <a:lnTo>
                    <a:pt x="18057" y="1239226"/>
                  </a:lnTo>
                  <a:lnTo>
                    <a:pt x="4668" y="1196071"/>
                  </a:lnTo>
                  <a:lnTo>
                    <a:pt x="0" y="1149730"/>
                  </a:lnTo>
                  <a:lnTo>
                    <a:pt x="0" y="22999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738996" y="1414729"/>
            <a:ext cx="15119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rlito"/>
                <a:cs typeface="Carlito"/>
              </a:rPr>
              <a:t>Se </a:t>
            </a:r>
            <a:r>
              <a:rPr sz="2400" dirty="0">
                <a:latin typeface="Carlito"/>
                <a:cs typeface="Carlito"/>
              </a:rPr>
              <a:t>tienen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3</a:t>
            </a:r>
            <a:endParaRPr sz="2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rlito"/>
                <a:cs typeface="Carlito"/>
              </a:rPr>
              <a:t>poblaciones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905622" y="3127629"/>
            <a:ext cx="3178810" cy="1386205"/>
            <a:chOff x="7905622" y="3127629"/>
            <a:chExt cx="3178810" cy="1386205"/>
          </a:xfrm>
        </p:grpSpPr>
        <p:sp>
          <p:nvSpPr>
            <p:cNvPr id="9" name="object 9"/>
            <p:cNvSpPr/>
            <p:nvPr/>
          </p:nvSpPr>
          <p:spPr>
            <a:xfrm>
              <a:off x="7908797" y="3130804"/>
              <a:ext cx="3172332" cy="13796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08797" y="3130804"/>
              <a:ext cx="3172460" cy="1379855"/>
            </a:xfrm>
            <a:custGeom>
              <a:avLst/>
              <a:gdLst/>
              <a:ahLst/>
              <a:cxnLst/>
              <a:rect l="l" t="t" r="r" b="b"/>
              <a:pathLst>
                <a:path w="3172459" h="1379854">
                  <a:moveTo>
                    <a:pt x="0" y="229870"/>
                  </a:moveTo>
                  <a:lnTo>
                    <a:pt x="4668" y="183529"/>
                  </a:lnTo>
                  <a:lnTo>
                    <a:pt x="18057" y="140374"/>
                  </a:lnTo>
                  <a:lnTo>
                    <a:pt x="39245" y="101327"/>
                  </a:lnTo>
                  <a:lnTo>
                    <a:pt x="67310" y="67310"/>
                  </a:lnTo>
                  <a:lnTo>
                    <a:pt x="101327" y="39245"/>
                  </a:lnTo>
                  <a:lnTo>
                    <a:pt x="140374" y="18057"/>
                  </a:lnTo>
                  <a:lnTo>
                    <a:pt x="183529" y="4668"/>
                  </a:lnTo>
                  <a:lnTo>
                    <a:pt x="229870" y="0"/>
                  </a:lnTo>
                  <a:lnTo>
                    <a:pt x="2942335" y="0"/>
                  </a:lnTo>
                  <a:lnTo>
                    <a:pt x="2988681" y="4668"/>
                  </a:lnTo>
                  <a:lnTo>
                    <a:pt x="3031851" y="18057"/>
                  </a:lnTo>
                  <a:lnTo>
                    <a:pt x="3070919" y="39245"/>
                  </a:lnTo>
                  <a:lnTo>
                    <a:pt x="3104959" y="67310"/>
                  </a:lnTo>
                  <a:lnTo>
                    <a:pt x="3133046" y="101327"/>
                  </a:lnTo>
                  <a:lnTo>
                    <a:pt x="3154255" y="140374"/>
                  </a:lnTo>
                  <a:lnTo>
                    <a:pt x="3167659" y="183529"/>
                  </a:lnTo>
                  <a:lnTo>
                    <a:pt x="3172332" y="229870"/>
                  </a:lnTo>
                  <a:lnTo>
                    <a:pt x="3172332" y="1149604"/>
                  </a:lnTo>
                  <a:lnTo>
                    <a:pt x="3167659" y="1195949"/>
                  </a:lnTo>
                  <a:lnTo>
                    <a:pt x="3154255" y="1239119"/>
                  </a:lnTo>
                  <a:lnTo>
                    <a:pt x="3133046" y="1278187"/>
                  </a:lnTo>
                  <a:lnTo>
                    <a:pt x="3104959" y="1312227"/>
                  </a:lnTo>
                  <a:lnTo>
                    <a:pt x="3070919" y="1340314"/>
                  </a:lnTo>
                  <a:lnTo>
                    <a:pt x="3031851" y="1361523"/>
                  </a:lnTo>
                  <a:lnTo>
                    <a:pt x="2988681" y="1374927"/>
                  </a:lnTo>
                  <a:lnTo>
                    <a:pt x="2942335" y="1379601"/>
                  </a:lnTo>
                  <a:lnTo>
                    <a:pt x="229870" y="1379601"/>
                  </a:lnTo>
                  <a:lnTo>
                    <a:pt x="183529" y="1374927"/>
                  </a:lnTo>
                  <a:lnTo>
                    <a:pt x="140374" y="1361523"/>
                  </a:lnTo>
                  <a:lnTo>
                    <a:pt x="101327" y="1340314"/>
                  </a:lnTo>
                  <a:lnTo>
                    <a:pt x="67309" y="1312227"/>
                  </a:lnTo>
                  <a:lnTo>
                    <a:pt x="39245" y="1278187"/>
                  </a:lnTo>
                  <a:lnTo>
                    <a:pt x="18057" y="1239119"/>
                  </a:lnTo>
                  <a:lnTo>
                    <a:pt x="4668" y="1195949"/>
                  </a:lnTo>
                  <a:lnTo>
                    <a:pt x="0" y="1149604"/>
                  </a:lnTo>
                  <a:lnTo>
                    <a:pt x="0" y="22987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145906" y="3240151"/>
            <a:ext cx="26955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rlito"/>
                <a:cs typeface="Carlito"/>
              </a:rPr>
              <a:t>Se </a:t>
            </a:r>
            <a:r>
              <a:rPr sz="2400" spc="-10" dirty="0">
                <a:latin typeface="Carlito"/>
                <a:cs typeface="Carlito"/>
              </a:rPr>
              <a:t>quiere </a:t>
            </a:r>
            <a:r>
              <a:rPr sz="2400" spc="-5" dirty="0">
                <a:latin typeface="Carlito"/>
                <a:cs typeface="Carlito"/>
              </a:rPr>
              <a:t>saber si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hay  </a:t>
            </a:r>
            <a:r>
              <a:rPr sz="2400" spc="-10" dirty="0">
                <a:latin typeface="Carlito"/>
                <a:cs typeface="Carlito"/>
              </a:rPr>
              <a:t>diferencia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0" dirty="0">
                <a:latin typeface="Carlito"/>
                <a:cs typeface="Carlito"/>
              </a:rPr>
              <a:t>nivel </a:t>
            </a:r>
            <a:r>
              <a:rPr sz="2400" spc="-5" dirty="0">
                <a:latin typeface="Carlito"/>
                <a:cs typeface="Carlito"/>
              </a:rPr>
              <a:t>de  </a:t>
            </a:r>
            <a:r>
              <a:rPr sz="2400" dirty="0">
                <a:latin typeface="Carlito"/>
                <a:cs typeface="Carlito"/>
              </a:rPr>
              <a:t>las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medias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905622" y="5135371"/>
            <a:ext cx="3178810" cy="1386205"/>
            <a:chOff x="7905622" y="5135371"/>
            <a:chExt cx="3178810" cy="1386205"/>
          </a:xfrm>
        </p:grpSpPr>
        <p:sp>
          <p:nvSpPr>
            <p:cNvPr id="13" name="object 13"/>
            <p:cNvSpPr/>
            <p:nvPr/>
          </p:nvSpPr>
          <p:spPr>
            <a:xfrm>
              <a:off x="7908797" y="5138546"/>
              <a:ext cx="3172332" cy="13796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08797" y="5138546"/>
              <a:ext cx="3172460" cy="1379855"/>
            </a:xfrm>
            <a:custGeom>
              <a:avLst/>
              <a:gdLst/>
              <a:ahLst/>
              <a:cxnLst/>
              <a:rect l="l" t="t" r="r" b="b"/>
              <a:pathLst>
                <a:path w="3172459" h="1379854">
                  <a:moveTo>
                    <a:pt x="0" y="229996"/>
                  </a:moveTo>
                  <a:lnTo>
                    <a:pt x="4668" y="183651"/>
                  </a:lnTo>
                  <a:lnTo>
                    <a:pt x="18057" y="140481"/>
                  </a:lnTo>
                  <a:lnTo>
                    <a:pt x="39245" y="101413"/>
                  </a:lnTo>
                  <a:lnTo>
                    <a:pt x="67310" y="67373"/>
                  </a:lnTo>
                  <a:lnTo>
                    <a:pt x="101327" y="39286"/>
                  </a:lnTo>
                  <a:lnTo>
                    <a:pt x="140374" y="18077"/>
                  </a:lnTo>
                  <a:lnTo>
                    <a:pt x="183529" y="4673"/>
                  </a:lnTo>
                  <a:lnTo>
                    <a:pt x="229870" y="0"/>
                  </a:lnTo>
                  <a:lnTo>
                    <a:pt x="2942335" y="0"/>
                  </a:lnTo>
                  <a:lnTo>
                    <a:pt x="2988681" y="4673"/>
                  </a:lnTo>
                  <a:lnTo>
                    <a:pt x="3031851" y="18077"/>
                  </a:lnTo>
                  <a:lnTo>
                    <a:pt x="3070919" y="39286"/>
                  </a:lnTo>
                  <a:lnTo>
                    <a:pt x="3104959" y="67373"/>
                  </a:lnTo>
                  <a:lnTo>
                    <a:pt x="3133046" y="101413"/>
                  </a:lnTo>
                  <a:lnTo>
                    <a:pt x="3154255" y="140481"/>
                  </a:lnTo>
                  <a:lnTo>
                    <a:pt x="3167659" y="183651"/>
                  </a:lnTo>
                  <a:lnTo>
                    <a:pt x="3172332" y="229996"/>
                  </a:lnTo>
                  <a:lnTo>
                    <a:pt x="3172332" y="1149705"/>
                  </a:lnTo>
                  <a:lnTo>
                    <a:pt x="3167659" y="1196045"/>
                  </a:lnTo>
                  <a:lnTo>
                    <a:pt x="3154255" y="1239207"/>
                  </a:lnTo>
                  <a:lnTo>
                    <a:pt x="3133046" y="1278266"/>
                  </a:lnTo>
                  <a:lnTo>
                    <a:pt x="3104959" y="1312298"/>
                  </a:lnTo>
                  <a:lnTo>
                    <a:pt x="3070919" y="1340378"/>
                  </a:lnTo>
                  <a:lnTo>
                    <a:pt x="3031851" y="1361580"/>
                  </a:lnTo>
                  <a:lnTo>
                    <a:pt x="2988681" y="1374979"/>
                  </a:lnTo>
                  <a:lnTo>
                    <a:pt x="2942335" y="1379651"/>
                  </a:lnTo>
                  <a:lnTo>
                    <a:pt x="229870" y="1379651"/>
                  </a:lnTo>
                  <a:lnTo>
                    <a:pt x="183529" y="1374979"/>
                  </a:lnTo>
                  <a:lnTo>
                    <a:pt x="140374" y="1361580"/>
                  </a:lnTo>
                  <a:lnTo>
                    <a:pt x="101327" y="1340378"/>
                  </a:lnTo>
                  <a:lnTo>
                    <a:pt x="67309" y="1312298"/>
                  </a:lnTo>
                  <a:lnTo>
                    <a:pt x="39245" y="1278266"/>
                  </a:lnTo>
                  <a:lnTo>
                    <a:pt x="18057" y="1239207"/>
                  </a:lnTo>
                  <a:lnTo>
                    <a:pt x="4668" y="1196045"/>
                  </a:lnTo>
                  <a:lnTo>
                    <a:pt x="0" y="1149705"/>
                  </a:lnTo>
                  <a:lnTo>
                    <a:pt x="0" y="22999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104758" y="5431332"/>
            <a:ext cx="27800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marR="5080" indent="-51562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rlito"/>
                <a:cs typeface="Carlito"/>
              </a:rPr>
              <a:t>Se debe </a:t>
            </a:r>
            <a:r>
              <a:rPr sz="2400" spc="-10" dirty="0">
                <a:latin typeface="Carlito"/>
                <a:cs typeface="Carlito"/>
              </a:rPr>
              <a:t>contemplar</a:t>
            </a:r>
            <a:r>
              <a:rPr sz="2400" spc="-1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la  </a:t>
            </a:r>
            <a:r>
              <a:rPr sz="2400" spc="-120" dirty="0">
                <a:latin typeface="Arial"/>
                <a:cs typeface="Arial"/>
              </a:rPr>
              <a:t>variabilidad….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B65B6A33-B94A-4C13-8999-9C74E8B098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3262" y="65024"/>
            <a:ext cx="11210138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0150" algn="l"/>
              </a:tabLst>
            </a:pPr>
            <a:r>
              <a:rPr lang="es-CR" spc="-370" dirty="0">
                <a:latin typeface="Arial"/>
                <a:cs typeface="Arial"/>
              </a:rPr>
              <a:t>Como se visualiza un análisis de ANOVA en SPSS</a:t>
            </a:r>
            <a:endParaRPr spc="-270" dirty="0">
              <a:latin typeface="Arial"/>
              <a:cs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6095964-A8D3-4319-B635-A7C21C908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057400"/>
            <a:ext cx="805450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421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4138" y="183006"/>
            <a:ext cx="10149840" cy="173228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 indent="-635" algn="ctr">
              <a:lnSpc>
                <a:spcPts val="4320"/>
              </a:lnSpc>
              <a:spcBef>
                <a:spcPts val="640"/>
              </a:spcBef>
            </a:pPr>
            <a:r>
              <a:rPr sz="4000" spc="-10" dirty="0">
                <a:latin typeface="Carlito"/>
                <a:cs typeface="Carlito"/>
              </a:rPr>
              <a:t>¿Las pruebas </a:t>
            </a:r>
            <a:r>
              <a:rPr sz="4000" spc="-5" dirty="0">
                <a:latin typeface="Carlito"/>
                <a:cs typeface="Carlito"/>
              </a:rPr>
              <a:t>de </a:t>
            </a:r>
            <a:r>
              <a:rPr sz="4000" spc="-15" dirty="0">
                <a:latin typeface="Carlito"/>
                <a:cs typeface="Carlito"/>
              </a:rPr>
              <a:t>comparaciones </a:t>
            </a:r>
            <a:r>
              <a:rPr sz="4000" spc="-5" dirty="0">
                <a:latin typeface="Carlito"/>
                <a:cs typeface="Carlito"/>
              </a:rPr>
              <a:t>de medias </a:t>
            </a:r>
            <a:r>
              <a:rPr sz="4000" spc="-10" dirty="0">
                <a:latin typeface="Carlito"/>
                <a:cs typeface="Carlito"/>
              </a:rPr>
              <a:t>se  </a:t>
            </a:r>
            <a:r>
              <a:rPr sz="4000" spc="-15" dirty="0">
                <a:latin typeface="Carlito"/>
                <a:cs typeface="Carlito"/>
              </a:rPr>
              <a:t>pudieron </a:t>
            </a:r>
            <a:r>
              <a:rPr sz="4000" spc="-5" dirty="0">
                <a:latin typeface="Carlito"/>
                <a:cs typeface="Carlito"/>
              </a:rPr>
              <a:t>hacer </a:t>
            </a:r>
            <a:r>
              <a:rPr sz="4000" spc="-10" dirty="0">
                <a:latin typeface="Carlito"/>
                <a:cs typeface="Carlito"/>
              </a:rPr>
              <a:t>calculado </a:t>
            </a:r>
            <a:r>
              <a:rPr sz="4000" spc="-15" dirty="0">
                <a:latin typeface="Carlito"/>
                <a:cs typeface="Carlito"/>
              </a:rPr>
              <a:t>mediante </a:t>
            </a:r>
            <a:r>
              <a:rPr sz="4000" spc="-5" dirty="0">
                <a:latin typeface="Carlito"/>
                <a:cs typeface="Carlito"/>
              </a:rPr>
              <a:t>el </a:t>
            </a:r>
            <a:r>
              <a:rPr sz="4000" spc="-15" dirty="0">
                <a:latin typeface="Carlito"/>
                <a:cs typeface="Carlito"/>
              </a:rPr>
              <a:t>método </a:t>
            </a:r>
            <a:r>
              <a:rPr sz="4000" spc="-10" dirty="0">
                <a:latin typeface="Carlito"/>
                <a:cs typeface="Carlito"/>
              </a:rPr>
              <a:t>de  </a:t>
            </a:r>
            <a:r>
              <a:rPr sz="4000" spc="-5" dirty="0">
                <a:latin typeface="Carlito"/>
                <a:cs typeface="Carlito"/>
              </a:rPr>
              <a:t>análisis de</a:t>
            </a:r>
            <a:r>
              <a:rPr sz="4000" spc="-55" dirty="0">
                <a:latin typeface="Carlito"/>
                <a:cs typeface="Carlito"/>
              </a:rPr>
              <a:t> </a:t>
            </a:r>
            <a:r>
              <a:rPr sz="4000" spc="-10" dirty="0">
                <a:latin typeface="Carlito"/>
                <a:cs typeface="Carlito"/>
              </a:rPr>
              <a:t>variancia?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12825" y="2359088"/>
            <a:ext cx="3665347" cy="4170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1262" y="2309641"/>
            <a:ext cx="3747189" cy="42197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391" y="117728"/>
            <a:ext cx="2498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0" dirty="0">
                <a:latin typeface="Arial"/>
                <a:cs typeface="Arial"/>
              </a:rPr>
              <a:t>Ejercicios…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928827"/>
            <a:ext cx="10359390" cy="11544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 algn="just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rlito"/>
                <a:cs typeface="Carlito"/>
              </a:rPr>
              <a:t>Se </a:t>
            </a:r>
            <a:r>
              <a:rPr sz="2000" spc="-5" dirty="0">
                <a:latin typeface="Carlito"/>
                <a:cs typeface="Carlito"/>
              </a:rPr>
              <a:t>estudió la eficacia </a:t>
            </a:r>
            <a:r>
              <a:rPr sz="2000" dirty="0">
                <a:latin typeface="Carlito"/>
                <a:cs typeface="Carlito"/>
              </a:rPr>
              <a:t>de </a:t>
            </a:r>
            <a:r>
              <a:rPr sz="2000" spc="-5" dirty="0">
                <a:latin typeface="Carlito"/>
                <a:cs typeface="Carlito"/>
              </a:rPr>
              <a:t>cinco medicamentos </a:t>
            </a:r>
            <a:r>
              <a:rPr sz="2000" spc="-10" dirty="0">
                <a:latin typeface="Carlito"/>
                <a:cs typeface="Carlito"/>
              </a:rPr>
              <a:t>para erradicar </a:t>
            </a:r>
            <a:r>
              <a:rPr sz="2000" spc="-5" dirty="0">
                <a:latin typeface="Carlito"/>
                <a:cs typeface="Carlito"/>
              </a:rPr>
              <a:t>el </a:t>
            </a:r>
            <a:r>
              <a:rPr sz="2000" i="1" spc="-10" dirty="0">
                <a:latin typeface="Carlito"/>
                <a:cs typeface="Carlito"/>
              </a:rPr>
              <a:t>StreptocoCI </a:t>
            </a:r>
            <a:r>
              <a:rPr sz="2000" i="1" dirty="0">
                <a:latin typeface="Carlito"/>
                <a:cs typeface="Carlito"/>
              </a:rPr>
              <a:t>US </a:t>
            </a:r>
            <a:r>
              <a:rPr sz="2000" i="1" spc="-5" dirty="0">
                <a:latin typeface="Carlito"/>
                <a:cs typeface="Carlito"/>
              </a:rPr>
              <a:t>pneumoniae </a:t>
            </a:r>
            <a:r>
              <a:rPr sz="2000" dirty="0">
                <a:latin typeface="Carlito"/>
                <a:cs typeface="Carlito"/>
              </a:rPr>
              <a:t>de los  </a:t>
            </a:r>
            <a:r>
              <a:rPr sz="2000" spc="-5" dirty="0">
                <a:latin typeface="Carlito"/>
                <a:cs typeface="Carlito"/>
              </a:rPr>
              <a:t>pulmones </a:t>
            </a:r>
            <a:r>
              <a:rPr sz="2000" dirty="0">
                <a:latin typeface="Carlito"/>
                <a:cs typeface="Carlito"/>
              </a:rPr>
              <a:t>de </a:t>
            </a:r>
            <a:r>
              <a:rPr sz="2000" spc="-15" dirty="0">
                <a:latin typeface="Carlito"/>
                <a:cs typeface="Carlito"/>
              </a:rPr>
              <a:t>ratones </a:t>
            </a:r>
            <a:r>
              <a:rPr sz="2000" dirty="0">
                <a:latin typeface="Carlito"/>
                <a:cs typeface="Carlito"/>
              </a:rPr>
              <a:t>de </a:t>
            </a:r>
            <a:r>
              <a:rPr sz="2000" spc="-10" dirty="0">
                <a:latin typeface="Carlito"/>
                <a:cs typeface="Carlito"/>
              </a:rPr>
              <a:t>laboratorio hembras </a:t>
            </a:r>
            <a:r>
              <a:rPr sz="2000" spc="-5" dirty="0">
                <a:latin typeface="Carlito"/>
                <a:cs typeface="Carlito"/>
              </a:rPr>
              <a:t>en </a:t>
            </a:r>
            <a:r>
              <a:rPr sz="2000" spc="-10" dirty="0">
                <a:latin typeface="Carlito"/>
                <a:cs typeface="Carlito"/>
              </a:rPr>
              <a:t>varias </a:t>
            </a:r>
            <a:r>
              <a:rPr sz="2000" spc="-5" dirty="0">
                <a:latin typeface="Carlito"/>
                <a:cs typeface="Carlito"/>
              </a:rPr>
              <a:t>ocasiones </a:t>
            </a:r>
            <a:r>
              <a:rPr sz="2000" spc="-10" dirty="0">
                <a:latin typeface="Carlito"/>
                <a:cs typeface="Carlito"/>
              </a:rPr>
              <a:t>antes </a:t>
            </a:r>
            <a:r>
              <a:rPr sz="2000" dirty="0">
                <a:latin typeface="Carlito"/>
                <a:cs typeface="Carlito"/>
              </a:rPr>
              <a:t>de </a:t>
            </a:r>
            <a:r>
              <a:rPr sz="2000" spc="-5" dirty="0">
                <a:latin typeface="Carlito"/>
                <a:cs typeface="Carlito"/>
              </a:rPr>
              <a:t>la infección. Las  siguientes </a:t>
            </a:r>
            <a:r>
              <a:rPr sz="2000" dirty="0">
                <a:latin typeface="Carlito"/>
                <a:cs typeface="Carlito"/>
              </a:rPr>
              <a:t>mediciones </a:t>
            </a:r>
            <a:r>
              <a:rPr sz="2000" spc="-5" dirty="0">
                <a:latin typeface="Carlito"/>
                <a:cs typeface="Carlito"/>
              </a:rPr>
              <a:t>corresponden </a:t>
            </a:r>
            <a:r>
              <a:rPr sz="2000" dirty="0">
                <a:latin typeface="Carlito"/>
                <a:cs typeface="Carlito"/>
              </a:rPr>
              <a:t>a </a:t>
            </a:r>
            <a:r>
              <a:rPr sz="2000" spc="-5" dirty="0">
                <a:latin typeface="Carlito"/>
                <a:cs typeface="Carlito"/>
              </a:rPr>
              <a:t>la </a:t>
            </a:r>
            <a:r>
              <a:rPr sz="2000" spc="-10" dirty="0">
                <a:latin typeface="Carlito"/>
                <a:cs typeface="Carlito"/>
              </a:rPr>
              <a:t>existencia </a:t>
            </a:r>
            <a:r>
              <a:rPr sz="2000" dirty="0">
                <a:latin typeface="Carlito"/>
                <a:cs typeface="Carlito"/>
              </a:rPr>
              <a:t>de </a:t>
            </a:r>
            <a:r>
              <a:rPr sz="2000" spc="-5" dirty="0">
                <a:latin typeface="Carlito"/>
                <a:cs typeface="Carlito"/>
              </a:rPr>
              <a:t>bacterias </a:t>
            </a:r>
            <a:r>
              <a:rPr sz="2000" dirty="0">
                <a:latin typeface="Carlito"/>
                <a:cs typeface="Carlito"/>
              </a:rPr>
              <a:t>viables </a:t>
            </a:r>
            <a:r>
              <a:rPr sz="2000" spc="-5" dirty="0">
                <a:latin typeface="Carlito"/>
                <a:cs typeface="Carlito"/>
              </a:rPr>
              <a:t>en </a:t>
            </a:r>
            <a:r>
              <a:rPr sz="2000" dirty="0">
                <a:latin typeface="Carlito"/>
                <a:cs typeface="Carlito"/>
              </a:rPr>
              <a:t>los </a:t>
            </a:r>
            <a:r>
              <a:rPr sz="2000" spc="-5" dirty="0">
                <a:latin typeface="Carlito"/>
                <a:cs typeface="Carlito"/>
              </a:rPr>
              <a:t>pulmones, </a:t>
            </a:r>
            <a:r>
              <a:rPr sz="2000" spc="-10" dirty="0">
                <a:latin typeface="Carlito"/>
                <a:cs typeface="Carlito"/>
              </a:rPr>
              <a:t>24  horas </a:t>
            </a:r>
            <a:r>
              <a:rPr sz="2000" spc="-5" dirty="0">
                <a:latin typeface="Carlito"/>
                <a:cs typeface="Carlito"/>
              </a:rPr>
              <a:t>después </a:t>
            </a:r>
            <a:r>
              <a:rPr sz="2000" dirty="0">
                <a:latin typeface="Carlito"/>
                <a:cs typeface="Carlito"/>
              </a:rPr>
              <a:t>de </a:t>
            </a:r>
            <a:r>
              <a:rPr sz="2000" spc="-5" dirty="0">
                <a:latin typeface="Carlito"/>
                <a:cs typeface="Carlito"/>
              </a:rPr>
              <a:t>aplicar seis inyecciones. Las dosis se </a:t>
            </a:r>
            <a:r>
              <a:rPr sz="2000" spc="-10" dirty="0">
                <a:latin typeface="Carlito"/>
                <a:cs typeface="Carlito"/>
              </a:rPr>
              <a:t>administran </a:t>
            </a:r>
            <a:r>
              <a:rPr sz="2000" spc="-5" dirty="0">
                <a:latin typeface="Carlito"/>
                <a:cs typeface="Carlito"/>
              </a:rPr>
              <a:t>por</a:t>
            </a:r>
            <a:r>
              <a:rPr sz="2000" spc="4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inyección.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513" y="2202126"/>
            <a:ext cx="3795947" cy="4533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694426" y="2794000"/>
            <a:ext cx="3627754" cy="1270000"/>
            <a:chOff x="5694426" y="2794000"/>
            <a:chExt cx="3627754" cy="1270000"/>
          </a:xfrm>
        </p:grpSpPr>
        <p:sp>
          <p:nvSpPr>
            <p:cNvPr id="6" name="object 6"/>
            <p:cNvSpPr/>
            <p:nvPr/>
          </p:nvSpPr>
          <p:spPr>
            <a:xfrm>
              <a:off x="5700776" y="2800350"/>
              <a:ext cx="3615054" cy="1257300"/>
            </a:xfrm>
            <a:custGeom>
              <a:avLst/>
              <a:gdLst/>
              <a:ahLst/>
              <a:cxnLst/>
              <a:rect l="l" t="t" r="r" b="b"/>
              <a:pathLst>
                <a:path w="3615054" h="1257300">
                  <a:moveTo>
                    <a:pt x="3405124" y="0"/>
                  </a:moveTo>
                  <a:lnTo>
                    <a:pt x="209550" y="0"/>
                  </a:lnTo>
                  <a:lnTo>
                    <a:pt x="161472" y="5536"/>
                  </a:lnTo>
                  <a:lnTo>
                    <a:pt x="117354" y="21304"/>
                  </a:lnTo>
                  <a:lnTo>
                    <a:pt x="78448" y="46046"/>
                  </a:lnTo>
                  <a:lnTo>
                    <a:pt x="46006" y="78501"/>
                  </a:lnTo>
                  <a:lnTo>
                    <a:pt x="21282" y="117410"/>
                  </a:lnTo>
                  <a:lnTo>
                    <a:pt x="5529" y="161512"/>
                  </a:lnTo>
                  <a:lnTo>
                    <a:pt x="0" y="209550"/>
                  </a:lnTo>
                  <a:lnTo>
                    <a:pt x="0" y="1047750"/>
                  </a:lnTo>
                  <a:lnTo>
                    <a:pt x="5529" y="1095787"/>
                  </a:lnTo>
                  <a:lnTo>
                    <a:pt x="21282" y="1139889"/>
                  </a:lnTo>
                  <a:lnTo>
                    <a:pt x="46006" y="1178798"/>
                  </a:lnTo>
                  <a:lnTo>
                    <a:pt x="78448" y="1211253"/>
                  </a:lnTo>
                  <a:lnTo>
                    <a:pt x="117354" y="1235995"/>
                  </a:lnTo>
                  <a:lnTo>
                    <a:pt x="161472" y="1251763"/>
                  </a:lnTo>
                  <a:lnTo>
                    <a:pt x="209550" y="1257300"/>
                  </a:lnTo>
                  <a:lnTo>
                    <a:pt x="3405124" y="1257300"/>
                  </a:lnTo>
                  <a:lnTo>
                    <a:pt x="3453161" y="1251763"/>
                  </a:lnTo>
                  <a:lnTo>
                    <a:pt x="3497263" y="1235995"/>
                  </a:lnTo>
                  <a:lnTo>
                    <a:pt x="3536172" y="1211253"/>
                  </a:lnTo>
                  <a:lnTo>
                    <a:pt x="3568627" y="1178798"/>
                  </a:lnTo>
                  <a:lnTo>
                    <a:pt x="3593369" y="1139889"/>
                  </a:lnTo>
                  <a:lnTo>
                    <a:pt x="3609137" y="1095787"/>
                  </a:lnTo>
                  <a:lnTo>
                    <a:pt x="3614674" y="1047750"/>
                  </a:lnTo>
                  <a:lnTo>
                    <a:pt x="3614674" y="209550"/>
                  </a:lnTo>
                  <a:lnTo>
                    <a:pt x="3609137" y="161512"/>
                  </a:lnTo>
                  <a:lnTo>
                    <a:pt x="3593369" y="117410"/>
                  </a:lnTo>
                  <a:lnTo>
                    <a:pt x="3568627" y="78501"/>
                  </a:lnTo>
                  <a:lnTo>
                    <a:pt x="3536172" y="46046"/>
                  </a:lnTo>
                  <a:lnTo>
                    <a:pt x="3497263" y="21304"/>
                  </a:lnTo>
                  <a:lnTo>
                    <a:pt x="3453161" y="5536"/>
                  </a:lnTo>
                  <a:lnTo>
                    <a:pt x="340512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00776" y="2800350"/>
              <a:ext cx="3615054" cy="1257300"/>
            </a:xfrm>
            <a:custGeom>
              <a:avLst/>
              <a:gdLst/>
              <a:ahLst/>
              <a:cxnLst/>
              <a:rect l="l" t="t" r="r" b="b"/>
              <a:pathLst>
                <a:path w="3615054" h="1257300">
                  <a:moveTo>
                    <a:pt x="0" y="209550"/>
                  </a:moveTo>
                  <a:lnTo>
                    <a:pt x="5529" y="161512"/>
                  </a:lnTo>
                  <a:lnTo>
                    <a:pt x="21282" y="117410"/>
                  </a:lnTo>
                  <a:lnTo>
                    <a:pt x="46006" y="78501"/>
                  </a:lnTo>
                  <a:lnTo>
                    <a:pt x="78448" y="46046"/>
                  </a:lnTo>
                  <a:lnTo>
                    <a:pt x="117354" y="21304"/>
                  </a:lnTo>
                  <a:lnTo>
                    <a:pt x="161472" y="5536"/>
                  </a:lnTo>
                  <a:lnTo>
                    <a:pt x="209550" y="0"/>
                  </a:lnTo>
                  <a:lnTo>
                    <a:pt x="3405124" y="0"/>
                  </a:lnTo>
                  <a:lnTo>
                    <a:pt x="3453161" y="5536"/>
                  </a:lnTo>
                  <a:lnTo>
                    <a:pt x="3497263" y="21304"/>
                  </a:lnTo>
                  <a:lnTo>
                    <a:pt x="3536172" y="46046"/>
                  </a:lnTo>
                  <a:lnTo>
                    <a:pt x="3568627" y="78501"/>
                  </a:lnTo>
                  <a:lnTo>
                    <a:pt x="3593369" y="117410"/>
                  </a:lnTo>
                  <a:lnTo>
                    <a:pt x="3609137" y="161512"/>
                  </a:lnTo>
                  <a:lnTo>
                    <a:pt x="3614674" y="209550"/>
                  </a:lnTo>
                  <a:lnTo>
                    <a:pt x="3614674" y="1047750"/>
                  </a:lnTo>
                  <a:lnTo>
                    <a:pt x="3609137" y="1095787"/>
                  </a:lnTo>
                  <a:lnTo>
                    <a:pt x="3593369" y="1139889"/>
                  </a:lnTo>
                  <a:lnTo>
                    <a:pt x="3568627" y="1178798"/>
                  </a:lnTo>
                  <a:lnTo>
                    <a:pt x="3536172" y="1211253"/>
                  </a:lnTo>
                  <a:lnTo>
                    <a:pt x="3497263" y="1235995"/>
                  </a:lnTo>
                  <a:lnTo>
                    <a:pt x="3453161" y="1251763"/>
                  </a:lnTo>
                  <a:lnTo>
                    <a:pt x="3405124" y="1257300"/>
                  </a:lnTo>
                  <a:lnTo>
                    <a:pt x="209550" y="1257300"/>
                  </a:lnTo>
                  <a:lnTo>
                    <a:pt x="161472" y="1251763"/>
                  </a:lnTo>
                  <a:lnTo>
                    <a:pt x="117354" y="1235995"/>
                  </a:lnTo>
                  <a:lnTo>
                    <a:pt x="78448" y="1211253"/>
                  </a:lnTo>
                  <a:lnTo>
                    <a:pt x="46006" y="1178798"/>
                  </a:lnTo>
                  <a:lnTo>
                    <a:pt x="21282" y="1139889"/>
                  </a:lnTo>
                  <a:lnTo>
                    <a:pt x="5529" y="1095787"/>
                  </a:lnTo>
                  <a:lnTo>
                    <a:pt x="0" y="1047750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893689" y="3127324"/>
            <a:ext cx="32258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Realizar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la prueba de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diferencia</a:t>
            </a:r>
            <a:r>
              <a:rPr sz="18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endParaRPr sz="1800">
              <a:latin typeface="Carlito"/>
              <a:cs typeface="Carlito"/>
            </a:endParaRPr>
          </a:p>
          <a:p>
            <a:pPr marL="4445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medias.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8163" y="868807"/>
            <a:ext cx="10360025" cy="14287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9235" algn="just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241935" algn="l"/>
              </a:tabLst>
            </a:pPr>
            <a:r>
              <a:rPr sz="2000" dirty="0">
                <a:latin typeface="Carlito"/>
                <a:cs typeface="Carlito"/>
              </a:rPr>
              <a:t>Se </a:t>
            </a:r>
            <a:r>
              <a:rPr sz="2000" spc="-15" dirty="0">
                <a:latin typeface="Carlito"/>
                <a:cs typeface="Carlito"/>
              </a:rPr>
              <a:t>examinaron </a:t>
            </a:r>
            <a:r>
              <a:rPr sz="2000" dirty="0">
                <a:latin typeface="Carlito"/>
                <a:cs typeface="Carlito"/>
              </a:rPr>
              <a:t>las </a:t>
            </a:r>
            <a:r>
              <a:rPr sz="2000" spc="-10" dirty="0">
                <a:latin typeface="Carlito"/>
                <a:cs typeface="Carlito"/>
              </a:rPr>
              <a:t>características </a:t>
            </a:r>
            <a:r>
              <a:rPr sz="2000" dirty="0">
                <a:latin typeface="Carlito"/>
                <a:cs typeface="Carlito"/>
              </a:rPr>
              <a:t>de los </a:t>
            </a:r>
            <a:r>
              <a:rPr sz="2000" spc="-5" dirty="0">
                <a:latin typeface="Carlito"/>
                <a:cs typeface="Carlito"/>
              </a:rPr>
              <a:t>sitios </a:t>
            </a:r>
            <a:r>
              <a:rPr sz="2000" dirty="0">
                <a:latin typeface="Carlito"/>
                <a:cs typeface="Carlito"/>
              </a:rPr>
              <a:t>de </a:t>
            </a:r>
            <a:r>
              <a:rPr sz="2000" spc="-5" dirty="0">
                <a:latin typeface="Carlito"/>
                <a:cs typeface="Carlito"/>
              </a:rPr>
              <a:t>unión </a:t>
            </a:r>
            <a:r>
              <a:rPr sz="2000" dirty="0">
                <a:latin typeface="Carlito"/>
                <a:cs typeface="Carlito"/>
              </a:rPr>
              <a:t>de </a:t>
            </a:r>
            <a:r>
              <a:rPr sz="2000" spc="-5" dirty="0">
                <a:latin typeface="Carlito"/>
                <a:cs typeface="Carlito"/>
              </a:rPr>
              <a:t>la 3H-imipramina en pacientes  </a:t>
            </a:r>
            <a:r>
              <a:rPr sz="2000" spc="-10" dirty="0">
                <a:latin typeface="Carlito"/>
                <a:cs typeface="Carlito"/>
              </a:rPr>
              <a:t>permanentemente </a:t>
            </a:r>
            <a:r>
              <a:rPr sz="2000" spc="-5" dirty="0">
                <a:latin typeface="Carlito"/>
                <a:cs typeface="Carlito"/>
              </a:rPr>
              <a:t>deprimidos (SAD) </a:t>
            </a:r>
            <a:r>
              <a:rPr sz="2000" dirty="0">
                <a:latin typeface="Carlito"/>
                <a:cs typeface="Carlito"/>
              </a:rPr>
              <a:t>y </a:t>
            </a:r>
            <a:r>
              <a:rPr sz="2000" spc="-10" dirty="0">
                <a:latin typeface="Carlito"/>
                <a:cs typeface="Carlito"/>
              </a:rPr>
              <a:t>pacientes </a:t>
            </a:r>
            <a:r>
              <a:rPr sz="2000" spc="-5" dirty="0">
                <a:latin typeface="Carlito"/>
                <a:cs typeface="Carlito"/>
              </a:rPr>
              <a:t>deprimidos por </a:t>
            </a:r>
            <a:r>
              <a:rPr sz="2000" spc="-15" dirty="0">
                <a:latin typeface="Carlito"/>
                <a:cs typeface="Carlito"/>
              </a:rPr>
              <a:t>corto </a:t>
            </a:r>
            <a:r>
              <a:rPr sz="2000" spc="-5" dirty="0">
                <a:latin typeface="Carlito"/>
                <a:cs typeface="Carlito"/>
              </a:rPr>
              <a:t>tiempo (no-SAD), </a:t>
            </a:r>
            <a:r>
              <a:rPr sz="2000" dirty="0">
                <a:latin typeface="Carlito"/>
                <a:cs typeface="Carlito"/>
              </a:rPr>
              <a:t>así </a:t>
            </a:r>
            <a:r>
              <a:rPr sz="2000" spc="-10" dirty="0">
                <a:latin typeface="Carlito"/>
                <a:cs typeface="Carlito"/>
              </a:rPr>
              <a:t>como  </a:t>
            </a:r>
            <a:r>
              <a:rPr sz="2000" spc="-5" dirty="0">
                <a:latin typeface="Carlito"/>
                <a:cs typeface="Carlito"/>
              </a:rPr>
              <a:t>en individuos sanos (grupo de </a:t>
            </a:r>
            <a:r>
              <a:rPr sz="2000" spc="-10" dirty="0">
                <a:latin typeface="Carlito"/>
                <a:cs typeface="Carlito"/>
              </a:rPr>
              <a:t>control). </a:t>
            </a:r>
            <a:r>
              <a:rPr sz="2000" dirty="0">
                <a:latin typeface="Carlito"/>
                <a:cs typeface="Carlito"/>
              </a:rPr>
              <a:t>Una de las </a:t>
            </a:r>
            <a:r>
              <a:rPr sz="2000" spc="-5" dirty="0">
                <a:latin typeface="Carlito"/>
                <a:cs typeface="Carlito"/>
              </a:rPr>
              <a:t>variables en </a:t>
            </a:r>
            <a:r>
              <a:rPr sz="2000" dirty="0">
                <a:latin typeface="Carlito"/>
                <a:cs typeface="Carlito"/>
              </a:rPr>
              <a:t>las </a:t>
            </a:r>
            <a:r>
              <a:rPr sz="2000" spc="-5" dirty="0">
                <a:latin typeface="Carlito"/>
                <a:cs typeface="Carlito"/>
              </a:rPr>
              <a:t>que se </a:t>
            </a:r>
            <a:r>
              <a:rPr sz="2000" spc="-10" dirty="0">
                <a:latin typeface="Carlito"/>
                <a:cs typeface="Carlito"/>
              </a:rPr>
              <a:t>hicieron </a:t>
            </a:r>
            <a:r>
              <a:rPr sz="2000" dirty="0">
                <a:latin typeface="Carlito"/>
                <a:cs typeface="Carlito"/>
              </a:rPr>
              <a:t>las </a:t>
            </a:r>
            <a:r>
              <a:rPr sz="2000" spc="-5" dirty="0">
                <a:latin typeface="Carlito"/>
                <a:cs typeface="Carlito"/>
              </a:rPr>
              <a:t>mediciones  es la densidad </a:t>
            </a:r>
            <a:r>
              <a:rPr sz="2000" dirty="0">
                <a:latin typeface="Carlito"/>
                <a:cs typeface="Carlito"/>
              </a:rPr>
              <a:t>de los </a:t>
            </a:r>
            <a:r>
              <a:rPr sz="2000" spc="-5" dirty="0">
                <a:latin typeface="Carlito"/>
                <a:cs typeface="Carlito"/>
              </a:rPr>
              <a:t>sitios </a:t>
            </a:r>
            <a:r>
              <a:rPr sz="2000" dirty="0">
                <a:latin typeface="Carlito"/>
                <a:cs typeface="Carlito"/>
              </a:rPr>
              <a:t>de </a:t>
            </a:r>
            <a:r>
              <a:rPr sz="2000" spc="-5" dirty="0">
                <a:latin typeface="Carlito"/>
                <a:cs typeface="Carlito"/>
              </a:rPr>
              <a:t>unión </a:t>
            </a:r>
            <a:r>
              <a:rPr sz="2000" spc="-15" dirty="0">
                <a:latin typeface="Carlito"/>
                <a:cs typeface="Carlito"/>
              </a:rPr>
              <a:t>para </a:t>
            </a:r>
            <a:r>
              <a:rPr sz="2000" spc="-5" dirty="0">
                <a:latin typeface="Carlito"/>
                <a:cs typeface="Carlito"/>
              </a:rPr>
              <a:t>la 3H-imipramina en </a:t>
            </a:r>
            <a:r>
              <a:rPr sz="2000" dirty="0">
                <a:latin typeface="Carlito"/>
                <a:cs typeface="Carlito"/>
              </a:rPr>
              <a:t>las </a:t>
            </a:r>
            <a:r>
              <a:rPr sz="2000" spc="-5" dirty="0">
                <a:latin typeface="Carlito"/>
                <a:cs typeface="Carlito"/>
              </a:rPr>
              <a:t>plaquetas sanguíneas. Los  </a:t>
            </a:r>
            <a:r>
              <a:rPr sz="2000" spc="-10" dirty="0">
                <a:latin typeface="Carlito"/>
                <a:cs typeface="Carlito"/>
              </a:rPr>
              <a:t>resultados </a:t>
            </a:r>
            <a:r>
              <a:rPr sz="2000" spc="-5" dirty="0">
                <a:latin typeface="Carlito"/>
                <a:cs typeface="Carlito"/>
              </a:rPr>
              <a:t>son </a:t>
            </a:r>
            <a:r>
              <a:rPr sz="2000" dirty="0">
                <a:latin typeface="Carlito"/>
                <a:cs typeface="Carlito"/>
              </a:rPr>
              <a:t>los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siguientes: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8391" y="117728"/>
            <a:ext cx="2498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0" dirty="0">
                <a:latin typeface="Arial"/>
                <a:cs typeface="Arial"/>
              </a:rPr>
              <a:t>Ejercicios…</a:t>
            </a:r>
          </a:p>
        </p:txBody>
      </p:sp>
      <p:sp>
        <p:nvSpPr>
          <p:cNvPr id="4" name="object 4"/>
          <p:cNvSpPr/>
          <p:nvPr/>
        </p:nvSpPr>
        <p:spPr>
          <a:xfrm>
            <a:off x="514350" y="2276473"/>
            <a:ext cx="3671824" cy="4581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694426" y="2794000"/>
            <a:ext cx="3627754" cy="1270000"/>
            <a:chOff x="5694426" y="2794000"/>
            <a:chExt cx="3627754" cy="1270000"/>
          </a:xfrm>
        </p:grpSpPr>
        <p:sp>
          <p:nvSpPr>
            <p:cNvPr id="6" name="object 6"/>
            <p:cNvSpPr/>
            <p:nvPr/>
          </p:nvSpPr>
          <p:spPr>
            <a:xfrm>
              <a:off x="5700776" y="2800350"/>
              <a:ext cx="3615054" cy="1257300"/>
            </a:xfrm>
            <a:custGeom>
              <a:avLst/>
              <a:gdLst/>
              <a:ahLst/>
              <a:cxnLst/>
              <a:rect l="l" t="t" r="r" b="b"/>
              <a:pathLst>
                <a:path w="3615054" h="1257300">
                  <a:moveTo>
                    <a:pt x="3405124" y="0"/>
                  </a:moveTo>
                  <a:lnTo>
                    <a:pt x="209550" y="0"/>
                  </a:lnTo>
                  <a:lnTo>
                    <a:pt x="161472" y="5536"/>
                  </a:lnTo>
                  <a:lnTo>
                    <a:pt x="117354" y="21304"/>
                  </a:lnTo>
                  <a:lnTo>
                    <a:pt x="78448" y="46046"/>
                  </a:lnTo>
                  <a:lnTo>
                    <a:pt x="46006" y="78501"/>
                  </a:lnTo>
                  <a:lnTo>
                    <a:pt x="21282" y="117410"/>
                  </a:lnTo>
                  <a:lnTo>
                    <a:pt x="5529" y="161512"/>
                  </a:lnTo>
                  <a:lnTo>
                    <a:pt x="0" y="209550"/>
                  </a:lnTo>
                  <a:lnTo>
                    <a:pt x="0" y="1047750"/>
                  </a:lnTo>
                  <a:lnTo>
                    <a:pt x="5529" y="1095787"/>
                  </a:lnTo>
                  <a:lnTo>
                    <a:pt x="21282" y="1139889"/>
                  </a:lnTo>
                  <a:lnTo>
                    <a:pt x="46006" y="1178798"/>
                  </a:lnTo>
                  <a:lnTo>
                    <a:pt x="78448" y="1211253"/>
                  </a:lnTo>
                  <a:lnTo>
                    <a:pt x="117354" y="1235995"/>
                  </a:lnTo>
                  <a:lnTo>
                    <a:pt x="161472" y="1251763"/>
                  </a:lnTo>
                  <a:lnTo>
                    <a:pt x="209550" y="1257300"/>
                  </a:lnTo>
                  <a:lnTo>
                    <a:pt x="3405124" y="1257300"/>
                  </a:lnTo>
                  <a:lnTo>
                    <a:pt x="3453161" y="1251763"/>
                  </a:lnTo>
                  <a:lnTo>
                    <a:pt x="3497263" y="1235995"/>
                  </a:lnTo>
                  <a:lnTo>
                    <a:pt x="3536172" y="1211253"/>
                  </a:lnTo>
                  <a:lnTo>
                    <a:pt x="3568627" y="1178798"/>
                  </a:lnTo>
                  <a:lnTo>
                    <a:pt x="3593369" y="1139889"/>
                  </a:lnTo>
                  <a:lnTo>
                    <a:pt x="3609137" y="1095787"/>
                  </a:lnTo>
                  <a:lnTo>
                    <a:pt x="3614674" y="1047750"/>
                  </a:lnTo>
                  <a:lnTo>
                    <a:pt x="3614674" y="209550"/>
                  </a:lnTo>
                  <a:lnTo>
                    <a:pt x="3609137" y="161512"/>
                  </a:lnTo>
                  <a:lnTo>
                    <a:pt x="3593369" y="117410"/>
                  </a:lnTo>
                  <a:lnTo>
                    <a:pt x="3568627" y="78501"/>
                  </a:lnTo>
                  <a:lnTo>
                    <a:pt x="3536172" y="46046"/>
                  </a:lnTo>
                  <a:lnTo>
                    <a:pt x="3497263" y="21304"/>
                  </a:lnTo>
                  <a:lnTo>
                    <a:pt x="3453161" y="5536"/>
                  </a:lnTo>
                  <a:lnTo>
                    <a:pt x="340512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00776" y="2800350"/>
              <a:ext cx="3615054" cy="1257300"/>
            </a:xfrm>
            <a:custGeom>
              <a:avLst/>
              <a:gdLst/>
              <a:ahLst/>
              <a:cxnLst/>
              <a:rect l="l" t="t" r="r" b="b"/>
              <a:pathLst>
                <a:path w="3615054" h="1257300">
                  <a:moveTo>
                    <a:pt x="0" y="209550"/>
                  </a:moveTo>
                  <a:lnTo>
                    <a:pt x="5529" y="161512"/>
                  </a:lnTo>
                  <a:lnTo>
                    <a:pt x="21282" y="117410"/>
                  </a:lnTo>
                  <a:lnTo>
                    <a:pt x="46006" y="78501"/>
                  </a:lnTo>
                  <a:lnTo>
                    <a:pt x="78448" y="46046"/>
                  </a:lnTo>
                  <a:lnTo>
                    <a:pt x="117354" y="21304"/>
                  </a:lnTo>
                  <a:lnTo>
                    <a:pt x="161472" y="5536"/>
                  </a:lnTo>
                  <a:lnTo>
                    <a:pt x="209550" y="0"/>
                  </a:lnTo>
                  <a:lnTo>
                    <a:pt x="3405124" y="0"/>
                  </a:lnTo>
                  <a:lnTo>
                    <a:pt x="3453161" y="5536"/>
                  </a:lnTo>
                  <a:lnTo>
                    <a:pt x="3497263" y="21304"/>
                  </a:lnTo>
                  <a:lnTo>
                    <a:pt x="3536172" y="46046"/>
                  </a:lnTo>
                  <a:lnTo>
                    <a:pt x="3568627" y="78501"/>
                  </a:lnTo>
                  <a:lnTo>
                    <a:pt x="3593369" y="117410"/>
                  </a:lnTo>
                  <a:lnTo>
                    <a:pt x="3609137" y="161512"/>
                  </a:lnTo>
                  <a:lnTo>
                    <a:pt x="3614674" y="209550"/>
                  </a:lnTo>
                  <a:lnTo>
                    <a:pt x="3614674" y="1047750"/>
                  </a:lnTo>
                  <a:lnTo>
                    <a:pt x="3609137" y="1095787"/>
                  </a:lnTo>
                  <a:lnTo>
                    <a:pt x="3593369" y="1139889"/>
                  </a:lnTo>
                  <a:lnTo>
                    <a:pt x="3568627" y="1178798"/>
                  </a:lnTo>
                  <a:lnTo>
                    <a:pt x="3536172" y="1211253"/>
                  </a:lnTo>
                  <a:lnTo>
                    <a:pt x="3497263" y="1235995"/>
                  </a:lnTo>
                  <a:lnTo>
                    <a:pt x="3453161" y="1251763"/>
                  </a:lnTo>
                  <a:lnTo>
                    <a:pt x="3405124" y="1257300"/>
                  </a:lnTo>
                  <a:lnTo>
                    <a:pt x="209550" y="1257300"/>
                  </a:lnTo>
                  <a:lnTo>
                    <a:pt x="161472" y="1251763"/>
                  </a:lnTo>
                  <a:lnTo>
                    <a:pt x="117354" y="1235995"/>
                  </a:lnTo>
                  <a:lnTo>
                    <a:pt x="78448" y="1211253"/>
                  </a:lnTo>
                  <a:lnTo>
                    <a:pt x="46006" y="1178798"/>
                  </a:lnTo>
                  <a:lnTo>
                    <a:pt x="21282" y="1139889"/>
                  </a:lnTo>
                  <a:lnTo>
                    <a:pt x="5529" y="1095787"/>
                  </a:lnTo>
                  <a:lnTo>
                    <a:pt x="0" y="1047750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893689" y="3127324"/>
            <a:ext cx="32264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Realizar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la prueba de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diferencia</a:t>
            </a:r>
            <a:r>
              <a:rPr sz="18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endParaRPr sz="1800">
              <a:latin typeface="Carlito"/>
              <a:cs typeface="Carlito"/>
            </a:endParaRPr>
          </a:p>
          <a:p>
            <a:pPr marL="3810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medias.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0936" y="146684"/>
            <a:ext cx="13804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Índice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4030" y="1276477"/>
            <a:ext cx="1268730" cy="1200150"/>
            <a:chOff x="444030" y="1276477"/>
            <a:chExt cx="1268730" cy="1200150"/>
          </a:xfrm>
        </p:grpSpPr>
        <p:sp>
          <p:nvSpPr>
            <p:cNvPr id="4" name="object 4"/>
            <p:cNvSpPr/>
            <p:nvPr/>
          </p:nvSpPr>
          <p:spPr>
            <a:xfrm>
              <a:off x="450380" y="128282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627799" y="0"/>
                  </a:moveTo>
                  <a:lnTo>
                    <a:pt x="578737" y="1786"/>
                  </a:lnTo>
                  <a:lnTo>
                    <a:pt x="530707" y="7056"/>
                  </a:lnTo>
                  <a:lnTo>
                    <a:pt x="483850" y="15680"/>
                  </a:lnTo>
                  <a:lnTo>
                    <a:pt x="438305" y="27524"/>
                  </a:lnTo>
                  <a:lnTo>
                    <a:pt x="394212" y="42456"/>
                  </a:lnTo>
                  <a:lnTo>
                    <a:pt x="351709" y="60345"/>
                  </a:lnTo>
                  <a:lnTo>
                    <a:pt x="310937" y="81058"/>
                  </a:lnTo>
                  <a:lnTo>
                    <a:pt x="272035" y="104465"/>
                  </a:lnTo>
                  <a:lnTo>
                    <a:pt x="235143" y="130431"/>
                  </a:lnTo>
                  <a:lnTo>
                    <a:pt x="200400" y="158827"/>
                  </a:lnTo>
                  <a:lnTo>
                    <a:pt x="167946" y="189519"/>
                  </a:lnTo>
                  <a:lnTo>
                    <a:pt x="137920" y="222376"/>
                  </a:lnTo>
                  <a:lnTo>
                    <a:pt x="110463" y="257266"/>
                  </a:lnTo>
                  <a:lnTo>
                    <a:pt x="85713" y="294056"/>
                  </a:lnTo>
                  <a:lnTo>
                    <a:pt x="63810" y="332615"/>
                  </a:lnTo>
                  <a:lnTo>
                    <a:pt x="44894" y="372811"/>
                  </a:lnTo>
                  <a:lnTo>
                    <a:pt x="29104" y="414512"/>
                  </a:lnTo>
                  <a:lnTo>
                    <a:pt x="16580" y="457586"/>
                  </a:lnTo>
                  <a:lnTo>
                    <a:pt x="7462" y="501901"/>
                  </a:lnTo>
                  <a:lnTo>
                    <a:pt x="1888" y="547324"/>
                  </a:lnTo>
                  <a:lnTo>
                    <a:pt x="0" y="593725"/>
                  </a:lnTo>
                  <a:lnTo>
                    <a:pt x="1888" y="640125"/>
                  </a:lnTo>
                  <a:lnTo>
                    <a:pt x="7462" y="685548"/>
                  </a:lnTo>
                  <a:lnTo>
                    <a:pt x="16580" y="729863"/>
                  </a:lnTo>
                  <a:lnTo>
                    <a:pt x="29104" y="772937"/>
                  </a:lnTo>
                  <a:lnTo>
                    <a:pt x="44894" y="814638"/>
                  </a:lnTo>
                  <a:lnTo>
                    <a:pt x="63810" y="854834"/>
                  </a:lnTo>
                  <a:lnTo>
                    <a:pt x="85713" y="893393"/>
                  </a:lnTo>
                  <a:lnTo>
                    <a:pt x="110463" y="930183"/>
                  </a:lnTo>
                  <a:lnTo>
                    <a:pt x="137920" y="965073"/>
                  </a:lnTo>
                  <a:lnTo>
                    <a:pt x="167946" y="997930"/>
                  </a:lnTo>
                  <a:lnTo>
                    <a:pt x="200400" y="1028622"/>
                  </a:lnTo>
                  <a:lnTo>
                    <a:pt x="235143" y="1057018"/>
                  </a:lnTo>
                  <a:lnTo>
                    <a:pt x="272035" y="1082984"/>
                  </a:lnTo>
                  <a:lnTo>
                    <a:pt x="310937" y="1106391"/>
                  </a:lnTo>
                  <a:lnTo>
                    <a:pt x="351709" y="1127104"/>
                  </a:lnTo>
                  <a:lnTo>
                    <a:pt x="394212" y="1144993"/>
                  </a:lnTo>
                  <a:lnTo>
                    <a:pt x="438305" y="1159925"/>
                  </a:lnTo>
                  <a:lnTo>
                    <a:pt x="483850" y="1171769"/>
                  </a:lnTo>
                  <a:lnTo>
                    <a:pt x="530707" y="1180393"/>
                  </a:lnTo>
                  <a:lnTo>
                    <a:pt x="578737" y="1185663"/>
                  </a:lnTo>
                  <a:lnTo>
                    <a:pt x="627799" y="1187450"/>
                  </a:lnTo>
                  <a:lnTo>
                    <a:pt x="676866" y="1185663"/>
                  </a:lnTo>
                  <a:lnTo>
                    <a:pt x="724899" y="1180393"/>
                  </a:lnTo>
                  <a:lnTo>
                    <a:pt x="771760" y="1171769"/>
                  </a:lnTo>
                  <a:lnTo>
                    <a:pt x="817307" y="1159925"/>
                  </a:lnTo>
                  <a:lnTo>
                    <a:pt x="861403" y="1144993"/>
                  </a:lnTo>
                  <a:lnTo>
                    <a:pt x="903907" y="1127104"/>
                  </a:lnTo>
                  <a:lnTo>
                    <a:pt x="944681" y="1106391"/>
                  </a:lnTo>
                  <a:lnTo>
                    <a:pt x="983583" y="1082984"/>
                  </a:lnTo>
                  <a:lnTo>
                    <a:pt x="1020475" y="1057018"/>
                  </a:lnTo>
                  <a:lnTo>
                    <a:pt x="1055218" y="1028622"/>
                  </a:lnTo>
                  <a:lnTo>
                    <a:pt x="1087672" y="997930"/>
                  </a:lnTo>
                  <a:lnTo>
                    <a:pt x="1117697" y="965073"/>
                  </a:lnTo>
                  <a:lnTo>
                    <a:pt x="1145153" y="930183"/>
                  </a:lnTo>
                  <a:lnTo>
                    <a:pt x="1169902" y="893393"/>
                  </a:lnTo>
                  <a:lnTo>
                    <a:pt x="1191804" y="854834"/>
                  </a:lnTo>
                  <a:lnTo>
                    <a:pt x="1210719" y="814638"/>
                  </a:lnTo>
                  <a:lnTo>
                    <a:pt x="1226508" y="772937"/>
                  </a:lnTo>
                  <a:lnTo>
                    <a:pt x="1239031" y="729863"/>
                  </a:lnTo>
                  <a:lnTo>
                    <a:pt x="1248149" y="685548"/>
                  </a:lnTo>
                  <a:lnTo>
                    <a:pt x="1253722" y="640125"/>
                  </a:lnTo>
                  <a:lnTo>
                    <a:pt x="1255610" y="593725"/>
                  </a:lnTo>
                  <a:lnTo>
                    <a:pt x="1253722" y="547324"/>
                  </a:lnTo>
                  <a:lnTo>
                    <a:pt x="1248149" y="501901"/>
                  </a:lnTo>
                  <a:lnTo>
                    <a:pt x="1239031" y="457586"/>
                  </a:lnTo>
                  <a:lnTo>
                    <a:pt x="1226508" y="414512"/>
                  </a:lnTo>
                  <a:lnTo>
                    <a:pt x="1210719" y="372811"/>
                  </a:lnTo>
                  <a:lnTo>
                    <a:pt x="1191804" y="332615"/>
                  </a:lnTo>
                  <a:lnTo>
                    <a:pt x="1169902" y="294056"/>
                  </a:lnTo>
                  <a:lnTo>
                    <a:pt x="1145153" y="257266"/>
                  </a:lnTo>
                  <a:lnTo>
                    <a:pt x="1117697" y="222376"/>
                  </a:lnTo>
                  <a:lnTo>
                    <a:pt x="1087672" y="189519"/>
                  </a:lnTo>
                  <a:lnTo>
                    <a:pt x="1055218" y="158827"/>
                  </a:lnTo>
                  <a:lnTo>
                    <a:pt x="1020475" y="130431"/>
                  </a:lnTo>
                  <a:lnTo>
                    <a:pt x="983583" y="104465"/>
                  </a:lnTo>
                  <a:lnTo>
                    <a:pt x="944681" y="81058"/>
                  </a:lnTo>
                  <a:lnTo>
                    <a:pt x="903907" y="60345"/>
                  </a:lnTo>
                  <a:lnTo>
                    <a:pt x="861403" y="42456"/>
                  </a:lnTo>
                  <a:lnTo>
                    <a:pt x="817307" y="27524"/>
                  </a:lnTo>
                  <a:lnTo>
                    <a:pt x="771760" y="15680"/>
                  </a:lnTo>
                  <a:lnTo>
                    <a:pt x="724899" y="7056"/>
                  </a:lnTo>
                  <a:lnTo>
                    <a:pt x="676866" y="1786"/>
                  </a:lnTo>
                  <a:lnTo>
                    <a:pt x="627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0380" y="128282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0" y="593725"/>
                  </a:moveTo>
                  <a:lnTo>
                    <a:pt x="1888" y="547324"/>
                  </a:lnTo>
                  <a:lnTo>
                    <a:pt x="7462" y="501901"/>
                  </a:lnTo>
                  <a:lnTo>
                    <a:pt x="16580" y="457586"/>
                  </a:lnTo>
                  <a:lnTo>
                    <a:pt x="29104" y="414512"/>
                  </a:lnTo>
                  <a:lnTo>
                    <a:pt x="44894" y="372811"/>
                  </a:lnTo>
                  <a:lnTo>
                    <a:pt x="63810" y="332615"/>
                  </a:lnTo>
                  <a:lnTo>
                    <a:pt x="85713" y="294056"/>
                  </a:lnTo>
                  <a:lnTo>
                    <a:pt x="110463" y="257266"/>
                  </a:lnTo>
                  <a:lnTo>
                    <a:pt x="137920" y="222376"/>
                  </a:lnTo>
                  <a:lnTo>
                    <a:pt x="167946" y="189519"/>
                  </a:lnTo>
                  <a:lnTo>
                    <a:pt x="200400" y="158827"/>
                  </a:lnTo>
                  <a:lnTo>
                    <a:pt x="235143" y="130431"/>
                  </a:lnTo>
                  <a:lnTo>
                    <a:pt x="272035" y="104465"/>
                  </a:lnTo>
                  <a:lnTo>
                    <a:pt x="310937" y="81058"/>
                  </a:lnTo>
                  <a:lnTo>
                    <a:pt x="351709" y="60345"/>
                  </a:lnTo>
                  <a:lnTo>
                    <a:pt x="394212" y="42456"/>
                  </a:lnTo>
                  <a:lnTo>
                    <a:pt x="438305" y="27524"/>
                  </a:lnTo>
                  <a:lnTo>
                    <a:pt x="483850" y="15680"/>
                  </a:lnTo>
                  <a:lnTo>
                    <a:pt x="530707" y="7056"/>
                  </a:lnTo>
                  <a:lnTo>
                    <a:pt x="578737" y="1786"/>
                  </a:lnTo>
                  <a:lnTo>
                    <a:pt x="627799" y="0"/>
                  </a:lnTo>
                  <a:lnTo>
                    <a:pt x="676866" y="1786"/>
                  </a:lnTo>
                  <a:lnTo>
                    <a:pt x="724899" y="7056"/>
                  </a:lnTo>
                  <a:lnTo>
                    <a:pt x="771760" y="15680"/>
                  </a:lnTo>
                  <a:lnTo>
                    <a:pt x="817307" y="27524"/>
                  </a:lnTo>
                  <a:lnTo>
                    <a:pt x="861403" y="42456"/>
                  </a:lnTo>
                  <a:lnTo>
                    <a:pt x="903907" y="60345"/>
                  </a:lnTo>
                  <a:lnTo>
                    <a:pt x="944681" y="81058"/>
                  </a:lnTo>
                  <a:lnTo>
                    <a:pt x="983583" y="104465"/>
                  </a:lnTo>
                  <a:lnTo>
                    <a:pt x="1020475" y="130431"/>
                  </a:lnTo>
                  <a:lnTo>
                    <a:pt x="1055218" y="158827"/>
                  </a:lnTo>
                  <a:lnTo>
                    <a:pt x="1087672" y="189519"/>
                  </a:lnTo>
                  <a:lnTo>
                    <a:pt x="1117697" y="222376"/>
                  </a:lnTo>
                  <a:lnTo>
                    <a:pt x="1145153" y="257266"/>
                  </a:lnTo>
                  <a:lnTo>
                    <a:pt x="1169902" y="294056"/>
                  </a:lnTo>
                  <a:lnTo>
                    <a:pt x="1191804" y="332615"/>
                  </a:lnTo>
                  <a:lnTo>
                    <a:pt x="1210719" y="372811"/>
                  </a:lnTo>
                  <a:lnTo>
                    <a:pt x="1226508" y="414512"/>
                  </a:lnTo>
                  <a:lnTo>
                    <a:pt x="1239031" y="457586"/>
                  </a:lnTo>
                  <a:lnTo>
                    <a:pt x="1248149" y="501901"/>
                  </a:lnTo>
                  <a:lnTo>
                    <a:pt x="1253722" y="547324"/>
                  </a:lnTo>
                  <a:lnTo>
                    <a:pt x="1255610" y="593725"/>
                  </a:lnTo>
                  <a:lnTo>
                    <a:pt x="1253722" y="640125"/>
                  </a:lnTo>
                  <a:lnTo>
                    <a:pt x="1248149" y="685548"/>
                  </a:lnTo>
                  <a:lnTo>
                    <a:pt x="1239031" y="729863"/>
                  </a:lnTo>
                  <a:lnTo>
                    <a:pt x="1226508" y="772937"/>
                  </a:lnTo>
                  <a:lnTo>
                    <a:pt x="1210719" y="814638"/>
                  </a:lnTo>
                  <a:lnTo>
                    <a:pt x="1191804" y="854834"/>
                  </a:lnTo>
                  <a:lnTo>
                    <a:pt x="1169902" y="893393"/>
                  </a:lnTo>
                  <a:lnTo>
                    <a:pt x="1145153" y="930183"/>
                  </a:lnTo>
                  <a:lnTo>
                    <a:pt x="1117697" y="965073"/>
                  </a:lnTo>
                  <a:lnTo>
                    <a:pt x="1087672" y="997930"/>
                  </a:lnTo>
                  <a:lnTo>
                    <a:pt x="1055218" y="1028622"/>
                  </a:lnTo>
                  <a:lnTo>
                    <a:pt x="1020475" y="1057018"/>
                  </a:lnTo>
                  <a:lnTo>
                    <a:pt x="983583" y="1082984"/>
                  </a:lnTo>
                  <a:lnTo>
                    <a:pt x="944681" y="1106391"/>
                  </a:lnTo>
                  <a:lnTo>
                    <a:pt x="903907" y="1127104"/>
                  </a:lnTo>
                  <a:lnTo>
                    <a:pt x="861403" y="1144993"/>
                  </a:lnTo>
                  <a:lnTo>
                    <a:pt x="817307" y="1159925"/>
                  </a:lnTo>
                  <a:lnTo>
                    <a:pt x="771760" y="1171769"/>
                  </a:lnTo>
                  <a:lnTo>
                    <a:pt x="724899" y="1180393"/>
                  </a:lnTo>
                  <a:lnTo>
                    <a:pt x="676866" y="1185663"/>
                  </a:lnTo>
                  <a:lnTo>
                    <a:pt x="627799" y="1187450"/>
                  </a:lnTo>
                  <a:lnTo>
                    <a:pt x="578737" y="1185663"/>
                  </a:lnTo>
                  <a:lnTo>
                    <a:pt x="530707" y="1180393"/>
                  </a:lnTo>
                  <a:lnTo>
                    <a:pt x="483850" y="1171769"/>
                  </a:lnTo>
                  <a:lnTo>
                    <a:pt x="438305" y="1159925"/>
                  </a:lnTo>
                  <a:lnTo>
                    <a:pt x="394212" y="1144993"/>
                  </a:lnTo>
                  <a:lnTo>
                    <a:pt x="351709" y="1127104"/>
                  </a:lnTo>
                  <a:lnTo>
                    <a:pt x="310937" y="1106391"/>
                  </a:lnTo>
                  <a:lnTo>
                    <a:pt x="272035" y="1082984"/>
                  </a:lnTo>
                  <a:lnTo>
                    <a:pt x="235143" y="1057018"/>
                  </a:lnTo>
                  <a:lnTo>
                    <a:pt x="200400" y="1028622"/>
                  </a:lnTo>
                  <a:lnTo>
                    <a:pt x="167946" y="997930"/>
                  </a:lnTo>
                  <a:lnTo>
                    <a:pt x="137920" y="965073"/>
                  </a:lnTo>
                  <a:lnTo>
                    <a:pt x="110463" y="930183"/>
                  </a:lnTo>
                  <a:lnTo>
                    <a:pt x="85713" y="893393"/>
                  </a:lnTo>
                  <a:lnTo>
                    <a:pt x="63810" y="854834"/>
                  </a:lnTo>
                  <a:lnTo>
                    <a:pt x="44894" y="814638"/>
                  </a:lnTo>
                  <a:lnTo>
                    <a:pt x="29104" y="772937"/>
                  </a:lnTo>
                  <a:lnTo>
                    <a:pt x="16580" y="729863"/>
                  </a:lnTo>
                  <a:lnTo>
                    <a:pt x="7462" y="685548"/>
                  </a:lnTo>
                  <a:lnTo>
                    <a:pt x="1888" y="640125"/>
                  </a:lnTo>
                  <a:lnTo>
                    <a:pt x="0" y="5937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07465" y="17118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4030" y="3401567"/>
            <a:ext cx="1268730" cy="1200150"/>
            <a:chOff x="444030" y="3401567"/>
            <a:chExt cx="1268730" cy="1200150"/>
          </a:xfrm>
        </p:grpSpPr>
        <p:sp>
          <p:nvSpPr>
            <p:cNvPr id="8" name="object 8"/>
            <p:cNvSpPr/>
            <p:nvPr/>
          </p:nvSpPr>
          <p:spPr>
            <a:xfrm>
              <a:off x="450380" y="340791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627799" y="0"/>
                  </a:moveTo>
                  <a:lnTo>
                    <a:pt x="578737" y="1786"/>
                  </a:lnTo>
                  <a:lnTo>
                    <a:pt x="530707" y="7056"/>
                  </a:lnTo>
                  <a:lnTo>
                    <a:pt x="483850" y="15680"/>
                  </a:lnTo>
                  <a:lnTo>
                    <a:pt x="438305" y="27524"/>
                  </a:lnTo>
                  <a:lnTo>
                    <a:pt x="394212" y="42456"/>
                  </a:lnTo>
                  <a:lnTo>
                    <a:pt x="351709" y="60345"/>
                  </a:lnTo>
                  <a:lnTo>
                    <a:pt x="310937" y="81058"/>
                  </a:lnTo>
                  <a:lnTo>
                    <a:pt x="272035" y="104465"/>
                  </a:lnTo>
                  <a:lnTo>
                    <a:pt x="235143" y="130431"/>
                  </a:lnTo>
                  <a:lnTo>
                    <a:pt x="200400" y="158827"/>
                  </a:lnTo>
                  <a:lnTo>
                    <a:pt x="167946" y="189519"/>
                  </a:lnTo>
                  <a:lnTo>
                    <a:pt x="137920" y="222376"/>
                  </a:lnTo>
                  <a:lnTo>
                    <a:pt x="110463" y="257266"/>
                  </a:lnTo>
                  <a:lnTo>
                    <a:pt x="85713" y="294056"/>
                  </a:lnTo>
                  <a:lnTo>
                    <a:pt x="63810" y="332615"/>
                  </a:lnTo>
                  <a:lnTo>
                    <a:pt x="44894" y="372811"/>
                  </a:lnTo>
                  <a:lnTo>
                    <a:pt x="29104" y="414512"/>
                  </a:lnTo>
                  <a:lnTo>
                    <a:pt x="16580" y="457586"/>
                  </a:lnTo>
                  <a:lnTo>
                    <a:pt x="7462" y="501901"/>
                  </a:lnTo>
                  <a:lnTo>
                    <a:pt x="1888" y="547324"/>
                  </a:lnTo>
                  <a:lnTo>
                    <a:pt x="0" y="593725"/>
                  </a:lnTo>
                  <a:lnTo>
                    <a:pt x="1888" y="640124"/>
                  </a:lnTo>
                  <a:lnTo>
                    <a:pt x="7462" y="685545"/>
                  </a:lnTo>
                  <a:lnTo>
                    <a:pt x="16580" y="729856"/>
                  </a:lnTo>
                  <a:lnTo>
                    <a:pt x="29104" y="772925"/>
                  </a:lnTo>
                  <a:lnTo>
                    <a:pt x="44894" y="814619"/>
                  </a:lnTo>
                  <a:lnTo>
                    <a:pt x="63810" y="854808"/>
                  </a:lnTo>
                  <a:lnTo>
                    <a:pt x="85713" y="893360"/>
                  </a:lnTo>
                  <a:lnTo>
                    <a:pt x="110463" y="930142"/>
                  </a:lnTo>
                  <a:lnTo>
                    <a:pt x="137920" y="965023"/>
                  </a:lnTo>
                  <a:lnTo>
                    <a:pt x="167946" y="997871"/>
                  </a:lnTo>
                  <a:lnTo>
                    <a:pt x="200400" y="1028554"/>
                  </a:lnTo>
                  <a:lnTo>
                    <a:pt x="235143" y="1056941"/>
                  </a:lnTo>
                  <a:lnTo>
                    <a:pt x="272035" y="1082899"/>
                  </a:lnTo>
                  <a:lnTo>
                    <a:pt x="310937" y="1106297"/>
                  </a:lnTo>
                  <a:lnTo>
                    <a:pt x="351709" y="1127002"/>
                  </a:lnTo>
                  <a:lnTo>
                    <a:pt x="394212" y="1144884"/>
                  </a:lnTo>
                  <a:lnTo>
                    <a:pt x="438305" y="1159811"/>
                  </a:lnTo>
                  <a:lnTo>
                    <a:pt x="483850" y="1171649"/>
                  </a:lnTo>
                  <a:lnTo>
                    <a:pt x="530707" y="1180269"/>
                  </a:lnTo>
                  <a:lnTo>
                    <a:pt x="578737" y="1185537"/>
                  </a:lnTo>
                  <a:lnTo>
                    <a:pt x="627799" y="1187323"/>
                  </a:lnTo>
                  <a:lnTo>
                    <a:pt x="676866" y="1185537"/>
                  </a:lnTo>
                  <a:lnTo>
                    <a:pt x="724899" y="1180269"/>
                  </a:lnTo>
                  <a:lnTo>
                    <a:pt x="771760" y="1171649"/>
                  </a:lnTo>
                  <a:lnTo>
                    <a:pt x="817307" y="1159811"/>
                  </a:lnTo>
                  <a:lnTo>
                    <a:pt x="861403" y="1144884"/>
                  </a:lnTo>
                  <a:lnTo>
                    <a:pt x="903907" y="1127002"/>
                  </a:lnTo>
                  <a:lnTo>
                    <a:pt x="944681" y="1106297"/>
                  </a:lnTo>
                  <a:lnTo>
                    <a:pt x="983583" y="1082899"/>
                  </a:lnTo>
                  <a:lnTo>
                    <a:pt x="1020475" y="1056941"/>
                  </a:lnTo>
                  <a:lnTo>
                    <a:pt x="1055218" y="1028554"/>
                  </a:lnTo>
                  <a:lnTo>
                    <a:pt x="1087672" y="997871"/>
                  </a:lnTo>
                  <a:lnTo>
                    <a:pt x="1117697" y="965023"/>
                  </a:lnTo>
                  <a:lnTo>
                    <a:pt x="1145153" y="930142"/>
                  </a:lnTo>
                  <a:lnTo>
                    <a:pt x="1169902" y="893360"/>
                  </a:lnTo>
                  <a:lnTo>
                    <a:pt x="1191804" y="854808"/>
                  </a:lnTo>
                  <a:lnTo>
                    <a:pt x="1210719" y="814619"/>
                  </a:lnTo>
                  <a:lnTo>
                    <a:pt x="1226508" y="772925"/>
                  </a:lnTo>
                  <a:lnTo>
                    <a:pt x="1239031" y="729856"/>
                  </a:lnTo>
                  <a:lnTo>
                    <a:pt x="1248149" y="685545"/>
                  </a:lnTo>
                  <a:lnTo>
                    <a:pt x="1253722" y="640124"/>
                  </a:lnTo>
                  <a:lnTo>
                    <a:pt x="1255610" y="593725"/>
                  </a:lnTo>
                  <a:lnTo>
                    <a:pt x="1253722" y="547324"/>
                  </a:lnTo>
                  <a:lnTo>
                    <a:pt x="1248149" y="501901"/>
                  </a:lnTo>
                  <a:lnTo>
                    <a:pt x="1239031" y="457586"/>
                  </a:lnTo>
                  <a:lnTo>
                    <a:pt x="1226508" y="414512"/>
                  </a:lnTo>
                  <a:lnTo>
                    <a:pt x="1210719" y="372811"/>
                  </a:lnTo>
                  <a:lnTo>
                    <a:pt x="1191804" y="332615"/>
                  </a:lnTo>
                  <a:lnTo>
                    <a:pt x="1169902" y="294056"/>
                  </a:lnTo>
                  <a:lnTo>
                    <a:pt x="1145153" y="257266"/>
                  </a:lnTo>
                  <a:lnTo>
                    <a:pt x="1117697" y="222376"/>
                  </a:lnTo>
                  <a:lnTo>
                    <a:pt x="1087672" y="189519"/>
                  </a:lnTo>
                  <a:lnTo>
                    <a:pt x="1055218" y="158827"/>
                  </a:lnTo>
                  <a:lnTo>
                    <a:pt x="1020475" y="130431"/>
                  </a:lnTo>
                  <a:lnTo>
                    <a:pt x="983583" y="104465"/>
                  </a:lnTo>
                  <a:lnTo>
                    <a:pt x="944681" y="81058"/>
                  </a:lnTo>
                  <a:lnTo>
                    <a:pt x="903907" y="60345"/>
                  </a:lnTo>
                  <a:lnTo>
                    <a:pt x="861403" y="42456"/>
                  </a:lnTo>
                  <a:lnTo>
                    <a:pt x="817307" y="27524"/>
                  </a:lnTo>
                  <a:lnTo>
                    <a:pt x="771760" y="15680"/>
                  </a:lnTo>
                  <a:lnTo>
                    <a:pt x="724899" y="7056"/>
                  </a:lnTo>
                  <a:lnTo>
                    <a:pt x="676866" y="1786"/>
                  </a:lnTo>
                  <a:lnTo>
                    <a:pt x="627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0380" y="340791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0" y="593725"/>
                  </a:moveTo>
                  <a:lnTo>
                    <a:pt x="1888" y="547324"/>
                  </a:lnTo>
                  <a:lnTo>
                    <a:pt x="7462" y="501901"/>
                  </a:lnTo>
                  <a:lnTo>
                    <a:pt x="16580" y="457586"/>
                  </a:lnTo>
                  <a:lnTo>
                    <a:pt x="29104" y="414512"/>
                  </a:lnTo>
                  <a:lnTo>
                    <a:pt x="44894" y="372811"/>
                  </a:lnTo>
                  <a:lnTo>
                    <a:pt x="63810" y="332615"/>
                  </a:lnTo>
                  <a:lnTo>
                    <a:pt x="85713" y="294056"/>
                  </a:lnTo>
                  <a:lnTo>
                    <a:pt x="110463" y="257266"/>
                  </a:lnTo>
                  <a:lnTo>
                    <a:pt x="137920" y="222376"/>
                  </a:lnTo>
                  <a:lnTo>
                    <a:pt x="167946" y="189519"/>
                  </a:lnTo>
                  <a:lnTo>
                    <a:pt x="200400" y="158827"/>
                  </a:lnTo>
                  <a:lnTo>
                    <a:pt x="235143" y="130431"/>
                  </a:lnTo>
                  <a:lnTo>
                    <a:pt x="272035" y="104465"/>
                  </a:lnTo>
                  <a:lnTo>
                    <a:pt x="310937" y="81058"/>
                  </a:lnTo>
                  <a:lnTo>
                    <a:pt x="351709" y="60345"/>
                  </a:lnTo>
                  <a:lnTo>
                    <a:pt x="394212" y="42456"/>
                  </a:lnTo>
                  <a:lnTo>
                    <a:pt x="438305" y="27524"/>
                  </a:lnTo>
                  <a:lnTo>
                    <a:pt x="483850" y="15680"/>
                  </a:lnTo>
                  <a:lnTo>
                    <a:pt x="530707" y="7056"/>
                  </a:lnTo>
                  <a:lnTo>
                    <a:pt x="578737" y="1786"/>
                  </a:lnTo>
                  <a:lnTo>
                    <a:pt x="627799" y="0"/>
                  </a:lnTo>
                  <a:lnTo>
                    <a:pt x="676866" y="1786"/>
                  </a:lnTo>
                  <a:lnTo>
                    <a:pt x="724899" y="7056"/>
                  </a:lnTo>
                  <a:lnTo>
                    <a:pt x="771760" y="15680"/>
                  </a:lnTo>
                  <a:lnTo>
                    <a:pt x="817307" y="27524"/>
                  </a:lnTo>
                  <a:lnTo>
                    <a:pt x="861403" y="42456"/>
                  </a:lnTo>
                  <a:lnTo>
                    <a:pt x="903907" y="60345"/>
                  </a:lnTo>
                  <a:lnTo>
                    <a:pt x="944681" y="81058"/>
                  </a:lnTo>
                  <a:lnTo>
                    <a:pt x="983583" y="104465"/>
                  </a:lnTo>
                  <a:lnTo>
                    <a:pt x="1020475" y="130431"/>
                  </a:lnTo>
                  <a:lnTo>
                    <a:pt x="1055218" y="158827"/>
                  </a:lnTo>
                  <a:lnTo>
                    <a:pt x="1087672" y="189519"/>
                  </a:lnTo>
                  <a:lnTo>
                    <a:pt x="1117697" y="222376"/>
                  </a:lnTo>
                  <a:lnTo>
                    <a:pt x="1145153" y="257266"/>
                  </a:lnTo>
                  <a:lnTo>
                    <a:pt x="1169902" y="294056"/>
                  </a:lnTo>
                  <a:lnTo>
                    <a:pt x="1191804" y="332615"/>
                  </a:lnTo>
                  <a:lnTo>
                    <a:pt x="1210719" y="372811"/>
                  </a:lnTo>
                  <a:lnTo>
                    <a:pt x="1226508" y="414512"/>
                  </a:lnTo>
                  <a:lnTo>
                    <a:pt x="1239031" y="457586"/>
                  </a:lnTo>
                  <a:lnTo>
                    <a:pt x="1248149" y="501901"/>
                  </a:lnTo>
                  <a:lnTo>
                    <a:pt x="1253722" y="547324"/>
                  </a:lnTo>
                  <a:lnTo>
                    <a:pt x="1255610" y="593725"/>
                  </a:lnTo>
                  <a:lnTo>
                    <a:pt x="1253722" y="640124"/>
                  </a:lnTo>
                  <a:lnTo>
                    <a:pt x="1248149" y="685545"/>
                  </a:lnTo>
                  <a:lnTo>
                    <a:pt x="1239031" y="729856"/>
                  </a:lnTo>
                  <a:lnTo>
                    <a:pt x="1226508" y="772925"/>
                  </a:lnTo>
                  <a:lnTo>
                    <a:pt x="1210719" y="814619"/>
                  </a:lnTo>
                  <a:lnTo>
                    <a:pt x="1191804" y="854808"/>
                  </a:lnTo>
                  <a:lnTo>
                    <a:pt x="1169902" y="893360"/>
                  </a:lnTo>
                  <a:lnTo>
                    <a:pt x="1145153" y="930142"/>
                  </a:lnTo>
                  <a:lnTo>
                    <a:pt x="1117697" y="965023"/>
                  </a:lnTo>
                  <a:lnTo>
                    <a:pt x="1087672" y="997871"/>
                  </a:lnTo>
                  <a:lnTo>
                    <a:pt x="1055218" y="1028554"/>
                  </a:lnTo>
                  <a:lnTo>
                    <a:pt x="1020475" y="1056941"/>
                  </a:lnTo>
                  <a:lnTo>
                    <a:pt x="983583" y="1082899"/>
                  </a:lnTo>
                  <a:lnTo>
                    <a:pt x="944681" y="1106297"/>
                  </a:lnTo>
                  <a:lnTo>
                    <a:pt x="903907" y="1127002"/>
                  </a:lnTo>
                  <a:lnTo>
                    <a:pt x="861403" y="1144884"/>
                  </a:lnTo>
                  <a:lnTo>
                    <a:pt x="817307" y="1159811"/>
                  </a:lnTo>
                  <a:lnTo>
                    <a:pt x="771760" y="1171649"/>
                  </a:lnTo>
                  <a:lnTo>
                    <a:pt x="724899" y="1180269"/>
                  </a:lnTo>
                  <a:lnTo>
                    <a:pt x="676866" y="1185537"/>
                  </a:lnTo>
                  <a:lnTo>
                    <a:pt x="627799" y="1187323"/>
                  </a:lnTo>
                  <a:lnTo>
                    <a:pt x="578737" y="1185537"/>
                  </a:lnTo>
                  <a:lnTo>
                    <a:pt x="530707" y="1180269"/>
                  </a:lnTo>
                  <a:lnTo>
                    <a:pt x="483850" y="1171649"/>
                  </a:lnTo>
                  <a:lnTo>
                    <a:pt x="438305" y="1159811"/>
                  </a:lnTo>
                  <a:lnTo>
                    <a:pt x="394212" y="1144884"/>
                  </a:lnTo>
                  <a:lnTo>
                    <a:pt x="351709" y="1127002"/>
                  </a:lnTo>
                  <a:lnTo>
                    <a:pt x="310937" y="1106297"/>
                  </a:lnTo>
                  <a:lnTo>
                    <a:pt x="272035" y="1082899"/>
                  </a:lnTo>
                  <a:lnTo>
                    <a:pt x="235143" y="1056941"/>
                  </a:lnTo>
                  <a:lnTo>
                    <a:pt x="200400" y="1028554"/>
                  </a:lnTo>
                  <a:lnTo>
                    <a:pt x="167946" y="997871"/>
                  </a:lnTo>
                  <a:lnTo>
                    <a:pt x="137920" y="965023"/>
                  </a:lnTo>
                  <a:lnTo>
                    <a:pt x="110463" y="930142"/>
                  </a:lnTo>
                  <a:lnTo>
                    <a:pt x="85713" y="893360"/>
                  </a:lnTo>
                  <a:lnTo>
                    <a:pt x="63810" y="854808"/>
                  </a:lnTo>
                  <a:lnTo>
                    <a:pt x="44894" y="814619"/>
                  </a:lnTo>
                  <a:lnTo>
                    <a:pt x="29104" y="772925"/>
                  </a:lnTo>
                  <a:lnTo>
                    <a:pt x="16580" y="729856"/>
                  </a:lnTo>
                  <a:lnTo>
                    <a:pt x="7462" y="685545"/>
                  </a:lnTo>
                  <a:lnTo>
                    <a:pt x="1888" y="640124"/>
                  </a:lnTo>
                  <a:lnTo>
                    <a:pt x="0" y="5937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07465" y="383755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4030" y="5526659"/>
            <a:ext cx="1268730" cy="1200150"/>
            <a:chOff x="444030" y="5526659"/>
            <a:chExt cx="1268730" cy="1200150"/>
          </a:xfrm>
        </p:grpSpPr>
        <p:sp>
          <p:nvSpPr>
            <p:cNvPr id="12" name="object 12"/>
            <p:cNvSpPr/>
            <p:nvPr/>
          </p:nvSpPr>
          <p:spPr>
            <a:xfrm>
              <a:off x="450380" y="5533009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627799" y="0"/>
                  </a:moveTo>
                  <a:lnTo>
                    <a:pt x="578737" y="1785"/>
                  </a:lnTo>
                  <a:lnTo>
                    <a:pt x="530707" y="7055"/>
                  </a:lnTo>
                  <a:lnTo>
                    <a:pt x="483850" y="15678"/>
                  </a:lnTo>
                  <a:lnTo>
                    <a:pt x="438305" y="27520"/>
                  </a:lnTo>
                  <a:lnTo>
                    <a:pt x="394212" y="42450"/>
                  </a:lnTo>
                  <a:lnTo>
                    <a:pt x="351709" y="60336"/>
                  </a:lnTo>
                  <a:lnTo>
                    <a:pt x="310937" y="81047"/>
                  </a:lnTo>
                  <a:lnTo>
                    <a:pt x="272035" y="104450"/>
                  </a:lnTo>
                  <a:lnTo>
                    <a:pt x="235143" y="130413"/>
                  </a:lnTo>
                  <a:lnTo>
                    <a:pt x="200400" y="158805"/>
                  </a:lnTo>
                  <a:lnTo>
                    <a:pt x="167946" y="189493"/>
                  </a:lnTo>
                  <a:lnTo>
                    <a:pt x="137920" y="222346"/>
                  </a:lnTo>
                  <a:lnTo>
                    <a:pt x="110463" y="257231"/>
                  </a:lnTo>
                  <a:lnTo>
                    <a:pt x="85713" y="294017"/>
                  </a:lnTo>
                  <a:lnTo>
                    <a:pt x="63810" y="332571"/>
                  </a:lnTo>
                  <a:lnTo>
                    <a:pt x="44894" y="372762"/>
                  </a:lnTo>
                  <a:lnTo>
                    <a:pt x="29104" y="414458"/>
                  </a:lnTo>
                  <a:lnTo>
                    <a:pt x="16580" y="457526"/>
                  </a:lnTo>
                  <a:lnTo>
                    <a:pt x="7462" y="501835"/>
                  </a:lnTo>
                  <a:lnTo>
                    <a:pt x="1888" y="547253"/>
                  </a:lnTo>
                  <a:lnTo>
                    <a:pt x="0" y="593648"/>
                  </a:lnTo>
                  <a:lnTo>
                    <a:pt x="1888" y="640045"/>
                  </a:lnTo>
                  <a:lnTo>
                    <a:pt x="7462" y="685465"/>
                  </a:lnTo>
                  <a:lnTo>
                    <a:pt x="16580" y="729777"/>
                  </a:lnTo>
                  <a:lnTo>
                    <a:pt x="29104" y="772847"/>
                  </a:lnTo>
                  <a:lnTo>
                    <a:pt x="44894" y="814545"/>
                  </a:lnTo>
                  <a:lnTo>
                    <a:pt x="63810" y="854739"/>
                  </a:lnTo>
                  <a:lnTo>
                    <a:pt x="85713" y="893295"/>
                  </a:lnTo>
                  <a:lnTo>
                    <a:pt x="110463" y="930083"/>
                  </a:lnTo>
                  <a:lnTo>
                    <a:pt x="137920" y="964971"/>
                  </a:lnTo>
                  <a:lnTo>
                    <a:pt x="167946" y="997826"/>
                  </a:lnTo>
                  <a:lnTo>
                    <a:pt x="200400" y="1028516"/>
                  </a:lnTo>
                  <a:lnTo>
                    <a:pt x="235143" y="1056910"/>
                  </a:lnTo>
                  <a:lnTo>
                    <a:pt x="272035" y="1082876"/>
                  </a:lnTo>
                  <a:lnTo>
                    <a:pt x="310937" y="1106281"/>
                  </a:lnTo>
                  <a:lnTo>
                    <a:pt x="351709" y="1126993"/>
                  </a:lnTo>
                  <a:lnTo>
                    <a:pt x="394212" y="1144881"/>
                  </a:lnTo>
                  <a:lnTo>
                    <a:pt x="438305" y="1159813"/>
                  </a:lnTo>
                  <a:lnTo>
                    <a:pt x="483850" y="1171656"/>
                  </a:lnTo>
                  <a:lnTo>
                    <a:pt x="530707" y="1180279"/>
                  </a:lnTo>
                  <a:lnTo>
                    <a:pt x="578737" y="1185549"/>
                  </a:lnTo>
                  <a:lnTo>
                    <a:pt x="627799" y="1187335"/>
                  </a:lnTo>
                  <a:lnTo>
                    <a:pt x="676866" y="1185549"/>
                  </a:lnTo>
                  <a:lnTo>
                    <a:pt x="724899" y="1180279"/>
                  </a:lnTo>
                  <a:lnTo>
                    <a:pt x="771760" y="1171656"/>
                  </a:lnTo>
                  <a:lnTo>
                    <a:pt x="817307" y="1159813"/>
                  </a:lnTo>
                  <a:lnTo>
                    <a:pt x="861403" y="1144881"/>
                  </a:lnTo>
                  <a:lnTo>
                    <a:pt x="903907" y="1126993"/>
                  </a:lnTo>
                  <a:lnTo>
                    <a:pt x="944681" y="1106281"/>
                  </a:lnTo>
                  <a:lnTo>
                    <a:pt x="983583" y="1082876"/>
                  </a:lnTo>
                  <a:lnTo>
                    <a:pt x="1020475" y="1056910"/>
                  </a:lnTo>
                  <a:lnTo>
                    <a:pt x="1055218" y="1028516"/>
                  </a:lnTo>
                  <a:lnTo>
                    <a:pt x="1087672" y="997826"/>
                  </a:lnTo>
                  <a:lnTo>
                    <a:pt x="1117697" y="964971"/>
                  </a:lnTo>
                  <a:lnTo>
                    <a:pt x="1145153" y="930083"/>
                  </a:lnTo>
                  <a:lnTo>
                    <a:pt x="1169902" y="893295"/>
                  </a:lnTo>
                  <a:lnTo>
                    <a:pt x="1191804" y="854739"/>
                  </a:lnTo>
                  <a:lnTo>
                    <a:pt x="1210719" y="814545"/>
                  </a:lnTo>
                  <a:lnTo>
                    <a:pt x="1226508" y="772847"/>
                  </a:lnTo>
                  <a:lnTo>
                    <a:pt x="1239031" y="729777"/>
                  </a:lnTo>
                  <a:lnTo>
                    <a:pt x="1248149" y="685465"/>
                  </a:lnTo>
                  <a:lnTo>
                    <a:pt x="1253722" y="640045"/>
                  </a:lnTo>
                  <a:lnTo>
                    <a:pt x="1255610" y="593648"/>
                  </a:lnTo>
                  <a:lnTo>
                    <a:pt x="1253722" y="547253"/>
                  </a:lnTo>
                  <a:lnTo>
                    <a:pt x="1248149" y="501835"/>
                  </a:lnTo>
                  <a:lnTo>
                    <a:pt x="1239031" y="457526"/>
                  </a:lnTo>
                  <a:lnTo>
                    <a:pt x="1226508" y="414458"/>
                  </a:lnTo>
                  <a:lnTo>
                    <a:pt x="1210719" y="372762"/>
                  </a:lnTo>
                  <a:lnTo>
                    <a:pt x="1191804" y="332571"/>
                  </a:lnTo>
                  <a:lnTo>
                    <a:pt x="1169902" y="294017"/>
                  </a:lnTo>
                  <a:lnTo>
                    <a:pt x="1145153" y="257231"/>
                  </a:lnTo>
                  <a:lnTo>
                    <a:pt x="1117697" y="222346"/>
                  </a:lnTo>
                  <a:lnTo>
                    <a:pt x="1087672" y="189493"/>
                  </a:lnTo>
                  <a:lnTo>
                    <a:pt x="1055218" y="158805"/>
                  </a:lnTo>
                  <a:lnTo>
                    <a:pt x="1020475" y="130413"/>
                  </a:lnTo>
                  <a:lnTo>
                    <a:pt x="983583" y="104450"/>
                  </a:lnTo>
                  <a:lnTo>
                    <a:pt x="944681" y="81047"/>
                  </a:lnTo>
                  <a:lnTo>
                    <a:pt x="903907" y="60336"/>
                  </a:lnTo>
                  <a:lnTo>
                    <a:pt x="861403" y="42450"/>
                  </a:lnTo>
                  <a:lnTo>
                    <a:pt x="817307" y="27520"/>
                  </a:lnTo>
                  <a:lnTo>
                    <a:pt x="771760" y="15678"/>
                  </a:lnTo>
                  <a:lnTo>
                    <a:pt x="724899" y="7055"/>
                  </a:lnTo>
                  <a:lnTo>
                    <a:pt x="676866" y="1785"/>
                  </a:lnTo>
                  <a:lnTo>
                    <a:pt x="627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0380" y="5533009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0" y="593648"/>
                  </a:moveTo>
                  <a:lnTo>
                    <a:pt x="1888" y="547253"/>
                  </a:lnTo>
                  <a:lnTo>
                    <a:pt x="7462" y="501835"/>
                  </a:lnTo>
                  <a:lnTo>
                    <a:pt x="16580" y="457526"/>
                  </a:lnTo>
                  <a:lnTo>
                    <a:pt x="29104" y="414458"/>
                  </a:lnTo>
                  <a:lnTo>
                    <a:pt x="44894" y="372762"/>
                  </a:lnTo>
                  <a:lnTo>
                    <a:pt x="63810" y="332571"/>
                  </a:lnTo>
                  <a:lnTo>
                    <a:pt x="85713" y="294017"/>
                  </a:lnTo>
                  <a:lnTo>
                    <a:pt x="110463" y="257231"/>
                  </a:lnTo>
                  <a:lnTo>
                    <a:pt x="137920" y="222346"/>
                  </a:lnTo>
                  <a:lnTo>
                    <a:pt x="167946" y="189493"/>
                  </a:lnTo>
                  <a:lnTo>
                    <a:pt x="200400" y="158805"/>
                  </a:lnTo>
                  <a:lnTo>
                    <a:pt x="235143" y="130413"/>
                  </a:lnTo>
                  <a:lnTo>
                    <a:pt x="272035" y="104450"/>
                  </a:lnTo>
                  <a:lnTo>
                    <a:pt x="310937" y="81047"/>
                  </a:lnTo>
                  <a:lnTo>
                    <a:pt x="351709" y="60336"/>
                  </a:lnTo>
                  <a:lnTo>
                    <a:pt x="394212" y="42450"/>
                  </a:lnTo>
                  <a:lnTo>
                    <a:pt x="438305" y="27520"/>
                  </a:lnTo>
                  <a:lnTo>
                    <a:pt x="483850" y="15678"/>
                  </a:lnTo>
                  <a:lnTo>
                    <a:pt x="530707" y="7055"/>
                  </a:lnTo>
                  <a:lnTo>
                    <a:pt x="578737" y="1785"/>
                  </a:lnTo>
                  <a:lnTo>
                    <a:pt x="627799" y="0"/>
                  </a:lnTo>
                  <a:lnTo>
                    <a:pt x="676866" y="1785"/>
                  </a:lnTo>
                  <a:lnTo>
                    <a:pt x="724899" y="7055"/>
                  </a:lnTo>
                  <a:lnTo>
                    <a:pt x="771760" y="15678"/>
                  </a:lnTo>
                  <a:lnTo>
                    <a:pt x="817307" y="27520"/>
                  </a:lnTo>
                  <a:lnTo>
                    <a:pt x="861403" y="42450"/>
                  </a:lnTo>
                  <a:lnTo>
                    <a:pt x="903907" y="60336"/>
                  </a:lnTo>
                  <a:lnTo>
                    <a:pt x="944681" y="81047"/>
                  </a:lnTo>
                  <a:lnTo>
                    <a:pt x="983583" y="104450"/>
                  </a:lnTo>
                  <a:lnTo>
                    <a:pt x="1020475" y="130413"/>
                  </a:lnTo>
                  <a:lnTo>
                    <a:pt x="1055218" y="158805"/>
                  </a:lnTo>
                  <a:lnTo>
                    <a:pt x="1087672" y="189493"/>
                  </a:lnTo>
                  <a:lnTo>
                    <a:pt x="1117697" y="222346"/>
                  </a:lnTo>
                  <a:lnTo>
                    <a:pt x="1145153" y="257231"/>
                  </a:lnTo>
                  <a:lnTo>
                    <a:pt x="1169902" y="294017"/>
                  </a:lnTo>
                  <a:lnTo>
                    <a:pt x="1191804" y="332571"/>
                  </a:lnTo>
                  <a:lnTo>
                    <a:pt x="1210719" y="372762"/>
                  </a:lnTo>
                  <a:lnTo>
                    <a:pt x="1226508" y="414458"/>
                  </a:lnTo>
                  <a:lnTo>
                    <a:pt x="1239031" y="457526"/>
                  </a:lnTo>
                  <a:lnTo>
                    <a:pt x="1248149" y="501835"/>
                  </a:lnTo>
                  <a:lnTo>
                    <a:pt x="1253722" y="547253"/>
                  </a:lnTo>
                  <a:lnTo>
                    <a:pt x="1255610" y="593648"/>
                  </a:lnTo>
                  <a:lnTo>
                    <a:pt x="1253722" y="640045"/>
                  </a:lnTo>
                  <a:lnTo>
                    <a:pt x="1248149" y="685465"/>
                  </a:lnTo>
                  <a:lnTo>
                    <a:pt x="1239031" y="729777"/>
                  </a:lnTo>
                  <a:lnTo>
                    <a:pt x="1226508" y="772847"/>
                  </a:lnTo>
                  <a:lnTo>
                    <a:pt x="1210719" y="814545"/>
                  </a:lnTo>
                  <a:lnTo>
                    <a:pt x="1191804" y="854739"/>
                  </a:lnTo>
                  <a:lnTo>
                    <a:pt x="1169902" y="893295"/>
                  </a:lnTo>
                  <a:lnTo>
                    <a:pt x="1145153" y="930083"/>
                  </a:lnTo>
                  <a:lnTo>
                    <a:pt x="1117697" y="964971"/>
                  </a:lnTo>
                  <a:lnTo>
                    <a:pt x="1087672" y="997826"/>
                  </a:lnTo>
                  <a:lnTo>
                    <a:pt x="1055218" y="1028516"/>
                  </a:lnTo>
                  <a:lnTo>
                    <a:pt x="1020475" y="1056910"/>
                  </a:lnTo>
                  <a:lnTo>
                    <a:pt x="983583" y="1082876"/>
                  </a:lnTo>
                  <a:lnTo>
                    <a:pt x="944681" y="1106281"/>
                  </a:lnTo>
                  <a:lnTo>
                    <a:pt x="903907" y="1126993"/>
                  </a:lnTo>
                  <a:lnTo>
                    <a:pt x="861403" y="1144881"/>
                  </a:lnTo>
                  <a:lnTo>
                    <a:pt x="817307" y="1159813"/>
                  </a:lnTo>
                  <a:lnTo>
                    <a:pt x="771760" y="1171656"/>
                  </a:lnTo>
                  <a:lnTo>
                    <a:pt x="724899" y="1180279"/>
                  </a:lnTo>
                  <a:lnTo>
                    <a:pt x="676866" y="1185549"/>
                  </a:lnTo>
                  <a:lnTo>
                    <a:pt x="627799" y="1187335"/>
                  </a:lnTo>
                  <a:lnTo>
                    <a:pt x="578737" y="1185549"/>
                  </a:lnTo>
                  <a:lnTo>
                    <a:pt x="530707" y="1180279"/>
                  </a:lnTo>
                  <a:lnTo>
                    <a:pt x="483850" y="1171656"/>
                  </a:lnTo>
                  <a:lnTo>
                    <a:pt x="438305" y="1159813"/>
                  </a:lnTo>
                  <a:lnTo>
                    <a:pt x="394212" y="1144881"/>
                  </a:lnTo>
                  <a:lnTo>
                    <a:pt x="351709" y="1126993"/>
                  </a:lnTo>
                  <a:lnTo>
                    <a:pt x="310937" y="1106281"/>
                  </a:lnTo>
                  <a:lnTo>
                    <a:pt x="272035" y="1082876"/>
                  </a:lnTo>
                  <a:lnTo>
                    <a:pt x="235143" y="1056910"/>
                  </a:lnTo>
                  <a:lnTo>
                    <a:pt x="200400" y="1028516"/>
                  </a:lnTo>
                  <a:lnTo>
                    <a:pt x="167946" y="997826"/>
                  </a:lnTo>
                  <a:lnTo>
                    <a:pt x="137920" y="964971"/>
                  </a:lnTo>
                  <a:lnTo>
                    <a:pt x="110463" y="930083"/>
                  </a:lnTo>
                  <a:lnTo>
                    <a:pt x="85713" y="893295"/>
                  </a:lnTo>
                  <a:lnTo>
                    <a:pt x="63810" y="854739"/>
                  </a:lnTo>
                  <a:lnTo>
                    <a:pt x="44894" y="814545"/>
                  </a:lnTo>
                  <a:lnTo>
                    <a:pt x="29104" y="772847"/>
                  </a:lnTo>
                  <a:lnTo>
                    <a:pt x="16580" y="729777"/>
                  </a:lnTo>
                  <a:lnTo>
                    <a:pt x="7462" y="685465"/>
                  </a:lnTo>
                  <a:lnTo>
                    <a:pt x="1888" y="640045"/>
                  </a:lnTo>
                  <a:lnTo>
                    <a:pt x="0" y="59364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07465" y="596290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895721" y="1276477"/>
            <a:ext cx="1268730" cy="1200150"/>
            <a:chOff x="5895721" y="1276477"/>
            <a:chExt cx="1268730" cy="1200150"/>
          </a:xfrm>
        </p:grpSpPr>
        <p:sp>
          <p:nvSpPr>
            <p:cNvPr id="16" name="object 16"/>
            <p:cNvSpPr/>
            <p:nvPr/>
          </p:nvSpPr>
          <p:spPr>
            <a:xfrm>
              <a:off x="5902071" y="128282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29" h="1187450">
                  <a:moveTo>
                    <a:pt x="627760" y="0"/>
                  </a:moveTo>
                  <a:lnTo>
                    <a:pt x="578700" y="1786"/>
                  </a:lnTo>
                  <a:lnTo>
                    <a:pt x="530673" y="7056"/>
                  </a:lnTo>
                  <a:lnTo>
                    <a:pt x="483818" y="15680"/>
                  </a:lnTo>
                  <a:lnTo>
                    <a:pt x="438276" y="27524"/>
                  </a:lnTo>
                  <a:lnTo>
                    <a:pt x="394184" y="42456"/>
                  </a:lnTo>
                  <a:lnTo>
                    <a:pt x="351684" y="60345"/>
                  </a:lnTo>
                  <a:lnTo>
                    <a:pt x="310914" y="81058"/>
                  </a:lnTo>
                  <a:lnTo>
                    <a:pt x="272015" y="104465"/>
                  </a:lnTo>
                  <a:lnTo>
                    <a:pt x="235125" y="130431"/>
                  </a:lnTo>
                  <a:lnTo>
                    <a:pt x="200384" y="158827"/>
                  </a:lnTo>
                  <a:lnTo>
                    <a:pt x="167933" y="189519"/>
                  </a:lnTo>
                  <a:lnTo>
                    <a:pt x="137909" y="222376"/>
                  </a:lnTo>
                  <a:lnTo>
                    <a:pt x="110454" y="257266"/>
                  </a:lnTo>
                  <a:lnTo>
                    <a:pt x="85706" y="294056"/>
                  </a:lnTo>
                  <a:lnTo>
                    <a:pt x="63805" y="332615"/>
                  </a:lnTo>
                  <a:lnTo>
                    <a:pt x="44890" y="372811"/>
                  </a:lnTo>
                  <a:lnTo>
                    <a:pt x="29102" y="414512"/>
                  </a:lnTo>
                  <a:lnTo>
                    <a:pt x="16579" y="457586"/>
                  </a:lnTo>
                  <a:lnTo>
                    <a:pt x="7461" y="501901"/>
                  </a:lnTo>
                  <a:lnTo>
                    <a:pt x="1888" y="547324"/>
                  </a:lnTo>
                  <a:lnTo>
                    <a:pt x="0" y="593725"/>
                  </a:lnTo>
                  <a:lnTo>
                    <a:pt x="1888" y="640125"/>
                  </a:lnTo>
                  <a:lnTo>
                    <a:pt x="7461" y="685548"/>
                  </a:lnTo>
                  <a:lnTo>
                    <a:pt x="16579" y="729863"/>
                  </a:lnTo>
                  <a:lnTo>
                    <a:pt x="29102" y="772937"/>
                  </a:lnTo>
                  <a:lnTo>
                    <a:pt x="44890" y="814638"/>
                  </a:lnTo>
                  <a:lnTo>
                    <a:pt x="63805" y="854834"/>
                  </a:lnTo>
                  <a:lnTo>
                    <a:pt x="85706" y="893393"/>
                  </a:lnTo>
                  <a:lnTo>
                    <a:pt x="110454" y="930183"/>
                  </a:lnTo>
                  <a:lnTo>
                    <a:pt x="137909" y="965073"/>
                  </a:lnTo>
                  <a:lnTo>
                    <a:pt x="167933" y="997930"/>
                  </a:lnTo>
                  <a:lnTo>
                    <a:pt x="200384" y="1028622"/>
                  </a:lnTo>
                  <a:lnTo>
                    <a:pt x="235125" y="1057018"/>
                  </a:lnTo>
                  <a:lnTo>
                    <a:pt x="272015" y="1082984"/>
                  </a:lnTo>
                  <a:lnTo>
                    <a:pt x="310914" y="1106391"/>
                  </a:lnTo>
                  <a:lnTo>
                    <a:pt x="351684" y="1127104"/>
                  </a:lnTo>
                  <a:lnTo>
                    <a:pt x="394184" y="1144993"/>
                  </a:lnTo>
                  <a:lnTo>
                    <a:pt x="438276" y="1159925"/>
                  </a:lnTo>
                  <a:lnTo>
                    <a:pt x="483818" y="1171769"/>
                  </a:lnTo>
                  <a:lnTo>
                    <a:pt x="530673" y="1180393"/>
                  </a:lnTo>
                  <a:lnTo>
                    <a:pt x="578700" y="1185663"/>
                  </a:lnTo>
                  <a:lnTo>
                    <a:pt x="627760" y="1187450"/>
                  </a:lnTo>
                  <a:lnTo>
                    <a:pt x="676838" y="1185663"/>
                  </a:lnTo>
                  <a:lnTo>
                    <a:pt x="724881" y="1180393"/>
                  </a:lnTo>
                  <a:lnTo>
                    <a:pt x="771750" y="1171769"/>
                  </a:lnTo>
                  <a:lnTo>
                    <a:pt x="817305" y="1159925"/>
                  </a:lnTo>
                  <a:lnTo>
                    <a:pt x="861408" y="1144993"/>
                  </a:lnTo>
                  <a:lnTo>
                    <a:pt x="903918" y="1127104"/>
                  </a:lnTo>
                  <a:lnTo>
                    <a:pt x="944696" y="1106391"/>
                  </a:lnTo>
                  <a:lnTo>
                    <a:pt x="983603" y="1082984"/>
                  </a:lnTo>
                  <a:lnTo>
                    <a:pt x="1020499" y="1057018"/>
                  </a:lnTo>
                  <a:lnTo>
                    <a:pt x="1055245" y="1028622"/>
                  </a:lnTo>
                  <a:lnTo>
                    <a:pt x="1087702" y="997930"/>
                  </a:lnTo>
                  <a:lnTo>
                    <a:pt x="1117729" y="965073"/>
                  </a:lnTo>
                  <a:lnTo>
                    <a:pt x="1145187" y="930183"/>
                  </a:lnTo>
                  <a:lnTo>
                    <a:pt x="1169938" y="893393"/>
                  </a:lnTo>
                  <a:lnTo>
                    <a:pt x="1191840" y="854834"/>
                  </a:lnTo>
                  <a:lnTo>
                    <a:pt x="1210756" y="814638"/>
                  </a:lnTo>
                  <a:lnTo>
                    <a:pt x="1226546" y="772937"/>
                  </a:lnTo>
                  <a:lnTo>
                    <a:pt x="1239069" y="729863"/>
                  </a:lnTo>
                  <a:lnTo>
                    <a:pt x="1248187" y="685548"/>
                  </a:lnTo>
                  <a:lnTo>
                    <a:pt x="1253760" y="640125"/>
                  </a:lnTo>
                  <a:lnTo>
                    <a:pt x="1255649" y="593725"/>
                  </a:lnTo>
                  <a:lnTo>
                    <a:pt x="1253760" y="547324"/>
                  </a:lnTo>
                  <a:lnTo>
                    <a:pt x="1248187" y="501901"/>
                  </a:lnTo>
                  <a:lnTo>
                    <a:pt x="1239069" y="457586"/>
                  </a:lnTo>
                  <a:lnTo>
                    <a:pt x="1226546" y="414512"/>
                  </a:lnTo>
                  <a:lnTo>
                    <a:pt x="1210756" y="372811"/>
                  </a:lnTo>
                  <a:lnTo>
                    <a:pt x="1191840" y="332615"/>
                  </a:lnTo>
                  <a:lnTo>
                    <a:pt x="1169938" y="294056"/>
                  </a:lnTo>
                  <a:lnTo>
                    <a:pt x="1145187" y="257266"/>
                  </a:lnTo>
                  <a:lnTo>
                    <a:pt x="1117729" y="222376"/>
                  </a:lnTo>
                  <a:lnTo>
                    <a:pt x="1087702" y="189519"/>
                  </a:lnTo>
                  <a:lnTo>
                    <a:pt x="1055245" y="158827"/>
                  </a:lnTo>
                  <a:lnTo>
                    <a:pt x="1020499" y="130431"/>
                  </a:lnTo>
                  <a:lnTo>
                    <a:pt x="983603" y="104465"/>
                  </a:lnTo>
                  <a:lnTo>
                    <a:pt x="944696" y="81058"/>
                  </a:lnTo>
                  <a:lnTo>
                    <a:pt x="903918" y="60345"/>
                  </a:lnTo>
                  <a:lnTo>
                    <a:pt x="861408" y="42456"/>
                  </a:lnTo>
                  <a:lnTo>
                    <a:pt x="817305" y="27524"/>
                  </a:lnTo>
                  <a:lnTo>
                    <a:pt x="771750" y="15680"/>
                  </a:lnTo>
                  <a:lnTo>
                    <a:pt x="724881" y="7056"/>
                  </a:lnTo>
                  <a:lnTo>
                    <a:pt x="676838" y="1786"/>
                  </a:lnTo>
                  <a:lnTo>
                    <a:pt x="627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02071" y="128282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29" h="1187450">
                  <a:moveTo>
                    <a:pt x="0" y="593725"/>
                  </a:moveTo>
                  <a:lnTo>
                    <a:pt x="1888" y="547324"/>
                  </a:lnTo>
                  <a:lnTo>
                    <a:pt x="7461" y="501901"/>
                  </a:lnTo>
                  <a:lnTo>
                    <a:pt x="16579" y="457586"/>
                  </a:lnTo>
                  <a:lnTo>
                    <a:pt x="29102" y="414512"/>
                  </a:lnTo>
                  <a:lnTo>
                    <a:pt x="44890" y="372811"/>
                  </a:lnTo>
                  <a:lnTo>
                    <a:pt x="63805" y="332615"/>
                  </a:lnTo>
                  <a:lnTo>
                    <a:pt x="85706" y="294056"/>
                  </a:lnTo>
                  <a:lnTo>
                    <a:pt x="110454" y="257266"/>
                  </a:lnTo>
                  <a:lnTo>
                    <a:pt x="137909" y="222376"/>
                  </a:lnTo>
                  <a:lnTo>
                    <a:pt x="167933" y="189519"/>
                  </a:lnTo>
                  <a:lnTo>
                    <a:pt x="200384" y="158827"/>
                  </a:lnTo>
                  <a:lnTo>
                    <a:pt x="235125" y="130431"/>
                  </a:lnTo>
                  <a:lnTo>
                    <a:pt x="272015" y="104465"/>
                  </a:lnTo>
                  <a:lnTo>
                    <a:pt x="310914" y="81058"/>
                  </a:lnTo>
                  <a:lnTo>
                    <a:pt x="351684" y="60345"/>
                  </a:lnTo>
                  <a:lnTo>
                    <a:pt x="394184" y="42456"/>
                  </a:lnTo>
                  <a:lnTo>
                    <a:pt x="438276" y="27524"/>
                  </a:lnTo>
                  <a:lnTo>
                    <a:pt x="483818" y="15680"/>
                  </a:lnTo>
                  <a:lnTo>
                    <a:pt x="530673" y="7056"/>
                  </a:lnTo>
                  <a:lnTo>
                    <a:pt x="578700" y="1786"/>
                  </a:lnTo>
                  <a:lnTo>
                    <a:pt x="627760" y="0"/>
                  </a:lnTo>
                  <a:lnTo>
                    <a:pt x="676838" y="1786"/>
                  </a:lnTo>
                  <a:lnTo>
                    <a:pt x="724881" y="7056"/>
                  </a:lnTo>
                  <a:lnTo>
                    <a:pt x="771750" y="15680"/>
                  </a:lnTo>
                  <a:lnTo>
                    <a:pt x="817305" y="27524"/>
                  </a:lnTo>
                  <a:lnTo>
                    <a:pt x="861408" y="42456"/>
                  </a:lnTo>
                  <a:lnTo>
                    <a:pt x="903918" y="60345"/>
                  </a:lnTo>
                  <a:lnTo>
                    <a:pt x="944696" y="81058"/>
                  </a:lnTo>
                  <a:lnTo>
                    <a:pt x="983603" y="104465"/>
                  </a:lnTo>
                  <a:lnTo>
                    <a:pt x="1020499" y="130431"/>
                  </a:lnTo>
                  <a:lnTo>
                    <a:pt x="1055245" y="158827"/>
                  </a:lnTo>
                  <a:lnTo>
                    <a:pt x="1087702" y="189519"/>
                  </a:lnTo>
                  <a:lnTo>
                    <a:pt x="1117729" y="222376"/>
                  </a:lnTo>
                  <a:lnTo>
                    <a:pt x="1145187" y="257266"/>
                  </a:lnTo>
                  <a:lnTo>
                    <a:pt x="1169938" y="294056"/>
                  </a:lnTo>
                  <a:lnTo>
                    <a:pt x="1191840" y="332615"/>
                  </a:lnTo>
                  <a:lnTo>
                    <a:pt x="1210756" y="372811"/>
                  </a:lnTo>
                  <a:lnTo>
                    <a:pt x="1226546" y="414512"/>
                  </a:lnTo>
                  <a:lnTo>
                    <a:pt x="1239069" y="457586"/>
                  </a:lnTo>
                  <a:lnTo>
                    <a:pt x="1248187" y="501901"/>
                  </a:lnTo>
                  <a:lnTo>
                    <a:pt x="1253760" y="547324"/>
                  </a:lnTo>
                  <a:lnTo>
                    <a:pt x="1255649" y="593725"/>
                  </a:lnTo>
                  <a:lnTo>
                    <a:pt x="1253760" y="640125"/>
                  </a:lnTo>
                  <a:lnTo>
                    <a:pt x="1248187" y="685548"/>
                  </a:lnTo>
                  <a:lnTo>
                    <a:pt x="1239069" y="729863"/>
                  </a:lnTo>
                  <a:lnTo>
                    <a:pt x="1226546" y="772937"/>
                  </a:lnTo>
                  <a:lnTo>
                    <a:pt x="1210756" y="814638"/>
                  </a:lnTo>
                  <a:lnTo>
                    <a:pt x="1191840" y="854834"/>
                  </a:lnTo>
                  <a:lnTo>
                    <a:pt x="1169938" y="893393"/>
                  </a:lnTo>
                  <a:lnTo>
                    <a:pt x="1145187" y="930183"/>
                  </a:lnTo>
                  <a:lnTo>
                    <a:pt x="1117729" y="965073"/>
                  </a:lnTo>
                  <a:lnTo>
                    <a:pt x="1087702" y="997930"/>
                  </a:lnTo>
                  <a:lnTo>
                    <a:pt x="1055245" y="1028622"/>
                  </a:lnTo>
                  <a:lnTo>
                    <a:pt x="1020499" y="1057018"/>
                  </a:lnTo>
                  <a:lnTo>
                    <a:pt x="983603" y="1082984"/>
                  </a:lnTo>
                  <a:lnTo>
                    <a:pt x="944696" y="1106391"/>
                  </a:lnTo>
                  <a:lnTo>
                    <a:pt x="903918" y="1127104"/>
                  </a:lnTo>
                  <a:lnTo>
                    <a:pt x="861408" y="1144993"/>
                  </a:lnTo>
                  <a:lnTo>
                    <a:pt x="817305" y="1159925"/>
                  </a:lnTo>
                  <a:lnTo>
                    <a:pt x="771750" y="1171769"/>
                  </a:lnTo>
                  <a:lnTo>
                    <a:pt x="724881" y="1180393"/>
                  </a:lnTo>
                  <a:lnTo>
                    <a:pt x="676838" y="1185663"/>
                  </a:lnTo>
                  <a:lnTo>
                    <a:pt x="627760" y="1187450"/>
                  </a:lnTo>
                  <a:lnTo>
                    <a:pt x="578700" y="1185663"/>
                  </a:lnTo>
                  <a:lnTo>
                    <a:pt x="530673" y="1180393"/>
                  </a:lnTo>
                  <a:lnTo>
                    <a:pt x="483818" y="1171769"/>
                  </a:lnTo>
                  <a:lnTo>
                    <a:pt x="438276" y="1159925"/>
                  </a:lnTo>
                  <a:lnTo>
                    <a:pt x="394184" y="1144993"/>
                  </a:lnTo>
                  <a:lnTo>
                    <a:pt x="351684" y="1127104"/>
                  </a:lnTo>
                  <a:lnTo>
                    <a:pt x="310914" y="1106391"/>
                  </a:lnTo>
                  <a:lnTo>
                    <a:pt x="272015" y="1082984"/>
                  </a:lnTo>
                  <a:lnTo>
                    <a:pt x="235125" y="1057018"/>
                  </a:lnTo>
                  <a:lnTo>
                    <a:pt x="200384" y="1028622"/>
                  </a:lnTo>
                  <a:lnTo>
                    <a:pt x="167933" y="997930"/>
                  </a:lnTo>
                  <a:lnTo>
                    <a:pt x="137909" y="965073"/>
                  </a:lnTo>
                  <a:lnTo>
                    <a:pt x="110454" y="930183"/>
                  </a:lnTo>
                  <a:lnTo>
                    <a:pt x="85706" y="893393"/>
                  </a:lnTo>
                  <a:lnTo>
                    <a:pt x="63805" y="854834"/>
                  </a:lnTo>
                  <a:lnTo>
                    <a:pt x="44890" y="814638"/>
                  </a:lnTo>
                  <a:lnTo>
                    <a:pt x="29102" y="772937"/>
                  </a:lnTo>
                  <a:lnTo>
                    <a:pt x="16579" y="729863"/>
                  </a:lnTo>
                  <a:lnTo>
                    <a:pt x="7461" y="685548"/>
                  </a:lnTo>
                  <a:lnTo>
                    <a:pt x="1888" y="640125"/>
                  </a:lnTo>
                  <a:lnTo>
                    <a:pt x="0" y="5937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459728" y="17118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231898" y="1276477"/>
            <a:ext cx="2797175" cy="1050290"/>
            <a:chOff x="2231898" y="1276477"/>
            <a:chExt cx="2797175" cy="1050290"/>
          </a:xfrm>
        </p:grpSpPr>
        <p:sp>
          <p:nvSpPr>
            <p:cNvPr id="20" name="object 20"/>
            <p:cNvSpPr/>
            <p:nvPr/>
          </p:nvSpPr>
          <p:spPr>
            <a:xfrm>
              <a:off x="2238248" y="1282827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2611247" y="0"/>
                  </a:moveTo>
                  <a:lnTo>
                    <a:pt x="172846" y="0"/>
                  </a:lnTo>
                  <a:lnTo>
                    <a:pt x="126882" y="6180"/>
                  </a:lnTo>
                  <a:lnTo>
                    <a:pt x="85588" y="23622"/>
                  </a:lnTo>
                  <a:lnTo>
                    <a:pt x="50609" y="50673"/>
                  </a:lnTo>
                  <a:lnTo>
                    <a:pt x="23589" y="85682"/>
                  </a:lnTo>
                  <a:lnTo>
                    <a:pt x="6171" y="127000"/>
                  </a:lnTo>
                  <a:lnTo>
                    <a:pt x="0" y="172974"/>
                  </a:lnTo>
                  <a:lnTo>
                    <a:pt x="0" y="864362"/>
                  </a:lnTo>
                  <a:lnTo>
                    <a:pt x="6171" y="910336"/>
                  </a:lnTo>
                  <a:lnTo>
                    <a:pt x="23589" y="951653"/>
                  </a:lnTo>
                  <a:lnTo>
                    <a:pt x="50609" y="986663"/>
                  </a:lnTo>
                  <a:lnTo>
                    <a:pt x="85588" y="1013713"/>
                  </a:lnTo>
                  <a:lnTo>
                    <a:pt x="126882" y="1031155"/>
                  </a:lnTo>
                  <a:lnTo>
                    <a:pt x="172846" y="1037336"/>
                  </a:lnTo>
                  <a:lnTo>
                    <a:pt x="2611247" y="1037336"/>
                  </a:lnTo>
                  <a:lnTo>
                    <a:pt x="2657211" y="1031155"/>
                  </a:lnTo>
                  <a:lnTo>
                    <a:pt x="2698505" y="1013713"/>
                  </a:lnTo>
                  <a:lnTo>
                    <a:pt x="2733484" y="986663"/>
                  </a:lnTo>
                  <a:lnTo>
                    <a:pt x="2760504" y="951653"/>
                  </a:lnTo>
                  <a:lnTo>
                    <a:pt x="2777922" y="910336"/>
                  </a:lnTo>
                  <a:lnTo>
                    <a:pt x="2784093" y="864362"/>
                  </a:lnTo>
                  <a:lnTo>
                    <a:pt x="2784093" y="172974"/>
                  </a:lnTo>
                  <a:lnTo>
                    <a:pt x="2777922" y="127000"/>
                  </a:lnTo>
                  <a:lnTo>
                    <a:pt x="2760504" y="85682"/>
                  </a:lnTo>
                  <a:lnTo>
                    <a:pt x="2733484" y="50673"/>
                  </a:lnTo>
                  <a:lnTo>
                    <a:pt x="2698505" y="23622"/>
                  </a:lnTo>
                  <a:lnTo>
                    <a:pt x="2657211" y="6180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38248" y="1282827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0" y="172974"/>
                  </a:moveTo>
                  <a:lnTo>
                    <a:pt x="6171" y="127000"/>
                  </a:lnTo>
                  <a:lnTo>
                    <a:pt x="23589" y="85682"/>
                  </a:lnTo>
                  <a:lnTo>
                    <a:pt x="50609" y="50673"/>
                  </a:lnTo>
                  <a:lnTo>
                    <a:pt x="85588" y="23622"/>
                  </a:lnTo>
                  <a:lnTo>
                    <a:pt x="126882" y="6180"/>
                  </a:lnTo>
                  <a:lnTo>
                    <a:pt x="172846" y="0"/>
                  </a:lnTo>
                  <a:lnTo>
                    <a:pt x="2611247" y="0"/>
                  </a:lnTo>
                  <a:lnTo>
                    <a:pt x="2657211" y="6180"/>
                  </a:lnTo>
                  <a:lnTo>
                    <a:pt x="2698505" y="23622"/>
                  </a:lnTo>
                  <a:lnTo>
                    <a:pt x="2733484" y="50673"/>
                  </a:lnTo>
                  <a:lnTo>
                    <a:pt x="2760504" y="85682"/>
                  </a:lnTo>
                  <a:lnTo>
                    <a:pt x="2777922" y="127000"/>
                  </a:lnTo>
                  <a:lnTo>
                    <a:pt x="2784093" y="172974"/>
                  </a:lnTo>
                  <a:lnTo>
                    <a:pt x="2784093" y="864362"/>
                  </a:lnTo>
                  <a:lnTo>
                    <a:pt x="2777922" y="910336"/>
                  </a:lnTo>
                  <a:lnTo>
                    <a:pt x="2760504" y="951653"/>
                  </a:lnTo>
                  <a:lnTo>
                    <a:pt x="2733484" y="986663"/>
                  </a:lnTo>
                  <a:lnTo>
                    <a:pt x="2698505" y="1013713"/>
                  </a:lnTo>
                  <a:lnTo>
                    <a:pt x="2657211" y="1031155"/>
                  </a:lnTo>
                  <a:lnTo>
                    <a:pt x="2611247" y="1037336"/>
                  </a:lnTo>
                  <a:lnTo>
                    <a:pt x="172846" y="1037336"/>
                  </a:lnTo>
                  <a:lnTo>
                    <a:pt x="126882" y="1031155"/>
                  </a:lnTo>
                  <a:lnTo>
                    <a:pt x="85588" y="1013713"/>
                  </a:lnTo>
                  <a:lnTo>
                    <a:pt x="50609" y="986663"/>
                  </a:lnTo>
                  <a:lnTo>
                    <a:pt x="23589" y="951653"/>
                  </a:lnTo>
                  <a:lnTo>
                    <a:pt x="6171" y="910336"/>
                  </a:lnTo>
                  <a:lnTo>
                    <a:pt x="0" y="864362"/>
                  </a:lnTo>
                  <a:lnTo>
                    <a:pt x="0" y="172974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444623" y="1636903"/>
            <a:ext cx="2369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Fundamentos del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ANOVA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231898" y="5526659"/>
            <a:ext cx="2797175" cy="1050290"/>
            <a:chOff x="2231898" y="5526659"/>
            <a:chExt cx="2797175" cy="1050290"/>
          </a:xfrm>
        </p:grpSpPr>
        <p:sp>
          <p:nvSpPr>
            <p:cNvPr id="24" name="object 24"/>
            <p:cNvSpPr/>
            <p:nvPr/>
          </p:nvSpPr>
          <p:spPr>
            <a:xfrm>
              <a:off x="2238248" y="5533009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90">
                  <a:moveTo>
                    <a:pt x="2611247" y="0"/>
                  </a:moveTo>
                  <a:lnTo>
                    <a:pt x="172846" y="0"/>
                  </a:lnTo>
                  <a:lnTo>
                    <a:pt x="126882" y="6173"/>
                  </a:lnTo>
                  <a:lnTo>
                    <a:pt x="85588" y="23594"/>
                  </a:lnTo>
                  <a:lnTo>
                    <a:pt x="50609" y="50619"/>
                  </a:lnTo>
                  <a:lnTo>
                    <a:pt x="23589" y="85599"/>
                  </a:lnTo>
                  <a:lnTo>
                    <a:pt x="6171" y="126891"/>
                  </a:lnTo>
                  <a:lnTo>
                    <a:pt x="0" y="172846"/>
                  </a:lnTo>
                  <a:lnTo>
                    <a:pt x="0" y="864323"/>
                  </a:lnTo>
                  <a:lnTo>
                    <a:pt x="6171" y="910282"/>
                  </a:lnTo>
                  <a:lnTo>
                    <a:pt x="23589" y="951580"/>
                  </a:lnTo>
                  <a:lnTo>
                    <a:pt x="50609" y="986570"/>
                  </a:lnTo>
                  <a:lnTo>
                    <a:pt x="85588" y="1013604"/>
                  </a:lnTo>
                  <a:lnTo>
                    <a:pt x="126882" y="1031033"/>
                  </a:lnTo>
                  <a:lnTo>
                    <a:pt x="172846" y="1037208"/>
                  </a:lnTo>
                  <a:lnTo>
                    <a:pt x="2611247" y="1037208"/>
                  </a:lnTo>
                  <a:lnTo>
                    <a:pt x="2657211" y="1031033"/>
                  </a:lnTo>
                  <a:lnTo>
                    <a:pt x="2698505" y="1013604"/>
                  </a:lnTo>
                  <a:lnTo>
                    <a:pt x="2733484" y="986570"/>
                  </a:lnTo>
                  <a:lnTo>
                    <a:pt x="2760504" y="951580"/>
                  </a:lnTo>
                  <a:lnTo>
                    <a:pt x="2777922" y="910282"/>
                  </a:lnTo>
                  <a:lnTo>
                    <a:pt x="2784093" y="864323"/>
                  </a:lnTo>
                  <a:lnTo>
                    <a:pt x="2784093" y="172846"/>
                  </a:lnTo>
                  <a:lnTo>
                    <a:pt x="2777922" y="126891"/>
                  </a:lnTo>
                  <a:lnTo>
                    <a:pt x="2760504" y="85599"/>
                  </a:lnTo>
                  <a:lnTo>
                    <a:pt x="2733484" y="50619"/>
                  </a:lnTo>
                  <a:lnTo>
                    <a:pt x="2698505" y="23594"/>
                  </a:lnTo>
                  <a:lnTo>
                    <a:pt x="2657211" y="6173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38248" y="5533009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90">
                  <a:moveTo>
                    <a:pt x="0" y="172846"/>
                  </a:moveTo>
                  <a:lnTo>
                    <a:pt x="6171" y="126891"/>
                  </a:lnTo>
                  <a:lnTo>
                    <a:pt x="23589" y="85599"/>
                  </a:lnTo>
                  <a:lnTo>
                    <a:pt x="50609" y="50619"/>
                  </a:lnTo>
                  <a:lnTo>
                    <a:pt x="85588" y="23594"/>
                  </a:lnTo>
                  <a:lnTo>
                    <a:pt x="126882" y="6173"/>
                  </a:lnTo>
                  <a:lnTo>
                    <a:pt x="172846" y="0"/>
                  </a:lnTo>
                  <a:lnTo>
                    <a:pt x="2611247" y="0"/>
                  </a:lnTo>
                  <a:lnTo>
                    <a:pt x="2657211" y="6173"/>
                  </a:lnTo>
                  <a:lnTo>
                    <a:pt x="2698505" y="23594"/>
                  </a:lnTo>
                  <a:lnTo>
                    <a:pt x="2733484" y="50619"/>
                  </a:lnTo>
                  <a:lnTo>
                    <a:pt x="2760504" y="85599"/>
                  </a:lnTo>
                  <a:lnTo>
                    <a:pt x="2777922" y="126891"/>
                  </a:lnTo>
                  <a:lnTo>
                    <a:pt x="2784093" y="172846"/>
                  </a:lnTo>
                  <a:lnTo>
                    <a:pt x="2784093" y="864323"/>
                  </a:lnTo>
                  <a:lnTo>
                    <a:pt x="2777922" y="910282"/>
                  </a:lnTo>
                  <a:lnTo>
                    <a:pt x="2760504" y="951580"/>
                  </a:lnTo>
                  <a:lnTo>
                    <a:pt x="2733484" y="986570"/>
                  </a:lnTo>
                  <a:lnTo>
                    <a:pt x="2698505" y="1013604"/>
                  </a:lnTo>
                  <a:lnTo>
                    <a:pt x="2657211" y="1031033"/>
                  </a:lnTo>
                  <a:lnTo>
                    <a:pt x="2611247" y="1037208"/>
                  </a:lnTo>
                  <a:lnTo>
                    <a:pt x="172846" y="1037208"/>
                  </a:lnTo>
                  <a:lnTo>
                    <a:pt x="126882" y="1031033"/>
                  </a:lnTo>
                  <a:lnTo>
                    <a:pt x="85588" y="1013604"/>
                  </a:lnTo>
                  <a:lnTo>
                    <a:pt x="50609" y="986570"/>
                  </a:lnTo>
                  <a:lnTo>
                    <a:pt x="23589" y="951580"/>
                  </a:lnTo>
                  <a:lnTo>
                    <a:pt x="6171" y="910282"/>
                  </a:lnTo>
                  <a:lnTo>
                    <a:pt x="0" y="864323"/>
                  </a:lnTo>
                  <a:lnTo>
                    <a:pt x="0" y="172846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708529" y="5613603"/>
            <a:ext cx="18421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Diseño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una vía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 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completamente  aleatorizado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231898" y="3476625"/>
            <a:ext cx="2797175" cy="1050290"/>
            <a:chOff x="2231898" y="3476625"/>
            <a:chExt cx="2797175" cy="1050290"/>
          </a:xfrm>
        </p:grpSpPr>
        <p:sp>
          <p:nvSpPr>
            <p:cNvPr id="28" name="object 28"/>
            <p:cNvSpPr/>
            <p:nvPr/>
          </p:nvSpPr>
          <p:spPr>
            <a:xfrm>
              <a:off x="2238248" y="3482975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2611247" y="0"/>
                  </a:moveTo>
                  <a:lnTo>
                    <a:pt x="172846" y="0"/>
                  </a:lnTo>
                  <a:lnTo>
                    <a:pt x="126882" y="6180"/>
                  </a:lnTo>
                  <a:lnTo>
                    <a:pt x="85588" y="23617"/>
                  </a:lnTo>
                  <a:lnTo>
                    <a:pt x="50609" y="50657"/>
                  </a:lnTo>
                  <a:lnTo>
                    <a:pt x="23589" y="85645"/>
                  </a:lnTo>
                  <a:lnTo>
                    <a:pt x="6171" y="126926"/>
                  </a:lnTo>
                  <a:lnTo>
                    <a:pt x="0" y="172847"/>
                  </a:lnTo>
                  <a:lnTo>
                    <a:pt x="0" y="864362"/>
                  </a:lnTo>
                  <a:lnTo>
                    <a:pt x="6171" y="910326"/>
                  </a:lnTo>
                  <a:lnTo>
                    <a:pt x="23589" y="951620"/>
                  </a:lnTo>
                  <a:lnTo>
                    <a:pt x="50609" y="986599"/>
                  </a:lnTo>
                  <a:lnTo>
                    <a:pt x="85588" y="1013619"/>
                  </a:lnTo>
                  <a:lnTo>
                    <a:pt x="126882" y="1031037"/>
                  </a:lnTo>
                  <a:lnTo>
                    <a:pt x="172846" y="1037208"/>
                  </a:lnTo>
                  <a:lnTo>
                    <a:pt x="2611247" y="1037208"/>
                  </a:lnTo>
                  <a:lnTo>
                    <a:pt x="2657211" y="1031037"/>
                  </a:lnTo>
                  <a:lnTo>
                    <a:pt x="2698505" y="1013619"/>
                  </a:lnTo>
                  <a:lnTo>
                    <a:pt x="2733484" y="986599"/>
                  </a:lnTo>
                  <a:lnTo>
                    <a:pt x="2760504" y="951620"/>
                  </a:lnTo>
                  <a:lnTo>
                    <a:pt x="2777922" y="910326"/>
                  </a:lnTo>
                  <a:lnTo>
                    <a:pt x="2784093" y="864362"/>
                  </a:lnTo>
                  <a:lnTo>
                    <a:pt x="2784093" y="172847"/>
                  </a:lnTo>
                  <a:lnTo>
                    <a:pt x="2777922" y="126926"/>
                  </a:lnTo>
                  <a:lnTo>
                    <a:pt x="2760504" y="85645"/>
                  </a:lnTo>
                  <a:lnTo>
                    <a:pt x="2733484" y="50657"/>
                  </a:lnTo>
                  <a:lnTo>
                    <a:pt x="2698505" y="23617"/>
                  </a:lnTo>
                  <a:lnTo>
                    <a:pt x="2657211" y="6180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38248" y="3482975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0" y="172847"/>
                  </a:moveTo>
                  <a:lnTo>
                    <a:pt x="6171" y="126926"/>
                  </a:lnTo>
                  <a:lnTo>
                    <a:pt x="23589" y="85645"/>
                  </a:lnTo>
                  <a:lnTo>
                    <a:pt x="50609" y="50657"/>
                  </a:lnTo>
                  <a:lnTo>
                    <a:pt x="85588" y="23617"/>
                  </a:lnTo>
                  <a:lnTo>
                    <a:pt x="126882" y="6180"/>
                  </a:lnTo>
                  <a:lnTo>
                    <a:pt x="172846" y="0"/>
                  </a:lnTo>
                  <a:lnTo>
                    <a:pt x="2611247" y="0"/>
                  </a:lnTo>
                  <a:lnTo>
                    <a:pt x="2657211" y="6180"/>
                  </a:lnTo>
                  <a:lnTo>
                    <a:pt x="2698505" y="23617"/>
                  </a:lnTo>
                  <a:lnTo>
                    <a:pt x="2733484" y="50657"/>
                  </a:lnTo>
                  <a:lnTo>
                    <a:pt x="2760504" y="85645"/>
                  </a:lnTo>
                  <a:lnTo>
                    <a:pt x="2777922" y="126926"/>
                  </a:lnTo>
                  <a:lnTo>
                    <a:pt x="2784093" y="172847"/>
                  </a:lnTo>
                  <a:lnTo>
                    <a:pt x="2784093" y="864362"/>
                  </a:lnTo>
                  <a:lnTo>
                    <a:pt x="2777922" y="910326"/>
                  </a:lnTo>
                  <a:lnTo>
                    <a:pt x="2760504" y="951620"/>
                  </a:lnTo>
                  <a:lnTo>
                    <a:pt x="2733484" y="986599"/>
                  </a:lnTo>
                  <a:lnTo>
                    <a:pt x="2698505" y="1013619"/>
                  </a:lnTo>
                  <a:lnTo>
                    <a:pt x="2657211" y="1031037"/>
                  </a:lnTo>
                  <a:lnTo>
                    <a:pt x="2611247" y="1037208"/>
                  </a:lnTo>
                  <a:lnTo>
                    <a:pt x="172846" y="1037208"/>
                  </a:lnTo>
                  <a:lnTo>
                    <a:pt x="126882" y="1031037"/>
                  </a:lnTo>
                  <a:lnTo>
                    <a:pt x="85588" y="1013619"/>
                  </a:lnTo>
                  <a:lnTo>
                    <a:pt x="50609" y="986599"/>
                  </a:lnTo>
                  <a:lnTo>
                    <a:pt x="23589" y="951620"/>
                  </a:lnTo>
                  <a:lnTo>
                    <a:pt x="6171" y="910326"/>
                  </a:lnTo>
                  <a:lnTo>
                    <a:pt x="0" y="864362"/>
                  </a:lnTo>
                  <a:lnTo>
                    <a:pt x="0" y="17284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656713" y="3837558"/>
            <a:ext cx="1946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Etapas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 un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ANOVA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369427" y="1351661"/>
            <a:ext cx="2797175" cy="1050290"/>
            <a:chOff x="8369427" y="1351661"/>
            <a:chExt cx="2797175" cy="1050290"/>
          </a:xfrm>
        </p:grpSpPr>
        <p:sp>
          <p:nvSpPr>
            <p:cNvPr id="32" name="object 32"/>
            <p:cNvSpPr/>
            <p:nvPr/>
          </p:nvSpPr>
          <p:spPr>
            <a:xfrm>
              <a:off x="8375777" y="1358011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2611247" y="0"/>
                  </a:moveTo>
                  <a:lnTo>
                    <a:pt x="172847" y="0"/>
                  </a:lnTo>
                  <a:lnTo>
                    <a:pt x="126882" y="6171"/>
                  </a:lnTo>
                  <a:lnTo>
                    <a:pt x="85588" y="23589"/>
                  </a:lnTo>
                  <a:lnTo>
                    <a:pt x="50609" y="50609"/>
                  </a:lnTo>
                  <a:lnTo>
                    <a:pt x="23589" y="85588"/>
                  </a:lnTo>
                  <a:lnTo>
                    <a:pt x="6171" y="126882"/>
                  </a:lnTo>
                  <a:lnTo>
                    <a:pt x="0" y="172847"/>
                  </a:lnTo>
                  <a:lnTo>
                    <a:pt x="0" y="864235"/>
                  </a:lnTo>
                  <a:lnTo>
                    <a:pt x="6171" y="910209"/>
                  </a:lnTo>
                  <a:lnTo>
                    <a:pt x="23589" y="951526"/>
                  </a:lnTo>
                  <a:lnTo>
                    <a:pt x="50609" y="986536"/>
                  </a:lnTo>
                  <a:lnTo>
                    <a:pt x="85588" y="1013587"/>
                  </a:lnTo>
                  <a:lnTo>
                    <a:pt x="126882" y="1031028"/>
                  </a:lnTo>
                  <a:lnTo>
                    <a:pt x="172847" y="1037209"/>
                  </a:lnTo>
                  <a:lnTo>
                    <a:pt x="2611247" y="1037209"/>
                  </a:lnTo>
                  <a:lnTo>
                    <a:pt x="2657211" y="1031028"/>
                  </a:lnTo>
                  <a:lnTo>
                    <a:pt x="2698505" y="1013587"/>
                  </a:lnTo>
                  <a:lnTo>
                    <a:pt x="2733484" y="986536"/>
                  </a:lnTo>
                  <a:lnTo>
                    <a:pt x="2760504" y="951526"/>
                  </a:lnTo>
                  <a:lnTo>
                    <a:pt x="2777922" y="910209"/>
                  </a:lnTo>
                  <a:lnTo>
                    <a:pt x="2784094" y="864235"/>
                  </a:lnTo>
                  <a:lnTo>
                    <a:pt x="2784094" y="172847"/>
                  </a:lnTo>
                  <a:lnTo>
                    <a:pt x="2777922" y="126882"/>
                  </a:lnTo>
                  <a:lnTo>
                    <a:pt x="2760504" y="85588"/>
                  </a:lnTo>
                  <a:lnTo>
                    <a:pt x="2733484" y="50609"/>
                  </a:lnTo>
                  <a:lnTo>
                    <a:pt x="2698505" y="23589"/>
                  </a:lnTo>
                  <a:lnTo>
                    <a:pt x="2657211" y="6171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75777" y="1358011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0" y="172847"/>
                  </a:moveTo>
                  <a:lnTo>
                    <a:pt x="6171" y="126882"/>
                  </a:lnTo>
                  <a:lnTo>
                    <a:pt x="23589" y="85588"/>
                  </a:lnTo>
                  <a:lnTo>
                    <a:pt x="50609" y="50609"/>
                  </a:lnTo>
                  <a:lnTo>
                    <a:pt x="85588" y="23589"/>
                  </a:lnTo>
                  <a:lnTo>
                    <a:pt x="126882" y="6171"/>
                  </a:lnTo>
                  <a:lnTo>
                    <a:pt x="172847" y="0"/>
                  </a:lnTo>
                  <a:lnTo>
                    <a:pt x="2611247" y="0"/>
                  </a:lnTo>
                  <a:lnTo>
                    <a:pt x="2657211" y="6171"/>
                  </a:lnTo>
                  <a:lnTo>
                    <a:pt x="2698505" y="23589"/>
                  </a:lnTo>
                  <a:lnTo>
                    <a:pt x="2733484" y="50609"/>
                  </a:lnTo>
                  <a:lnTo>
                    <a:pt x="2760504" y="85588"/>
                  </a:lnTo>
                  <a:lnTo>
                    <a:pt x="2777922" y="126882"/>
                  </a:lnTo>
                  <a:lnTo>
                    <a:pt x="2784094" y="172847"/>
                  </a:lnTo>
                  <a:lnTo>
                    <a:pt x="2784094" y="864235"/>
                  </a:lnTo>
                  <a:lnTo>
                    <a:pt x="2777922" y="910209"/>
                  </a:lnTo>
                  <a:lnTo>
                    <a:pt x="2760504" y="951526"/>
                  </a:lnTo>
                  <a:lnTo>
                    <a:pt x="2733484" y="986536"/>
                  </a:lnTo>
                  <a:lnTo>
                    <a:pt x="2698505" y="1013587"/>
                  </a:lnTo>
                  <a:lnTo>
                    <a:pt x="2657211" y="1031028"/>
                  </a:lnTo>
                  <a:lnTo>
                    <a:pt x="2611247" y="1037209"/>
                  </a:lnTo>
                  <a:lnTo>
                    <a:pt x="172847" y="1037209"/>
                  </a:lnTo>
                  <a:lnTo>
                    <a:pt x="126882" y="1031028"/>
                  </a:lnTo>
                  <a:lnTo>
                    <a:pt x="85588" y="1013587"/>
                  </a:lnTo>
                  <a:lnTo>
                    <a:pt x="50609" y="986536"/>
                  </a:lnTo>
                  <a:lnTo>
                    <a:pt x="23589" y="951526"/>
                  </a:lnTo>
                  <a:lnTo>
                    <a:pt x="6171" y="910209"/>
                  </a:lnTo>
                  <a:lnTo>
                    <a:pt x="0" y="864235"/>
                  </a:lnTo>
                  <a:lnTo>
                    <a:pt x="0" y="17284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781033" y="1711833"/>
            <a:ext cx="1973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Diferencia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medias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La </a:t>
            </a:r>
            <a:r>
              <a:rPr spc="-260" dirty="0"/>
              <a:t>diferencia </a:t>
            </a:r>
            <a:r>
              <a:rPr spc="-195" dirty="0"/>
              <a:t>de</a:t>
            </a:r>
            <a:r>
              <a:rPr spc="-484" dirty="0"/>
              <a:t> </a:t>
            </a:r>
            <a:r>
              <a:rPr spc="-200" dirty="0"/>
              <a:t>medias</a:t>
            </a:r>
          </a:p>
        </p:txBody>
      </p:sp>
      <p:sp>
        <p:nvSpPr>
          <p:cNvPr id="3" name="object 3"/>
          <p:cNvSpPr/>
          <p:nvPr/>
        </p:nvSpPr>
        <p:spPr>
          <a:xfrm>
            <a:off x="2165" y="957262"/>
            <a:ext cx="8784590" cy="5772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01226" y="1128649"/>
            <a:ext cx="2585466" cy="1956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98532" y="5011737"/>
            <a:ext cx="1933575" cy="781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968311"/>
            <a:ext cx="9229598" cy="5703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La </a:t>
            </a:r>
            <a:r>
              <a:rPr spc="-260" dirty="0"/>
              <a:t>diferencia </a:t>
            </a:r>
            <a:r>
              <a:rPr spc="-195" dirty="0"/>
              <a:t>de</a:t>
            </a:r>
            <a:r>
              <a:rPr spc="-484" dirty="0"/>
              <a:t> </a:t>
            </a:r>
            <a:r>
              <a:rPr spc="-200" dirty="0"/>
              <a:t>medias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855845" y="4722876"/>
            <a:ext cx="4523105" cy="1835785"/>
            <a:chOff x="4855845" y="4722876"/>
            <a:chExt cx="4523105" cy="1835785"/>
          </a:xfrm>
        </p:grpSpPr>
        <p:sp>
          <p:nvSpPr>
            <p:cNvPr id="5" name="object 5"/>
            <p:cNvSpPr/>
            <p:nvPr/>
          </p:nvSpPr>
          <p:spPr>
            <a:xfrm>
              <a:off x="4862195" y="5033010"/>
              <a:ext cx="1438148" cy="3037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62195" y="5336743"/>
              <a:ext cx="1438148" cy="303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62195" y="5640540"/>
              <a:ext cx="1438148" cy="3037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2195" y="5944323"/>
              <a:ext cx="1438148" cy="3037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62195" y="6248107"/>
              <a:ext cx="1438148" cy="3037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55845" y="5033010"/>
              <a:ext cx="4523105" cy="0"/>
            </a:xfrm>
            <a:custGeom>
              <a:avLst/>
              <a:gdLst/>
              <a:ahLst/>
              <a:cxnLst/>
              <a:rect l="l" t="t" r="r" b="b"/>
              <a:pathLst>
                <a:path w="4523105">
                  <a:moveTo>
                    <a:pt x="0" y="0"/>
                  </a:moveTo>
                  <a:lnTo>
                    <a:pt x="452310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55845" y="4722876"/>
              <a:ext cx="4523105" cy="1835785"/>
            </a:xfrm>
            <a:custGeom>
              <a:avLst/>
              <a:gdLst/>
              <a:ahLst/>
              <a:cxnLst/>
              <a:rect l="l" t="t" r="r" b="b"/>
              <a:pathLst>
                <a:path w="4523105" h="1835784">
                  <a:moveTo>
                    <a:pt x="0" y="613918"/>
                  </a:moveTo>
                  <a:lnTo>
                    <a:pt x="4523105" y="613918"/>
                  </a:lnTo>
                </a:path>
                <a:path w="4523105" h="1835784">
                  <a:moveTo>
                    <a:pt x="0" y="917651"/>
                  </a:moveTo>
                  <a:lnTo>
                    <a:pt x="4523105" y="917651"/>
                  </a:lnTo>
                </a:path>
                <a:path w="4523105" h="1835784">
                  <a:moveTo>
                    <a:pt x="6350" y="0"/>
                  </a:moveTo>
                  <a:lnTo>
                    <a:pt x="6350" y="1835365"/>
                  </a:lnTo>
                </a:path>
                <a:path w="4523105" h="1835784">
                  <a:moveTo>
                    <a:pt x="4516755" y="0"/>
                  </a:moveTo>
                  <a:lnTo>
                    <a:pt x="4516755" y="1835365"/>
                  </a:lnTo>
                </a:path>
                <a:path w="4523105" h="1835784">
                  <a:moveTo>
                    <a:pt x="0" y="6350"/>
                  </a:moveTo>
                  <a:lnTo>
                    <a:pt x="4523105" y="6350"/>
                  </a:lnTo>
                </a:path>
                <a:path w="4523105" h="1835784">
                  <a:moveTo>
                    <a:pt x="0" y="1829015"/>
                  </a:moveTo>
                  <a:lnTo>
                    <a:pt x="4523105" y="182901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855845" y="4729226"/>
          <a:ext cx="4516754" cy="1822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3784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53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nivel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significancia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73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106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spc="-10" dirty="0">
                          <a:latin typeface="Carlito"/>
                          <a:cs typeface="Carlito"/>
                        </a:rPr>
                        <a:t>número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de</a:t>
                      </a:r>
                      <a:r>
                        <a:rPr sz="140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medias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79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072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spc="-10" dirty="0">
                          <a:latin typeface="Carlito"/>
                          <a:cs typeface="Carlito"/>
                        </a:rPr>
                        <a:t>total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de</a:t>
                      </a:r>
                      <a:r>
                        <a:rPr sz="14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observaciones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78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97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spc="-10" dirty="0">
                          <a:latin typeface="Carlito"/>
                          <a:cs typeface="Carlito"/>
                        </a:rPr>
                        <a:t>Obs.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por</a:t>
                      </a:r>
                      <a:r>
                        <a:rPr sz="14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10" dirty="0">
                          <a:latin typeface="Carlito"/>
                          <a:cs typeface="Carlito"/>
                        </a:rPr>
                        <a:t>tratamiento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7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674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spc="-10" dirty="0">
                          <a:latin typeface="Carlito"/>
                          <a:cs typeface="Carlito"/>
                        </a:rPr>
                        <a:t>cuadrado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medio de</a:t>
                      </a:r>
                      <a:r>
                        <a:rPr sz="14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10" dirty="0">
                          <a:latin typeface="Carlito"/>
                          <a:cs typeface="Carlito"/>
                        </a:rPr>
                        <a:t>error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7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9690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spc="-15" dirty="0">
                          <a:latin typeface="Carlito"/>
                          <a:cs typeface="Carlito"/>
                        </a:rPr>
                        <a:t>Valor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teórico de una</a:t>
                      </a:r>
                      <a:r>
                        <a:rPr sz="1400" spc="-6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tabla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9463820" y="1274268"/>
            <a:ext cx="2526128" cy="30164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4116" y="1016634"/>
            <a:ext cx="8764270" cy="295084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La </a:t>
            </a:r>
            <a:r>
              <a:rPr sz="2400" spc="-15" dirty="0">
                <a:latin typeface="Carlito"/>
                <a:cs typeface="Carlito"/>
              </a:rPr>
              <a:t>estadística </a:t>
            </a:r>
            <a:r>
              <a:rPr sz="2400" spc="-5" dirty="0">
                <a:latin typeface="Carlito"/>
                <a:cs typeface="Carlito"/>
              </a:rPr>
              <a:t>q, se </a:t>
            </a:r>
            <a:r>
              <a:rPr sz="2400" spc="-10" dirty="0">
                <a:latin typeface="Carlito"/>
                <a:cs typeface="Carlito"/>
              </a:rPr>
              <a:t>conoce como </a:t>
            </a:r>
            <a:r>
              <a:rPr sz="2400" spc="-15" dirty="0">
                <a:latin typeface="Carlito"/>
                <a:cs typeface="Carlito"/>
              </a:rPr>
              <a:t>estadística </a:t>
            </a:r>
            <a:r>
              <a:rPr sz="2400" spc="-5" dirty="0">
                <a:latin typeface="Carlito"/>
                <a:cs typeface="Carlito"/>
              </a:rPr>
              <a:t>de amplitud de Student.  </a:t>
            </a:r>
            <a:r>
              <a:rPr sz="2400" dirty="0">
                <a:latin typeface="Carlito"/>
                <a:cs typeface="Carlito"/>
              </a:rPr>
              <a:t>Se </a:t>
            </a:r>
            <a:r>
              <a:rPr sz="2400" spc="-10" dirty="0">
                <a:latin typeface="Carlito"/>
                <a:cs typeface="Carlito"/>
              </a:rPr>
              <a:t>define </a:t>
            </a:r>
            <a:r>
              <a:rPr sz="2400" spc="-15" dirty="0">
                <a:latin typeface="Carlito"/>
                <a:cs typeface="Carlito"/>
              </a:rPr>
              <a:t>como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15" dirty="0">
                <a:latin typeface="Carlito"/>
                <a:cs typeface="Carlito"/>
              </a:rPr>
              <a:t>diferencia entre </a:t>
            </a:r>
            <a:r>
              <a:rPr sz="2400" dirty="0">
                <a:latin typeface="Carlito"/>
                <a:cs typeface="Carlito"/>
              </a:rPr>
              <a:t>las medias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los </a:t>
            </a:r>
            <a:r>
              <a:rPr sz="2400" spc="-15" dirty="0">
                <a:latin typeface="Carlito"/>
                <a:cs typeface="Carlito"/>
              </a:rPr>
              <a:t>tratamientos  mayor </a:t>
            </a:r>
            <a:r>
              <a:rPr sz="2400" dirty="0">
                <a:latin typeface="Carlito"/>
                <a:cs typeface="Carlito"/>
              </a:rPr>
              <a:t>y </a:t>
            </a:r>
            <a:r>
              <a:rPr sz="2400" spc="-5" dirty="0">
                <a:latin typeface="Carlito"/>
                <a:cs typeface="Carlito"/>
              </a:rPr>
              <a:t>menor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partir de un </a:t>
            </a:r>
            <a:r>
              <a:rPr sz="2400" spc="-25" dirty="0">
                <a:latin typeface="Carlito"/>
                <a:cs typeface="Carlito"/>
              </a:rPr>
              <a:t>ANOVA, </a:t>
            </a:r>
            <a:r>
              <a:rPr sz="2400" spc="-5" dirty="0">
                <a:latin typeface="Carlito"/>
                <a:cs typeface="Carlito"/>
              </a:rPr>
              <a:t>dividida </a:t>
            </a:r>
            <a:r>
              <a:rPr sz="2400" spc="-15" dirty="0">
                <a:latin typeface="Carlito"/>
                <a:cs typeface="Carlito"/>
              </a:rPr>
              <a:t>entre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10" dirty="0">
                <a:latin typeface="Carlito"/>
                <a:cs typeface="Carlito"/>
              </a:rPr>
              <a:t>cuadro  </a:t>
            </a:r>
            <a:r>
              <a:rPr sz="2400" dirty="0">
                <a:latin typeface="Carlito"/>
                <a:cs typeface="Carlito"/>
              </a:rPr>
              <a:t>medio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spc="-10" dirty="0">
                <a:latin typeface="Carlito"/>
                <a:cs typeface="Carlito"/>
              </a:rPr>
              <a:t>error </a:t>
            </a:r>
            <a:r>
              <a:rPr sz="2400" spc="-15" dirty="0">
                <a:latin typeface="Carlito"/>
                <a:cs typeface="Carlito"/>
              </a:rPr>
              <a:t>sobre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n.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Carlito"/>
              <a:cs typeface="Carlito"/>
            </a:endParaRPr>
          </a:p>
          <a:p>
            <a:pPr marL="241300" marR="5715" indent="-228600" algn="just">
              <a:lnSpc>
                <a:spcPts val="2590"/>
              </a:lnSpc>
              <a:spcBef>
                <a:spcPts val="1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Se </a:t>
            </a:r>
            <a:r>
              <a:rPr sz="2400" spc="-5" dirty="0">
                <a:latin typeface="Carlito"/>
                <a:cs typeface="Carlito"/>
              </a:rPr>
              <a:t>debe calcular </a:t>
            </a:r>
            <a:r>
              <a:rPr sz="2400" spc="-10" dirty="0">
                <a:latin typeface="Carlito"/>
                <a:cs typeface="Carlito"/>
              </a:rPr>
              <a:t>todas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10" dirty="0">
                <a:latin typeface="Carlito"/>
                <a:cs typeface="Carlito"/>
              </a:rPr>
              <a:t>diferencias </a:t>
            </a:r>
            <a:r>
              <a:rPr sz="2400" spc="-5" dirty="0">
                <a:latin typeface="Carlito"/>
                <a:cs typeface="Carlito"/>
              </a:rPr>
              <a:t>posibles </a:t>
            </a:r>
            <a:r>
              <a:rPr sz="2400" spc="-10" dirty="0">
                <a:latin typeface="Carlito"/>
                <a:cs typeface="Carlito"/>
              </a:rPr>
              <a:t>entre </a:t>
            </a:r>
            <a:r>
              <a:rPr sz="2400" dirty="0">
                <a:latin typeface="Carlito"/>
                <a:cs typeface="Carlito"/>
              </a:rPr>
              <a:t>las medias y </a:t>
            </a:r>
            <a:r>
              <a:rPr sz="2400" spc="-5" dirty="0">
                <a:latin typeface="Carlito"/>
                <a:cs typeface="Carlito"/>
              </a:rPr>
              <a:t>si  </a:t>
            </a:r>
            <a:r>
              <a:rPr sz="2400" dirty="0">
                <a:latin typeface="Carlito"/>
                <a:cs typeface="Carlito"/>
              </a:rPr>
              <a:t>cualquier </a:t>
            </a:r>
            <a:r>
              <a:rPr sz="2400" spc="-10" dirty="0">
                <a:latin typeface="Carlito"/>
                <a:cs typeface="Carlito"/>
              </a:rPr>
              <a:t>diferencia </a:t>
            </a:r>
            <a:r>
              <a:rPr sz="2400" spc="-15" dirty="0">
                <a:latin typeface="Carlito"/>
                <a:cs typeface="Carlito"/>
              </a:rPr>
              <a:t>produce </a:t>
            </a:r>
            <a:r>
              <a:rPr sz="2400" spc="-5" dirty="0">
                <a:latin typeface="Carlito"/>
                <a:cs typeface="Carlito"/>
              </a:rPr>
              <a:t>un </a:t>
            </a:r>
            <a:r>
              <a:rPr sz="2400" spc="-10" dirty="0">
                <a:latin typeface="Carlito"/>
                <a:cs typeface="Carlito"/>
              </a:rPr>
              <a:t>valor absoluto </a:t>
            </a:r>
            <a:r>
              <a:rPr sz="2400" spc="-5" dirty="0">
                <a:latin typeface="Carlito"/>
                <a:cs typeface="Carlito"/>
              </a:rPr>
              <a:t>que </a:t>
            </a:r>
            <a:r>
              <a:rPr sz="2400" spc="-15" dirty="0">
                <a:latin typeface="Carlito"/>
                <a:cs typeface="Carlito"/>
              </a:rPr>
              <a:t>excede </a:t>
            </a:r>
            <a:r>
              <a:rPr sz="2400" spc="-10" dirty="0">
                <a:latin typeface="Carlito"/>
                <a:cs typeface="Carlito"/>
              </a:rPr>
              <a:t>la </a:t>
            </a:r>
            <a:r>
              <a:rPr sz="2400" spc="-5" dirty="0">
                <a:latin typeface="Carlito"/>
                <a:cs typeface="Carlito"/>
              </a:rPr>
              <a:t>HSD se  </a:t>
            </a:r>
            <a:r>
              <a:rPr sz="2400" spc="-10" dirty="0">
                <a:latin typeface="Carlito"/>
                <a:cs typeface="Carlito"/>
              </a:rPr>
              <a:t>declara como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significativo.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La </a:t>
            </a:r>
            <a:r>
              <a:rPr spc="-260" dirty="0"/>
              <a:t>diferencia </a:t>
            </a:r>
            <a:r>
              <a:rPr spc="-195" dirty="0"/>
              <a:t>de</a:t>
            </a:r>
            <a:r>
              <a:rPr spc="-484" dirty="0"/>
              <a:t> </a:t>
            </a:r>
            <a:r>
              <a:rPr spc="-200" dirty="0"/>
              <a:t>medias</a:t>
            </a:r>
          </a:p>
        </p:txBody>
      </p:sp>
      <p:sp>
        <p:nvSpPr>
          <p:cNvPr id="4" name="object 4"/>
          <p:cNvSpPr/>
          <p:nvPr/>
        </p:nvSpPr>
        <p:spPr>
          <a:xfrm>
            <a:off x="5832409" y="3998829"/>
            <a:ext cx="2896910" cy="2683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8537" y="4358513"/>
            <a:ext cx="3810000" cy="228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671004" y="1644663"/>
            <a:ext cx="2234328" cy="3332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569" y="798233"/>
            <a:ext cx="9121775" cy="5852160"/>
            <a:chOff x="28569" y="798233"/>
            <a:chExt cx="9121775" cy="5852160"/>
          </a:xfrm>
        </p:grpSpPr>
        <p:sp>
          <p:nvSpPr>
            <p:cNvPr id="3" name="object 3"/>
            <p:cNvSpPr/>
            <p:nvPr/>
          </p:nvSpPr>
          <p:spPr>
            <a:xfrm>
              <a:off x="47591" y="798233"/>
              <a:ext cx="8820150" cy="57039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569" y="5275795"/>
              <a:ext cx="4486275" cy="11835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33595" y="4741824"/>
              <a:ext cx="1438148" cy="3169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33595" y="5058816"/>
              <a:ext cx="1438148" cy="3169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33595" y="5375821"/>
              <a:ext cx="1438148" cy="3169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33595" y="5692787"/>
              <a:ext cx="1438148" cy="31696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33595" y="6009754"/>
              <a:ext cx="1438148" cy="31696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33595" y="6326720"/>
              <a:ext cx="1438148" cy="31696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71742" y="4735576"/>
              <a:ext cx="0" cy="1914525"/>
            </a:xfrm>
            <a:custGeom>
              <a:avLst/>
              <a:gdLst/>
              <a:ahLst/>
              <a:cxnLst/>
              <a:rect l="l" t="t" r="r" b="b"/>
              <a:pathLst>
                <a:path h="1914525">
                  <a:moveTo>
                    <a:pt x="0" y="0"/>
                  </a:moveTo>
                  <a:lnTo>
                    <a:pt x="0" y="191446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27245" y="5058790"/>
              <a:ext cx="4523105" cy="0"/>
            </a:xfrm>
            <a:custGeom>
              <a:avLst/>
              <a:gdLst/>
              <a:ahLst/>
              <a:cxnLst/>
              <a:rect l="l" t="t" r="r" b="b"/>
              <a:pathLst>
                <a:path w="4523105">
                  <a:moveTo>
                    <a:pt x="0" y="0"/>
                  </a:moveTo>
                  <a:lnTo>
                    <a:pt x="452310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27245" y="4735576"/>
              <a:ext cx="4523105" cy="1914525"/>
            </a:xfrm>
            <a:custGeom>
              <a:avLst/>
              <a:gdLst/>
              <a:ahLst/>
              <a:cxnLst/>
              <a:rect l="l" t="t" r="r" b="b"/>
              <a:pathLst>
                <a:path w="4523105" h="1914525">
                  <a:moveTo>
                    <a:pt x="0" y="640207"/>
                  </a:moveTo>
                  <a:lnTo>
                    <a:pt x="4523105" y="640207"/>
                  </a:lnTo>
                </a:path>
                <a:path w="4523105" h="1914525">
                  <a:moveTo>
                    <a:pt x="0" y="957211"/>
                  </a:moveTo>
                  <a:lnTo>
                    <a:pt x="4523105" y="957211"/>
                  </a:lnTo>
                </a:path>
                <a:path w="4523105" h="1914525">
                  <a:moveTo>
                    <a:pt x="0" y="1274178"/>
                  </a:moveTo>
                  <a:lnTo>
                    <a:pt x="4523105" y="1274178"/>
                  </a:lnTo>
                </a:path>
                <a:path w="4523105" h="1914525">
                  <a:moveTo>
                    <a:pt x="0" y="1591144"/>
                  </a:moveTo>
                  <a:lnTo>
                    <a:pt x="4523105" y="1591144"/>
                  </a:lnTo>
                </a:path>
                <a:path w="4523105" h="1914525">
                  <a:moveTo>
                    <a:pt x="6350" y="0"/>
                  </a:moveTo>
                  <a:lnTo>
                    <a:pt x="6350" y="1914461"/>
                  </a:lnTo>
                </a:path>
                <a:path w="4523105" h="1914525">
                  <a:moveTo>
                    <a:pt x="4516755" y="0"/>
                  </a:moveTo>
                  <a:lnTo>
                    <a:pt x="4516755" y="1914461"/>
                  </a:lnTo>
                </a:path>
                <a:path w="4523105" h="1914525">
                  <a:moveTo>
                    <a:pt x="0" y="6350"/>
                  </a:moveTo>
                  <a:lnTo>
                    <a:pt x="4523105" y="6350"/>
                  </a:lnTo>
                </a:path>
                <a:path w="4523105" h="1914525">
                  <a:moveTo>
                    <a:pt x="0" y="1908111"/>
                  </a:moveTo>
                  <a:lnTo>
                    <a:pt x="4523105" y="190811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La </a:t>
            </a:r>
            <a:r>
              <a:rPr spc="-260" dirty="0"/>
              <a:t>diferencia </a:t>
            </a:r>
            <a:r>
              <a:rPr spc="-195" dirty="0"/>
              <a:t>de</a:t>
            </a:r>
            <a:r>
              <a:rPr spc="-484" dirty="0"/>
              <a:t> </a:t>
            </a:r>
            <a:r>
              <a:rPr spc="-200" dirty="0"/>
              <a:t>medias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071742" y="4741824"/>
          <a:ext cx="3072130" cy="19018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2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991">
                <a:tc>
                  <a:txBody>
                    <a:bodyPr/>
                    <a:lstStyle/>
                    <a:p>
                      <a:pPr marL="77533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nivel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significancia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7620" marB="0"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004">
                <a:tc>
                  <a:txBody>
                    <a:bodyPr/>
                    <a:lstStyle/>
                    <a:p>
                      <a:pPr marL="86106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spc="-10" dirty="0">
                          <a:latin typeface="Carlito"/>
                          <a:cs typeface="Carlito"/>
                        </a:rPr>
                        <a:t>número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de</a:t>
                      </a:r>
                      <a:r>
                        <a:rPr sz="140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medias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7620" marB="0"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966">
                <a:tc>
                  <a:txBody>
                    <a:bodyPr/>
                    <a:lstStyle/>
                    <a:p>
                      <a:pPr marL="72072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spc="-10" dirty="0">
                          <a:latin typeface="Carlito"/>
                          <a:cs typeface="Carlito"/>
                        </a:rPr>
                        <a:t>total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de</a:t>
                      </a:r>
                      <a:r>
                        <a:rPr sz="14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observaciones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7620" marB="0"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966">
                <a:tc>
                  <a:txBody>
                    <a:bodyPr/>
                    <a:lstStyle/>
                    <a:p>
                      <a:pPr marL="7797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spc="-10" dirty="0">
                          <a:latin typeface="Carlito"/>
                          <a:cs typeface="Carlito"/>
                        </a:rPr>
                        <a:t>Obs.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por</a:t>
                      </a:r>
                      <a:r>
                        <a:rPr sz="14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10" dirty="0">
                          <a:latin typeface="Carlito"/>
                          <a:cs typeface="Carlito"/>
                        </a:rPr>
                        <a:t>tratamiento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7620" marB="0"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966">
                <a:tc>
                  <a:txBody>
                    <a:bodyPr/>
                    <a:lstStyle/>
                    <a:p>
                      <a:pPr marR="62674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spc="-10" dirty="0">
                          <a:latin typeface="Carlito"/>
                          <a:cs typeface="Carlito"/>
                        </a:rPr>
                        <a:t>cuadrado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medio de</a:t>
                      </a:r>
                      <a:r>
                        <a:rPr sz="14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10" dirty="0">
                          <a:latin typeface="Carlito"/>
                          <a:cs typeface="Carlito"/>
                        </a:rPr>
                        <a:t>error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7620" marB="0"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966">
                <a:tc>
                  <a:txBody>
                    <a:bodyPr/>
                    <a:lstStyle/>
                    <a:p>
                      <a:pPr marR="59690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400" spc="-15" dirty="0">
                          <a:latin typeface="Carlito"/>
                          <a:cs typeface="Carlito"/>
                        </a:rPr>
                        <a:t>Valor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teórico de una</a:t>
                      </a:r>
                      <a:r>
                        <a:rPr sz="1400" spc="-6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tabla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8255" marB="0"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9479533" y="1020986"/>
            <a:ext cx="2570733" cy="34652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243" y="1039812"/>
            <a:ext cx="8905875" cy="5632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La </a:t>
            </a:r>
            <a:r>
              <a:rPr spc="-260" dirty="0"/>
              <a:t>diferencia </a:t>
            </a:r>
            <a:r>
              <a:rPr spc="-195" dirty="0"/>
              <a:t>de</a:t>
            </a:r>
            <a:r>
              <a:rPr spc="-484" dirty="0"/>
              <a:t> </a:t>
            </a:r>
            <a:r>
              <a:rPr spc="-200" dirty="0"/>
              <a:t>medias</a:t>
            </a:r>
          </a:p>
        </p:txBody>
      </p:sp>
      <p:sp>
        <p:nvSpPr>
          <p:cNvPr id="4" name="object 4"/>
          <p:cNvSpPr/>
          <p:nvPr/>
        </p:nvSpPr>
        <p:spPr>
          <a:xfrm>
            <a:off x="9285223" y="3574224"/>
            <a:ext cx="2612262" cy="2612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97897" y="1003134"/>
            <a:ext cx="1986915" cy="1935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4121" y="102234"/>
            <a:ext cx="56851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Fundamentos </a:t>
            </a:r>
            <a:r>
              <a:rPr spc="-240" dirty="0"/>
              <a:t>del</a:t>
            </a:r>
            <a:r>
              <a:rPr spc="-540" dirty="0"/>
              <a:t> </a:t>
            </a:r>
            <a:r>
              <a:rPr spc="-145" dirty="0"/>
              <a:t>ANOVA</a:t>
            </a:r>
          </a:p>
        </p:txBody>
      </p:sp>
      <p:sp>
        <p:nvSpPr>
          <p:cNvPr id="3" name="object 3"/>
          <p:cNvSpPr/>
          <p:nvPr/>
        </p:nvSpPr>
        <p:spPr>
          <a:xfrm>
            <a:off x="517924" y="1208347"/>
            <a:ext cx="6107513" cy="52444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7905622" y="1135761"/>
            <a:ext cx="3178810" cy="1386205"/>
            <a:chOff x="7905622" y="1135761"/>
            <a:chExt cx="3178810" cy="1386205"/>
          </a:xfrm>
        </p:grpSpPr>
        <p:sp>
          <p:nvSpPr>
            <p:cNvPr id="5" name="object 5"/>
            <p:cNvSpPr/>
            <p:nvPr/>
          </p:nvSpPr>
          <p:spPr>
            <a:xfrm>
              <a:off x="7908797" y="1138936"/>
              <a:ext cx="3172332" cy="13797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08797" y="1138936"/>
              <a:ext cx="3172460" cy="1379855"/>
            </a:xfrm>
            <a:custGeom>
              <a:avLst/>
              <a:gdLst/>
              <a:ahLst/>
              <a:cxnLst/>
              <a:rect l="l" t="t" r="r" b="b"/>
              <a:pathLst>
                <a:path w="3172459" h="1379855">
                  <a:moveTo>
                    <a:pt x="0" y="229997"/>
                  </a:moveTo>
                  <a:lnTo>
                    <a:pt x="4668" y="183651"/>
                  </a:lnTo>
                  <a:lnTo>
                    <a:pt x="18057" y="140481"/>
                  </a:lnTo>
                  <a:lnTo>
                    <a:pt x="39245" y="101413"/>
                  </a:lnTo>
                  <a:lnTo>
                    <a:pt x="67310" y="67373"/>
                  </a:lnTo>
                  <a:lnTo>
                    <a:pt x="101327" y="39286"/>
                  </a:lnTo>
                  <a:lnTo>
                    <a:pt x="140374" y="18077"/>
                  </a:lnTo>
                  <a:lnTo>
                    <a:pt x="183529" y="4673"/>
                  </a:lnTo>
                  <a:lnTo>
                    <a:pt x="229870" y="0"/>
                  </a:lnTo>
                  <a:lnTo>
                    <a:pt x="2942335" y="0"/>
                  </a:lnTo>
                  <a:lnTo>
                    <a:pt x="2988681" y="4673"/>
                  </a:lnTo>
                  <a:lnTo>
                    <a:pt x="3031851" y="18077"/>
                  </a:lnTo>
                  <a:lnTo>
                    <a:pt x="3070919" y="39286"/>
                  </a:lnTo>
                  <a:lnTo>
                    <a:pt x="3104959" y="67373"/>
                  </a:lnTo>
                  <a:lnTo>
                    <a:pt x="3133046" y="101413"/>
                  </a:lnTo>
                  <a:lnTo>
                    <a:pt x="3154255" y="140481"/>
                  </a:lnTo>
                  <a:lnTo>
                    <a:pt x="3167659" y="183651"/>
                  </a:lnTo>
                  <a:lnTo>
                    <a:pt x="3172332" y="229997"/>
                  </a:lnTo>
                  <a:lnTo>
                    <a:pt x="3172332" y="1149730"/>
                  </a:lnTo>
                  <a:lnTo>
                    <a:pt x="3167659" y="1196076"/>
                  </a:lnTo>
                  <a:lnTo>
                    <a:pt x="3154255" y="1239246"/>
                  </a:lnTo>
                  <a:lnTo>
                    <a:pt x="3133046" y="1278314"/>
                  </a:lnTo>
                  <a:lnTo>
                    <a:pt x="3104959" y="1312354"/>
                  </a:lnTo>
                  <a:lnTo>
                    <a:pt x="3070919" y="1340441"/>
                  </a:lnTo>
                  <a:lnTo>
                    <a:pt x="3031851" y="1361650"/>
                  </a:lnTo>
                  <a:lnTo>
                    <a:pt x="2988681" y="1375054"/>
                  </a:lnTo>
                  <a:lnTo>
                    <a:pt x="2942335" y="1379727"/>
                  </a:lnTo>
                  <a:lnTo>
                    <a:pt x="229870" y="1379727"/>
                  </a:lnTo>
                  <a:lnTo>
                    <a:pt x="183529" y="1375054"/>
                  </a:lnTo>
                  <a:lnTo>
                    <a:pt x="140374" y="1361650"/>
                  </a:lnTo>
                  <a:lnTo>
                    <a:pt x="101327" y="1340441"/>
                  </a:lnTo>
                  <a:lnTo>
                    <a:pt x="67309" y="1312354"/>
                  </a:lnTo>
                  <a:lnTo>
                    <a:pt x="39245" y="1278314"/>
                  </a:lnTo>
                  <a:lnTo>
                    <a:pt x="18057" y="1239246"/>
                  </a:lnTo>
                  <a:lnTo>
                    <a:pt x="4668" y="1196076"/>
                  </a:lnTo>
                  <a:lnTo>
                    <a:pt x="0" y="1149730"/>
                  </a:lnTo>
                  <a:lnTo>
                    <a:pt x="0" y="22999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738996" y="1430782"/>
            <a:ext cx="15125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rlito"/>
                <a:cs typeface="Carlito"/>
              </a:rPr>
              <a:t>Se </a:t>
            </a:r>
            <a:r>
              <a:rPr sz="2400" dirty="0">
                <a:latin typeface="Carlito"/>
                <a:cs typeface="Carlito"/>
              </a:rPr>
              <a:t>tienen 7  </a:t>
            </a:r>
            <a:r>
              <a:rPr sz="2400" spc="-5" dirty="0">
                <a:latin typeface="Carlito"/>
                <a:cs typeface="Carlito"/>
              </a:rPr>
              <a:t>p</a:t>
            </a:r>
            <a:r>
              <a:rPr sz="2400" spc="-10" dirty="0">
                <a:latin typeface="Carlito"/>
                <a:cs typeface="Carlito"/>
              </a:rPr>
              <a:t>o</a:t>
            </a:r>
            <a:r>
              <a:rPr sz="2400" spc="-5" dirty="0">
                <a:latin typeface="Carlito"/>
                <a:cs typeface="Carlito"/>
              </a:rPr>
              <a:t>blaciones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905622" y="3127629"/>
            <a:ext cx="3178810" cy="1386205"/>
            <a:chOff x="7905622" y="3127629"/>
            <a:chExt cx="3178810" cy="1386205"/>
          </a:xfrm>
        </p:grpSpPr>
        <p:sp>
          <p:nvSpPr>
            <p:cNvPr id="9" name="object 9"/>
            <p:cNvSpPr/>
            <p:nvPr/>
          </p:nvSpPr>
          <p:spPr>
            <a:xfrm>
              <a:off x="7908797" y="3130804"/>
              <a:ext cx="3172332" cy="13796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08797" y="3130804"/>
              <a:ext cx="3172460" cy="1379855"/>
            </a:xfrm>
            <a:custGeom>
              <a:avLst/>
              <a:gdLst/>
              <a:ahLst/>
              <a:cxnLst/>
              <a:rect l="l" t="t" r="r" b="b"/>
              <a:pathLst>
                <a:path w="3172459" h="1379854">
                  <a:moveTo>
                    <a:pt x="0" y="229870"/>
                  </a:moveTo>
                  <a:lnTo>
                    <a:pt x="4668" y="183529"/>
                  </a:lnTo>
                  <a:lnTo>
                    <a:pt x="18057" y="140374"/>
                  </a:lnTo>
                  <a:lnTo>
                    <a:pt x="39245" y="101327"/>
                  </a:lnTo>
                  <a:lnTo>
                    <a:pt x="67310" y="67310"/>
                  </a:lnTo>
                  <a:lnTo>
                    <a:pt x="101327" y="39245"/>
                  </a:lnTo>
                  <a:lnTo>
                    <a:pt x="140374" y="18057"/>
                  </a:lnTo>
                  <a:lnTo>
                    <a:pt x="183529" y="4668"/>
                  </a:lnTo>
                  <a:lnTo>
                    <a:pt x="229870" y="0"/>
                  </a:lnTo>
                  <a:lnTo>
                    <a:pt x="2942335" y="0"/>
                  </a:lnTo>
                  <a:lnTo>
                    <a:pt x="2988681" y="4668"/>
                  </a:lnTo>
                  <a:lnTo>
                    <a:pt x="3031851" y="18057"/>
                  </a:lnTo>
                  <a:lnTo>
                    <a:pt x="3070919" y="39245"/>
                  </a:lnTo>
                  <a:lnTo>
                    <a:pt x="3104959" y="67310"/>
                  </a:lnTo>
                  <a:lnTo>
                    <a:pt x="3133046" y="101327"/>
                  </a:lnTo>
                  <a:lnTo>
                    <a:pt x="3154255" y="140374"/>
                  </a:lnTo>
                  <a:lnTo>
                    <a:pt x="3167659" y="183529"/>
                  </a:lnTo>
                  <a:lnTo>
                    <a:pt x="3172332" y="229870"/>
                  </a:lnTo>
                  <a:lnTo>
                    <a:pt x="3172332" y="1149604"/>
                  </a:lnTo>
                  <a:lnTo>
                    <a:pt x="3167659" y="1195949"/>
                  </a:lnTo>
                  <a:lnTo>
                    <a:pt x="3154255" y="1239119"/>
                  </a:lnTo>
                  <a:lnTo>
                    <a:pt x="3133046" y="1278187"/>
                  </a:lnTo>
                  <a:lnTo>
                    <a:pt x="3104959" y="1312227"/>
                  </a:lnTo>
                  <a:lnTo>
                    <a:pt x="3070919" y="1340314"/>
                  </a:lnTo>
                  <a:lnTo>
                    <a:pt x="3031851" y="1361523"/>
                  </a:lnTo>
                  <a:lnTo>
                    <a:pt x="2988681" y="1374927"/>
                  </a:lnTo>
                  <a:lnTo>
                    <a:pt x="2942335" y="1379601"/>
                  </a:lnTo>
                  <a:lnTo>
                    <a:pt x="229870" y="1379601"/>
                  </a:lnTo>
                  <a:lnTo>
                    <a:pt x="183529" y="1374927"/>
                  </a:lnTo>
                  <a:lnTo>
                    <a:pt x="140374" y="1361523"/>
                  </a:lnTo>
                  <a:lnTo>
                    <a:pt x="101327" y="1340314"/>
                  </a:lnTo>
                  <a:lnTo>
                    <a:pt x="67309" y="1312227"/>
                  </a:lnTo>
                  <a:lnTo>
                    <a:pt x="39245" y="1278187"/>
                  </a:lnTo>
                  <a:lnTo>
                    <a:pt x="18057" y="1239119"/>
                  </a:lnTo>
                  <a:lnTo>
                    <a:pt x="4668" y="1195949"/>
                  </a:lnTo>
                  <a:lnTo>
                    <a:pt x="0" y="1149604"/>
                  </a:lnTo>
                  <a:lnTo>
                    <a:pt x="0" y="22987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145906" y="3240151"/>
            <a:ext cx="26955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rlito"/>
                <a:cs typeface="Carlito"/>
              </a:rPr>
              <a:t>Se </a:t>
            </a:r>
            <a:r>
              <a:rPr sz="2400" spc="-10" dirty="0">
                <a:latin typeface="Carlito"/>
                <a:cs typeface="Carlito"/>
              </a:rPr>
              <a:t>quiere </a:t>
            </a:r>
            <a:r>
              <a:rPr sz="2400" spc="-5" dirty="0">
                <a:latin typeface="Carlito"/>
                <a:cs typeface="Carlito"/>
              </a:rPr>
              <a:t>saber si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hay  </a:t>
            </a:r>
            <a:r>
              <a:rPr sz="2400" spc="-10" dirty="0">
                <a:latin typeface="Carlito"/>
                <a:cs typeface="Carlito"/>
              </a:rPr>
              <a:t>diferencia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0" dirty="0">
                <a:latin typeface="Carlito"/>
                <a:cs typeface="Carlito"/>
              </a:rPr>
              <a:t>nivel </a:t>
            </a:r>
            <a:r>
              <a:rPr sz="2400" spc="-5" dirty="0">
                <a:latin typeface="Carlito"/>
                <a:cs typeface="Carlito"/>
              </a:rPr>
              <a:t>de  </a:t>
            </a:r>
            <a:r>
              <a:rPr sz="2400" dirty="0">
                <a:latin typeface="Carlito"/>
                <a:cs typeface="Carlito"/>
              </a:rPr>
              <a:t>las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medias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905622" y="5135371"/>
            <a:ext cx="3178810" cy="1386205"/>
            <a:chOff x="7905622" y="5135371"/>
            <a:chExt cx="3178810" cy="1386205"/>
          </a:xfrm>
        </p:grpSpPr>
        <p:sp>
          <p:nvSpPr>
            <p:cNvPr id="13" name="object 13"/>
            <p:cNvSpPr/>
            <p:nvPr/>
          </p:nvSpPr>
          <p:spPr>
            <a:xfrm>
              <a:off x="7908797" y="5138546"/>
              <a:ext cx="3172332" cy="13796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08797" y="5138546"/>
              <a:ext cx="3172460" cy="1379855"/>
            </a:xfrm>
            <a:custGeom>
              <a:avLst/>
              <a:gdLst/>
              <a:ahLst/>
              <a:cxnLst/>
              <a:rect l="l" t="t" r="r" b="b"/>
              <a:pathLst>
                <a:path w="3172459" h="1379854">
                  <a:moveTo>
                    <a:pt x="0" y="229996"/>
                  </a:moveTo>
                  <a:lnTo>
                    <a:pt x="4668" y="183651"/>
                  </a:lnTo>
                  <a:lnTo>
                    <a:pt x="18057" y="140481"/>
                  </a:lnTo>
                  <a:lnTo>
                    <a:pt x="39245" y="101413"/>
                  </a:lnTo>
                  <a:lnTo>
                    <a:pt x="67310" y="67373"/>
                  </a:lnTo>
                  <a:lnTo>
                    <a:pt x="101327" y="39286"/>
                  </a:lnTo>
                  <a:lnTo>
                    <a:pt x="140374" y="18077"/>
                  </a:lnTo>
                  <a:lnTo>
                    <a:pt x="183529" y="4673"/>
                  </a:lnTo>
                  <a:lnTo>
                    <a:pt x="229870" y="0"/>
                  </a:lnTo>
                  <a:lnTo>
                    <a:pt x="2942335" y="0"/>
                  </a:lnTo>
                  <a:lnTo>
                    <a:pt x="2988681" y="4673"/>
                  </a:lnTo>
                  <a:lnTo>
                    <a:pt x="3031851" y="18077"/>
                  </a:lnTo>
                  <a:lnTo>
                    <a:pt x="3070919" y="39286"/>
                  </a:lnTo>
                  <a:lnTo>
                    <a:pt x="3104959" y="67373"/>
                  </a:lnTo>
                  <a:lnTo>
                    <a:pt x="3133046" y="101413"/>
                  </a:lnTo>
                  <a:lnTo>
                    <a:pt x="3154255" y="140481"/>
                  </a:lnTo>
                  <a:lnTo>
                    <a:pt x="3167659" y="183651"/>
                  </a:lnTo>
                  <a:lnTo>
                    <a:pt x="3172332" y="229996"/>
                  </a:lnTo>
                  <a:lnTo>
                    <a:pt x="3172332" y="1149705"/>
                  </a:lnTo>
                  <a:lnTo>
                    <a:pt x="3167659" y="1196045"/>
                  </a:lnTo>
                  <a:lnTo>
                    <a:pt x="3154255" y="1239207"/>
                  </a:lnTo>
                  <a:lnTo>
                    <a:pt x="3133046" y="1278266"/>
                  </a:lnTo>
                  <a:lnTo>
                    <a:pt x="3104959" y="1312298"/>
                  </a:lnTo>
                  <a:lnTo>
                    <a:pt x="3070919" y="1340378"/>
                  </a:lnTo>
                  <a:lnTo>
                    <a:pt x="3031851" y="1361580"/>
                  </a:lnTo>
                  <a:lnTo>
                    <a:pt x="2988681" y="1374979"/>
                  </a:lnTo>
                  <a:lnTo>
                    <a:pt x="2942335" y="1379651"/>
                  </a:lnTo>
                  <a:lnTo>
                    <a:pt x="229870" y="1379651"/>
                  </a:lnTo>
                  <a:lnTo>
                    <a:pt x="183529" y="1374979"/>
                  </a:lnTo>
                  <a:lnTo>
                    <a:pt x="140374" y="1361580"/>
                  </a:lnTo>
                  <a:lnTo>
                    <a:pt x="101327" y="1340378"/>
                  </a:lnTo>
                  <a:lnTo>
                    <a:pt x="67309" y="1312298"/>
                  </a:lnTo>
                  <a:lnTo>
                    <a:pt x="39245" y="1278266"/>
                  </a:lnTo>
                  <a:lnTo>
                    <a:pt x="18057" y="1239207"/>
                  </a:lnTo>
                  <a:lnTo>
                    <a:pt x="4668" y="1196045"/>
                  </a:lnTo>
                  <a:lnTo>
                    <a:pt x="0" y="1149705"/>
                  </a:lnTo>
                  <a:lnTo>
                    <a:pt x="0" y="22999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150479" y="5431332"/>
            <a:ext cx="26936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9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rlito"/>
                <a:cs typeface="Carlito"/>
              </a:rPr>
              <a:t>Se debe </a:t>
            </a:r>
            <a:r>
              <a:rPr sz="2400" spc="-10" dirty="0">
                <a:latin typeface="Carlito"/>
                <a:cs typeface="Carlito"/>
              </a:rPr>
              <a:t>contemplar  </a:t>
            </a:r>
            <a:r>
              <a:rPr sz="2400" spc="-85" dirty="0">
                <a:latin typeface="Arial"/>
                <a:cs typeface="Arial"/>
              </a:rPr>
              <a:t>igual la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variabilidad….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4116" y="988009"/>
            <a:ext cx="8934450" cy="2292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35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rlito"/>
                <a:cs typeface="Carlito"/>
              </a:rPr>
              <a:t>Sigamos con </a:t>
            </a:r>
            <a:r>
              <a:rPr sz="2400" dirty="0">
                <a:latin typeface="Carlito"/>
                <a:cs typeface="Carlito"/>
              </a:rPr>
              <a:t>el ejemplo </a:t>
            </a:r>
            <a:r>
              <a:rPr sz="2400" spc="-15" dirty="0">
                <a:latin typeface="Carlito"/>
                <a:cs typeface="Carlito"/>
              </a:rPr>
              <a:t>visto sobre </a:t>
            </a:r>
            <a:r>
              <a:rPr sz="2400" dirty="0">
                <a:latin typeface="Carlito"/>
                <a:cs typeface="Carlito"/>
              </a:rPr>
              <a:t>los </a:t>
            </a:r>
            <a:r>
              <a:rPr sz="2400" spc="-5" dirty="0">
                <a:latin typeface="Carlito"/>
                <a:cs typeface="Carlito"/>
              </a:rPr>
              <a:t>pesos </a:t>
            </a:r>
            <a:r>
              <a:rPr sz="2400" dirty="0">
                <a:latin typeface="Carlito"/>
                <a:cs typeface="Carlito"/>
              </a:rPr>
              <a:t>según las </a:t>
            </a:r>
            <a:r>
              <a:rPr sz="2400" spc="-10" dirty="0">
                <a:latin typeface="Carlito"/>
                <a:cs typeface="Carlito"/>
              </a:rPr>
              <a:t>dietas </a:t>
            </a:r>
            <a:r>
              <a:rPr sz="2400" spc="-5" dirty="0">
                <a:latin typeface="Carlito"/>
                <a:cs typeface="Carlito"/>
              </a:rPr>
              <a:t>de</a:t>
            </a:r>
            <a:r>
              <a:rPr sz="2400" spc="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los</a:t>
            </a:r>
            <a:endParaRPr sz="2400">
              <a:latin typeface="Carlito"/>
              <a:cs typeface="Carlito"/>
            </a:endParaRPr>
          </a:p>
          <a:p>
            <a:pPr marL="241300">
              <a:lnSpc>
                <a:spcPts val="2735"/>
              </a:lnSpc>
            </a:pPr>
            <a:r>
              <a:rPr sz="2400" spc="-10" dirty="0">
                <a:latin typeface="Carlito"/>
                <a:cs typeface="Carlito"/>
              </a:rPr>
              <a:t>mamíferos.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400">
              <a:latin typeface="Carlito"/>
              <a:cs typeface="Carlito"/>
            </a:endParaRPr>
          </a:p>
          <a:p>
            <a:pPr marL="241300" marR="5080" indent="-228600" algn="just">
              <a:lnSpc>
                <a:spcPts val="2590"/>
              </a:lnSpc>
              <a:spcBef>
                <a:spcPts val="1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Lo </a:t>
            </a:r>
            <a:r>
              <a:rPr sz="2400" spc="-10" dirty="0">
                <a:latin typeface="Carlito"/>
                <a:cs typeface="Carlito"/>
              </a:rPr>
              <a:t>primero </a:t>
            </a:r>
            <a:r>
              <a:rPr sz="2400" dirty="0">
                <a:latin typeface="Carlito"/>
                <a:cs typeface="Carlito"/>
              </a:rPr>
              <a:t>y </a:t>
            </a:r>
            <a:r>
              <a:rPr sz="2400" spc="-10" dirty="0">
                <a:latin typeface="Carlito"/>
                <a:cs typeface="Carlito"/>
              </a:rPr>
              <a:t>recomendado </a:t>
            </a:r>
            <a:r>
              <a:rPr sz="2400" dirty="0">
                <a:latin typeface="Carlito"/>
                <a:cs typeface="Carlito"/>
              </a:rPr>
              <a:t>es </a:t>
            </a:r>
            <a:r>
              <a:rPr sz="2400" spc="-10" dirty="0">
                <a:latin typeface="Carlito"/>
                <a:cs typeface="Carlito"/>
              </a:rPr>
              <a:t>preparar </a:t>
            </a:r>
            <a:r>
              <a:rPr sz="2400" spc="-5" dirty="0">
                <a:latin typeface="Carlito"/>
                <a:cs typeface="Carlito"/>
              </a:rPr>
              <a:t>una </a:t>
            </a:r>
            <a:r>
              <a:rPr sz="2400" spc="-10" dirty="0">
                <a:latin typeface="Carlito"/>
                <a:cs typeface="Carlito"/>
              </a:rPr>
              <a:t>tabla </a:t>
            </a:r>
            <a:r>
              <a:rPr sz="2400" spc="-5" dirty="0">
                <a:latin typeface="Carlito"/>
                <a:cs typeface="Carlito"/>
              </a:rPr>
              <a:t>donde </a:t>
            </a:r>
            <a:r>
              <a:rPr sz="2400" dirty="0">
                <a:latin typeface="Carlito"/>
                <a:cs typeface="Carlito"/>
              </a:rPr>
              <a:t>se </a:t>
            </a:r>
            <a:r>
              <a:rPr sz="2400" spc="-20" dirty="0">
                <a:latin typeface="Carlito"/>
                <a:cs typeface="Carlito"/>
              </a:rPr>
              <a:t>exponga  </a:t>
            </a:r>
            <a:r>
              <a:rPr sz="2400" dirty="0">
                <a:latin typeface="Carlito"/>
                <a:cs typeface="Carlito"/>
              </a:rPr>
              <a:t>las </a:t>
            </a:r>
            <a:r>
              <a:rPr sz="2400" spc="-10" dirty="0">
                <a:latin typeface="Carlito"/>
                <a:cs typeface="Carlito"/>
              </a:rPr>
              <a:t>diferencias </a:t>
            </a:r>
            <a:r>
              <a:rPr sz="2400" spc="-15" dirty="0">
                <a:latin typeface="Carlito"/>
                <a:cs typeface="Carlito"/>
              </a:rPr>
              <a:t>entre </a:t>
            </a:r>
            <a:r>
              <a:rPr sz="2400" dirty="0">
                <a:latin typeface="Carlito"/>
                <a:cs typeface="Carlito"/>
              </a:rPr>
              <a:t>los </a:t>
            </a:r>
            <a:r>
              <a:rPr sz="2400" spc="-5" dirty="0">
                <a:latin typeface="Carlito"/>
                <a:cs typeface="Carlito"/>
              </a:rPr>
              <a:t>grupos. De </a:t>
            </a:r>
            <a:r>
              <a:rPr sz="2400" spc="-15" dirty="0">
                <a:latin typeface="Carlito"/>
                <a:cs typeface="Carlito"/>
              </a:rPr>
              <a:t>esta forma </a:t>
            </a:r>
            <a:r>
              <a:rPr sz="2400" spc="-5" dirty="0">
                <a:latin typeface="Carlito"/>
                <a:cs typeface="Carlito"/>
              </a:rPr>
              <a:t>se posee una mejor  noción de donde </a:t>
            </a:r>
            <a:r>
              <a:rPr sz="2400" spc="-10" dirty="0">
                <a:latin typeface="Carlito"/>
                <a:cs typeface="Carlito"/>
              </a:rPr>
              <a:t>están </a:t>
            </a:r>
            <a:r>
              <a:rPr sz="2400" dirty="0">
                <a:latin typeface="Carlito"/>
                <a:cs typeface="Carlito"/>
              </a:rPr>
              <a:t>las </a:t>
            </a:r>
            <a:r>
              <a:rPr sz="2400" spc="-10" dirty="0">
                <a:latin typeface="Carlito"/>
                <a:cs typeface="Carlito"/>
              </a:rPr>
              <a:t>diferencias </a:t>
            </a:r>
            <a:r>
              <a:rPr sz="2400" dirty="0">
                <a:latin typeface="Carlito"/>
                <a:cs typeface="Carlito"/>
              </a:rPr>
              <a:t>más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importantes.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La </a:t>
            </a:r>
            <a:r>
              <a:rPr spc="-260" dirty="0"/>
              <a:t>diferencia </a:t>
            </a:r>
            <a:r>
              <a:rPr spc="-195" dirty="0"/>
              <a:t>de</a:t>
            </a:r>
            <a:r>
              <a:rPr spc="-484" dirty="0"/>
              <a:t> </a:t>
            </a:r>
            <a:r>
              <a:rPr spc="-200" dirty="0"/>
              <a:t>medias</a:t>
            </a:r>
          </a:p>
        </p:txBody>
      </p:sp>
      <p:sp>
        <p:nvSpPr>
          <p:cNvPr id="4" name="object 4"/>
          <p:cNvSpPr/>
          <p:nvPr/>
        </p:nvSpPr>
        <p:spPr>
          <a:xfrm>
            <a:off x="982687" y="3786187"/>
            <a:ext cx="7279258" cy="2686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95472" y="3489896"/>
            <a:ext cx="1870233" cy="2982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125" y="1354074"/>
            <a:ext cx="10515600" cy="5132705"/>
            <a:chOff x="238125" y="1354074"/>
            <a:chExt cx="10515600" cy="5132705"/>
          </a:xfrm>
        </p:grpSpPr>
        <p:sp>
          <p:nvSpPr>
            <p:cNvPr id="3" name="object 3"/>
            <p:cNvSpPr/>
            <p:nvPr/>
          </p:nvSpPr>
          <p:spPr>
            <a:xfrm>
              <a:off x="238125" y="1354074"/>
              <a:ext cx="10515600" cy="51324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2899" y="4747171"/>
              <a:ext cx="4486275" cy="11835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9771" y="4328159"/>
              <a:ext cx="2022348" cy="2022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La </a:t>
            </a:r>
            <a:r>
              <a:rPr spc="-260" dirty="0"/>
              <a:t>diferencia </a:t>
            </a:r>
            <a:r>
              <a:rPr spc="-195" dirty="0"/>
              <a:t>de</a:t>
            </a:r>
            <a:r>
              <a:rPr spc="-484" dirty="0"/>
              <a:t> </a:t>
            </a:r>
            <a:r>
              <a:rPr spc="-200" dirty="0"/>
              <a:t>medias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6576" y="944435"/>
            <a:ext cx="8868292" cy="5652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La </a:t>
            </a:r>
            <a:r>
              <a:rPr spc="-260" dirty="0"/>
              <a:t>diferencia </a:t>
            </a:r>
            <a:r>
              <a:rPr spc="-195" dirty="0"/>
              <a:t>de</a:t>
            </a:r>
            <a:r>
              <a:rPr spc="-484" dirty="0"/>
              <a:t> </a:t>
            </a:r>
            <a:r>
              <a:rPr spc="-200" dirty="0"/>
              <a:t>medias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5693" y="933703"/>
            <a:ext cx="7715250" cy="521335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41300" marR="54610" indent="-228600">
              <a:lnSpc>
                <a:spcPts val="231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spc="-10" dirty="0">
                <a:latin typeface="Carlito"/>
                <a:cs typeface="Carlito"/>
              </a:rPr>
              <a:t>acuerdo </a:t>
            </a:r>
            <a:r>
              <a:rPr sz="2400" dirty="0">
                <a:latin typeface="Carlito"/>
                <a:cs typeface="Carlito"/>
              </a:rPr>
              <a:t>al análisis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spc="-10" dirty="0">
                <a:latin typeface="Carlito"/>
                <a:cs typeface="Carlito"/>
              </a:rPr>
              <a:t>diferencia </a:t>
            </a:r>
            <a:r>
              <a:rPr sz="2400" spc="-5" dirty="0">
                <a:latin typeface="Carlito"/>
                <a:cs typeface="Carlito"/>
              </a:rPr>
              <a:t>de medias, se puede </a:t>
            </a:r>
            <a:r>
              <a:rPr sz="2400" spc="-15" dirty="0">
                <a:latin typeface="Carlito"/>
                <a:cs typeface="Carlito"/>
              </a:rPr>
              <a:t>ver  </a:t>
            </a:r>
            <a:r>
              <a:rPr sz="2400" spc="-5" dirty="0">
                <a:latin typeface="Carlito"/>
                <a:cs typeface="Carlito"/>
              </a:rPr>
              <a:t>que: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Carlito"/>
              <a:cs typeface="Carlito"/>
            </a:endParaRPr>
          </a:p>
          <a:p>
            <a:pPr marL="469900" marR="10160" indent="-457200">
              <a:lnSpc>
                <a:spcPct val="8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Carlito"/>
                <a:cs typeface="Carlito"/>
              </a:rPr>
              <a:t>Se </a:t>
            </a:r>
            <a:r>
              <a:rPr sz="2400" spc="-15" dirty="0">
                <a:latin typeface="Carlito"/>
                <a:cs typeface="Carlito"/>
              </a:rPr>
              <a:t>presentaron </a:t>
            </a:r>
            <a:r>
              <a:rPr sz="2400" spc="-10" dirty="0">
                <a:latin typeface="Carlito"/>
                <a:cs typeface="Carlito"/>
              </a:rPr>
              <a:t>diferencias </a:t>
            </a:r>
            <a:r>
              <a:rPr sz="2400" dirty="0">
                <a:latin typeface="Carlito"/>
                <a:cs typeface="Carlito"/>
              </a:rPr>
              <a:t>en las medias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los </a:t>
            </a:r>
            <a:r>
              <a:rPr sz="2400" spc="-5" dirty="0">
                <a:latin typeface="Carlito"/>
                <a:cs typeface="Carlito"/>
              </a:rPr>
              <a:t>pesos </a:t>
            </a:r>
            <a:r>
              <a:rPr sz="2400" spc="-15" dirty="0">
                <a:latin typeface="Carlito"/>
                <a:cs typeface="Carlito"/>
              </a:rPr>
              <a:t>para  </a:t>
            </a:r>
            <a:r>
              <a:rPr sz="2400" dirty="0">
                <a:latin typeface="Carlito"/>
                <a:cs typeface="Carlito"/>
              </a:rPr>
              <a:t>las </a:t>
            </a:r>
            <a:r>
              <a:rPr sz="2400" spc="-10" dirty="0">
                <a:latin typeface="Carlito"/>
                <a:cs typeface="Carlito"/>
              </a:rPr>
              <a:t>dietas </a:t>
            </a:r>
            <a:r>
              <a:rPr sz="2400" spc="-5" dirty="0">
                <a:latin typeface="Carlito"/>
                <a:cs typeface="Carlito"/>
              </a:rPr>
              <a:t>DOC-CA </a:t>
            </a:r>
            <a:r>
              <a:rPr sz="2400" spc="-20" dirty="0">
                <a:latin typeface="Carlito"/>
                <a:cs typeface="Carlito"/>
              </a:rPr>
              <a:t>contra </a:t>
            </a:r>
            <a:r>
              <a:rPr sz="2400" dirty="0">
                <a:latin typeface="Carlito"/>
                <a:cs typeface="Carlito"/>
              </a:rPr>
              <a:t>la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70" dirty="0">
                <a:latin typeface="Carlito"/>
                <a:cs typeface="Carlito"/>
              </a:rPr>
              <a:t>WKY.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rlito"/>
              <a:buAutoNum type="arabicPeriod"/>
            </a:pPr>
            <a:endParaRPr sz="3500">
              <a:latin typeface="Carlito"/>
              <a:cs typeface="Carlito"/>
            </a:endParaRPr>
          </a:p>
          <a:p>
            <a:pPr marL="469900" marR="10160" indent="-457200">
              <a:lnSpc>
                <a:spcPts val="23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Carlito"/>
                <a:cs typeface="Carlito"/>
              </a:rPr>
              <a:t>Se </a:t>
            </a:r>
            <a:r>
              <a:rPr sz="2400" spc="-15" dirty="0">
                <a:latin typeface="Carlito"/>
                <a:cs typeface="Carlito"/>
              </a:rPr>
              <a:t>presentaron </a:t>
            </a:r>
            <a:r>
              <a:rPr sz="2400" spc="-10" dirty="0">
                <a:latin typeface="Carlito"/>
                <a:cs typeface="Carlito"/>
              </a:rPr>
              <a:t>diferencias </a:t>
            </a:r>
            <a:r>
              <a:rPr sz="2400" dirty="0">
                <a:latin typeface="Carlito"/>
                <a:cs typeface="Carlito"/>
              </a:rPr>
              <a:t>en las medias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los </a:t>
            </a:r>
            <a:r>
              <a:rPr sz="2400" spc="-5" dirty="0">
                <a:latin typeface="Carlito"/>
                <a:cs typeface="Carlito"/>
              </a:rPr>
              <a:t>pesos </a:t>
            </a:r>
            <a:r>
              <a:rPr sz="2400" spc="-15" dirty="0">
                <a:latin typeface="Carlito"/>
                <a:cs typeface="Carlito"/>
              </a:rPr>
              <a:t>para  </a:t>
            </a:r>
            <a:r>
              <a:rPr sz="2400" dirty="0">
                <a:latin typeface="Carlito"/>
                <a:cs typeface="Carlito"/>
              </a:rPr>
              <a:t>las </a:t>
            </a:r>
            <a:r>
              <a:rPr sz="2400" spc="-10" dirty="0">
                <a:latin typeface="Carlito"/>
                <a:cs typeface="Carlito"/>
              </a:rPr>
              <a:t>dietas </a:t>
            </a:r>
            <a:r>
              <a:rPr sz="2400" spc="-5" dirty="0">
                <a:latin typeface="Carlito"/>
                <a:cs typeface="Carlito"/>
              </a:rPr>
              <a:t>de DOC </a:t>
            </a:r>
            <a:r>
              <a:rPr sz="2400" spc="-20" dirty="0">
                <a:latin typeface="Carlito"/>
                <a:cs typeface="Carlito"/>
              </a:rPr>
              <a:t>contra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70" dirty="0">
                <a:latin typeface="Carlito"/>
                <a:cs typeface="Carlito"/>
              </a:rPr>
              <a:t>WKY.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rlito"/>
              <a:buAutoNum type="arabicPeriod"/>
            </a:pPr>
            <a:endParaRPr sz="3500">
              <a:latin typeface="Carlito"/>
              <a:cs typeface="Carlito"/>
            </a:endParaRPr>
          </a:p>
          <a:p>
            <a:pPr marL="469900" marR="9525" indent="-457200">
              <a:lnSpc>
                <a:spcPts val="23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Carlito"/>
                <a:cs typeface="Carlito"/>
              </a:rPr>
              <a:t>Se </a:t>
            </a:r>
            <a:r>
              <a:rPr sz="2400" spc="-15" dirty="0">
                <a:latin typeface="Carlito"/>
                <a:cs typeface="Carlito"/>
              </a:rPr>
              <a:t>presentaron </a:t>
            </a:r>
            <a:r>
              <a:rPr sz="2400" spc="-10" dirty="0">
                <a:latin typeface="Carlito"/>
                <a:cs typeface="Carlito"/>
              </a:rPr>
              <a:t>diferencias </a:t>
            </a:r>
            <a:r>
              <a:rPr sz="2400" dirty="0">
                <a:latin typeface="Carlito"/>
                <a:cs typeface="Carlito"/>
              </a:rPr>
              <a:t>en las medias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los </a:t>
            </a:r>
            <a:r>
              <a:rPr sz="2400" spc="-5" dirty="0">
                <a:latin typeface="Carlito"/>
                <a:cs typeface="Carlito"/>
              </a:rPr>
              <a:t>pesos </a:t>
            </a:r>
            <a:r>
              <a:rPr sz="2400" spc="-15" dirty="0">
                <a:latin typeface="Carlito"/>
                <a:cs typeface="Carlito"/>
              </a:rPr>
              <a:t>para  </a:t>
            </a:r>
            <a:r>
              <a:rPr sz="2400" dirty="0">
                <a:latin typeface="Carlito"/>
                <a:cs typeface="Carlito"/>
              </a:rPr>
              <a:t>las </a:t>
            </a:r>
            <a:r>
              <a:rPr sz="2400" spc="-10" dirty="0">
                <a:latin typeface="Carlito"/>
                <a:cs typeface="Carlito"/>
              </a:rPr>
              <a:t>dietas </a:t>
            </a:r>
            <a:r>
              <a:rPr sz="2400" spc="-5" dirty="0">
                <a:latin typeface="Carlito"/>
                <a:cs typeface="Carlito"/>
              </a:rPr>
              <a:t>WKY-CA </a:t>
            </a:r>
            <a:r>
              <a:rPr sz="2400" dirty="0">
                <a:latin typeface="Carlito"/>
                <a:cs typeface="Carlito"/>
              </a:rPr>
              <a:t>y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70" dirty="0">
                <a:latin typeface="Carlito"/>
                <a:cs typeface="Carlito"/>
              </a:rPr>
              <a:t>WKY.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Carlito"/>
              <a:cs typeface="Carlito"/>
            </a:endParaRPr>
          </a:p>
          <a:p>
            <a:pPr marL="241300" indent="-228600">
              <a:lnSpc>
                <a:spcPts val="259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En conclusión,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10" dirty="0">
                <a:latin typeface="Carlito"/>
                <a:cs typeface="Carlito"/>
              </a:rPr>
              <a:t>dieta </a:t>
            </a:r>
            <a:r>
              <a:rPr sz="2400" dirty="0">
                <a:latin typeface="Carlito"/>
                <a:cs typeface="Carlito"/>
              </a:rPr>
              <a:t>WKY es la </a:t>
            </a:r>
            <a:r>
              <a:rPr sz="2400" spc="-5" dirty="0">
                <a:latin typeface="Carlito"/>
                <a:cs typeface="Carlito"/>
              </a:rPr>
              <a:t>que </a:t>
            </a:r>
            <a:r>
              <a:rPr sz="2400" spc="-15" dirty="0">
                <a:latin typeface="Carlito"/>
                <a:cs typeface="Carlito"/>
              </a:rPr>
              <a:t>presenta diferencia </a:t>
            </a:r>
            <a:r>
              <a:rPr sz="2400" spc="-5" dirty="0">
                <a:latin typeface="Carlito"/>
                <a:cs typeface="Carlito"/>
              </a:rPr>
              <a:t>del</a:t>
            </a:r>
            <a:endParaRPr sz="2400">
              <a:latin typeface="Carlito"/>
              <a:cs typeface="Carlito"/>
            </a:endParaRPr>
          </a:p>
          <a:p>
            <a:pPr marL="241300">
              <a:lnSpc>
                <a:spcPts val="2590"/>
              </a:lnSpc>
            </a:pPr>
            <a:r>
              <a:rPr sz="2400" spc="-5" dirty="0">
                <a:latin typeface="Carlito"/>
                <a:cs typeface="Carlito"/>
              </a:rPr>
              <a:t>peso </a:t>
            </a:r>
            <a:r>
              <a:rPr sz="2400" spc="-10" dirty="0">
                <a:latin typeface="Carlito"/>
                <a:cs typeface="Carlito"/>
              </a:rPr>
              <a:t>promedio respecto </a:t>
            </a:r>
            <a:r>
              <a:rPr sz="2400" dirty="0">
                <a:latin typeface="Carlito"/>
                <a:cs typeface="Carlito"/>
              </a:rPr>
              <a:t>a los </a:t>
            </a:r>
            <a:r>
              <a:rPr sz="2400" spc="-10" dirty="0">
                <a:latin typeface="Carlito"/>
                <a:cs typeface="Carlito"/>
              </a:rPr>
              <a:t>otros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métodos.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La </a:t>
            </a:r>
            <a:r>
              <a:rPr spc="-260" dirty="0"/>
              <a:t>diferencia </a:t>
            </a:r>
            <a:r>
              <a:rPr spc="-195" dirty="0"/>
              <a:t>de</a:t>
            </a:r>
            <a:r>
              <a:rPr spc="-484" dirty="0"/>
              <a:t> </a:t>
            </a:r>
            <a:r>
              <a:rPr spc="-200" dirty="0"/>
              <a:t>medias</a:t>
            </a:r>
          </a:p>
        </p:txBody>
      </p:sp>
      <p:sp>
        <p:nvSpPr>
          <p:cNvPr id="4" name="object 4"/>
          <p:cNvSpPr/>
          <p:nvPr/>
        </p:nvSpPr>
        <p:spPr>
          <a:xfrm>
            <a:off x="8773665" y="4261107"/>
            <a:ext cx="2851408" cy="2136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48192" y="1456427"/>
            <a:ext cx="2473318" cy="16150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2768" y="1464944"/>
            <a:ext cx="8726170" cy="224282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Realice </a:t>
            </a:r>
            <a:r>
              <a:rPr sz="2800" spc="-5" dirty="0">
                <a:latin typeface="Carlito"/>
                <a:cs typeface="Carlito"/>
              </a:rPr>
              <a:t>la </a:t>
            </a:r>
            <a:r>
              <a:rPr sz="2800" spc="-15" dirty="0">
                <a:latin typeface="Carlito"/>
                <a:cs typeface="Carlito"/>
              </a:rPr>
              <a:t>diferencia </a:t>
            </a:r>
            <a:r>
              <a:rPr sz="2800" spc="-5" dirty="0">
                <a:latin typeface="Carlito"/>
                <a:cs typeface="Carlito"/>
              </a:rPr>
              <a:t>de medias </a:t>
            </a:r>
            <a:r>
              <a:rPr sz="2800" spc="-25" dirty="0">
                <a:latin typeface="Carlito"/>
                <a:cs typeface="Carlito"/>
              </a:rPr>
              <a:t>para </a:t>
            </a:r>
            <a:r>
              <a:rPr sz="2800" spc="-5" dirty="0">
                <a:latin typeface="Carlito"/>
                <a:cs typeface="Carlito"/>
              </a:rPr>
              <a:t>el </a:t>
            </a:r>
            <a:r>
              <a:rPr sz="2800" spc="-10" dirty="0">
                <a:latin typeface="Carlito"/>
                <a:cs typeface="Carlito"/>
              </a:rPr>
              <a:t>caso </a:t>
            </a:r>
            <a:r>
              <a:rPr sz="2800" spc="-5" dirty="0">
                <a:latin typeface="Carlito"/>
                <a:cs typeface="Carlito"/>
              </a:rPr>
              <a:t>del </a:t>
            </a:r>
            <a:r>
              <a:rPr sz="2800" i="1" spc="-15" dirty="0">
                <a:latin typeface="Carlito"/>
                <a:cs typeface="Carlito"/>
              </a:rPr>
              <a:t>StreptocoCI  </a:t>
            </a:r>
            <a:r>
              <a:rPr sz="2800" i="1" spc="-5" dirty="0">
                <a:latin typeface="Carlito"/>
                <a:cs typeface="Carlito"/>
              </a:rPr>
              <a:t>US pneumoniae </a:t>
            </a:r>
            <a:r>
              <a:rPr sz="2800" spc="-130" dirty="0">
                <a:latin typeface="Arial"/>
                <a:cs typeface="Arial"/>
              </a:rPr>
              <a:t>de </a:t>
            </a:r>
            <a:r>
              <a:rPr sz="2800" spc="-125" dirty="0">
                <a:latin typeface="Arial"/>
                <a:cs typeface="Arial"/>
              </a:rPr>
              <a:t>los </a:t>
            </a:r>
            <a:r>
              <a:rPr sz="2800" spc="-120" dirty="0">
                <a:latin typeface="Arial"/>
                <a:cs typeface="Arial"/>
              </a:rPr>
              <a:t>pulmones </a:t>
            </a:r>
            <a:r>
              <a:rPr sz="2800" spc="-130" dirty="0">
                <a:latin typeface="Arial"/>
                <a:cs typeface="Arial"/>
              </a:rPr>
              <a:t>de </a:t>
            </a:r>
            <a:r>
              <a:rPr sz="2800" spc="-114" dirty="0">
                <a:latin typeface="Arial"/>
                <a:cs typeface="Arial"/>
              </a:rPr>
              <a:t>ratones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869" dirty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241300" marR="532130" indent="-228600">
              <a:lnSpc>
                <a:spcPts val="3020"/>
              </a:lnSpc>
              <a:spcBef>
                <a:spcPts val="18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Realice </a:t>
            </a:r>
            <a:r>
              <a:rPr sz="2800" spc="-5" dirty="0">
                <a:latin typeface="Carlito"/>
                <a:cs typeface="Carlito"/>
              </a:rPr>
              <a:t>la </a:t>
            </a:r>
            <a:r>
              <a:rPr sz="2800" spc="-15" dirty="0">
                <a:latin typeface="Carlito"/>
                <a:cs typeface="Carlito"/>
              </a:rPr>
              <a:t>diferencia </a:t>
            </a:r>
            <a:r>
              <a:rPr sz="2800" spc="-5" dirty="0">
                <a:latin typeface="Carlito"/>
                <a:cs typeface="Carlito"/>
              </a:rPr>
              <a:t>de medias </a:t>
            </a:r>
            <a:r>
              <a:rPr sz="2800" spc="-25" dirty="0">
                <a:latin typeface="Carlito"/>
                <a:cs typeface="Carlito"/>
              </a:rPr>
              <a:t>para </a:t>
            </a:r>
            <a:r>
              <a:rPr sz="2800" spc="-5" dirty="0">
                <a:latin typeface="Carlito"/>
                <a:cs typeface="Carlito"/>
              </a:rPr>
              <a:t>el </a:t>
            </a:r>
            <a:r>
              <a:rPr sz="2800" spc="-10" dirty="0">
                <a:latin typeface="Carlito"/>
                <a:cs typeface="Carlito"/>
              </a:rPr>
              <a:t>caso </a:t>
            </a:r>
            <a:r>
              <a:rPr sz="2800" spc="-5" dirty="0">
                <a:latin typeface="Carlito"/>
                <a:cs typeface="Carlito"/>
              </a:rPr>
              <a:t>del </a:t>
            </a:r>
            <a:r>
              <a:rPr sz="2800" spc="-15" dirty="0">
                <a:latin typeface="Carlito"/>
                <a:cs typeface="Carlito"/>
              </a:rPr>
              <a:t>nivel </a:t>
            </a:r>
            <a:r>
              <a:rPr sz="2800" spc="-10" dirty="0">
                <a:latin typeface="Carlito"/>
                <a:cs typeface="Carlito"/>
              </a:rPr>
              <a:t>de  </a:t>
            </a:r>
            <a:r>
              <a:rPr sz="2800" spc="-114" dirty="0">
                <a:latin typeface="Arial"/>
                <a:cs typeface="Arial"/>
              </a:rPr>
              <a:t>depresión </a:t>
            </a:r>
            <a:r>
              <a:rPr sz="2800" spc="-130" dirty="0">
                <a:latin typeface="Arial"/>
                <a:cs typeface="Arial"/>
              </a:rPr>
              <a:t>en </a:t>
            </a:r>
            <a:r>
              <a:rPr sz="2800" spc="-125" dirty="0">
                <a:latin typeface="Arial"/>
                <a:cs typeface="Arial"/>
              </a:rPr>
              <a:t>los</a:t>
            </a:r>
            <a:r>
              <a:rPr sz="2800" spc="-160" dirty="0">
                <a:latin typeface="Arial"/>
                <a:cs typeface="Arial"/>
              </a:rPr>
              <a:t> </a:t>
            </a:r>
            <a:r>
              <a:rPr sz="2800" spc="-195" dirty="0">
                <a:latin typeface="Arial"/>
                <a:cs typeface="Arial"/>
              </a:rPr>
              <a:t>pacientes….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2768" y="4789423"/>
            <a:ext cx="62788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¿Que fue </a:t>
            </a:r>
            <a:r>
              <a:rPr sz="2800" spc="-5" dirty="0">
                <a:latin typeface="Carlito"/>
                <a:cs typeface="Carlito"/>
              </a:rPr>
              <a:t>lo </a:t>
            </a:r>
            <a:r>
              <a:rPr sz="2800" spc="-10" dirty="0">
                <a:latin typeface="Carlito"/>
                <a:cs typeface="Carlito"/>
              </a:rPr>
              <a:t>que </a:t>
            </a:r>
            <a:r>
              <a:rPr sz="2800" spc="-5" dirty="0">
                <a:latin typeface="Carlito"/>
                <a:cs typeface="Carlito"/>
              </a:rPr>
              <a:t>se </a:t>
            </a:r>
            <a:r>
              <a:rPr sz="2800" spc="-10" dirty="0">
                <a:latin typeface="Carlito"/>
                <a:cs typeface="Carlito"/>
              </a:rPr>
              <a:t>observó </a:t>
            </a:r>
            <a:r>
              <a:rPr sz="2800" spc="-5" dirty="0">
                <a:latin typeface="Carlito"/>
                <a:cs typeface="Carlito"/>
              </a:rPr>
              <a:t>en </a:t>
            </a:r>
            <a:r>
              <a:rPr sz="2800" spc="-10" dirty="0">
                <a:latin typeface="Carlito"/>
                <a:cs typeface="Carlito"/>
              </a:rPr>
              <a:t>cada</a:t>
            </a:r>
            <a:r>
              <a:rPr sz="2800" spc="7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caso?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24758" y="132714"/>
            <a:ext cx="52965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La </a:t>
            </a:r>
            <a:r>
              <a:rPr spc="-260" dirty="0"/>
              <a:t>diferencia </a:t>
            </a:r>
            <a:r>
              <a:rPr spc="-195" dirty="0"/>
              <a:t>de</a:t>
            </a:r>
            <a:r>
              <a:rPr spc="-484" dirty="0"/>
              <a:t> </a:t>
            </a:r>
            <a:r>
              <a:rPr spc="-200" dirty="0"/>
              <a:t>medias</a:t>
            </a:r>
          </a:p>
        </p:txBody>
      </p:sp>
      <p:sp>
        <p:nvSpPr>
          <p:cNvPr id="5" name="object 5"/>
          <p:cNvSpPr/>
          <p:nvPr/>
        </p:nvSpPr>
        <p:spPr>
          <a:xfrm>
            <a:off x="7291275" y="3508883"/>
            <a:ext cx="4556538" cy="2874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180962-C631-4302-B7A0-84519D223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67689"/>
            <a:ext cx="12039600" cy="1354217"/>
          </a:xfrm>
        </p:spPr>
        <p:txBody>
          <a:bodyPr/>
          <a:lstStyle/>
          <a:p>
            <a:pPr algn="ctr"/>
            <a:r>
              <a:rPr lang="es-CR" dirty="0"/>
              <a:t>Cómo se visualiza un análisis </a:t>
            </a:r>
            <a:r>
              <a:rPr lang="es-CR" dirty="0" err="1"/>
              <a:t>Post-hoc</a:t>
            </a:r>
            <a:r>
              <a:rPr lang="es-CR" dirty="0"/>
              <a:t> en SPSS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4E43B3-FC34-4FB8-A828-912C6D74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500452"/>
            <a:ext cx="8839200" cy="478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664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0936" y="146684"/>
            <a:ext cx="13804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Índice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4030" y="1276477"/>
            <a:ext cx="1268730" cy="1200150"/>
            <a:chOff x="444030" y="1276477"/>
            <a:chExt cx="1268730" cy="1200150"/>
          </a:xfrm>
        </p:grpSpPr>
        <p:sp>
          <p:nvSpPr>
            <p:cNvPr id="4" name="object 4"/>
            <p:cNvSpPr/>
            <p:nvPr/>
          </p:nvSpPr>
          <p:spPr>
            <a:xfrm>
              <a:off x="450380" y="128282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627799" y="0"/>
                  </a:moveTo>
                  <a:lnTo>
                    <a:pt x="578737" y="1786"/>
                  </a:lnTo>
                  <a:lnTo>
                    <a:pt x="530707" y="7056"/>
                  </a:lnTo>
                  <a:lnTo>
                    <a:pt x="483850" y="15680"/>
                  </a:lnTo>
                  <a:lnTo>
                    <a:pt x="438305" y="27524"/>
                  </a:lnTo>
                  <a:lnTo>
                    <a:pt x="394212" y="42456"/>
                  </a:lnTo>
                  <a:lnTo>
                    <a:pt x="351709" y="60345"/>
                  </a:lnTo>
                  <a:lnTo>
                    <a:pt x="310937" y="81058"/>
                  </a:lnTo>
                  <a:lnTo>
                    <a:pt x="272035" y="104465"/>
                  </a:lnTo>
                  <a:lnTo>
                    <a:pt x="235143" y="130431"/>
                  </a:lnTo>
                  <a:lnTo>
                    <a:pt x="200400" y="158827"/>
                  </a:lnTo>
                  <a:lnTo>
                    <a:pt x="167946" y="189519"/>
                  </a:lnTo>
                  <a:lnTo>
                    <a:pt x="137920" y="222376"/>
                  </a:lnTo>
                  <a:lnTo>
                    <a:pt x="110463" y="257266"/>
                  </a:lnTo>
                  <a:lnTo>
                    <a:pt x="85713" y="294056"/>
                  </a:lnTo>
                  <a:lnTo>
                    <a:pt x="63810" y="332615"/>
                  </a:lnTo>
                  <a:lnTo>
                    <a:pt x="44894" y="372811"/>
                  </a:lnTo>
                  <a:lnTo>
                    <a:pt x="29104" y="414512"/>
                  </a:lnTo>
                  <a:lnTo>
                    <a:pt x="16580" y="457586"/>
                  </a:lnTo>
                  <a:lnTo>
                    <a:pt x="7462" y="501901"/>
                  </a:lnTo>
                  <a:lnTo>
                    <a:pt x="1888" y="547324"/>
                  </a:lnTo>
                  <a:lnTo>
                    <a:pt x="0" y="593725"/>
                  </a:lnTo>
                  <a:lnTo>
                    <a:pt x="1888" y="640125"/>
                  </a:lnTo>
                  <a:lnTo>
                    <a:pt x="7462" y="685548"/>
                  </a:lnTo>
                  <a:lnTo>
                    <a:pt x="16580" y="729863"/>
                  </a:lnTo>
                  <a:lnTo>
                    <a:pt x="29104" y="772937"/>
                  </a:lnTo>
                  <a:lnTo>
                    <a:pt x="44894" y="814638"/>
                  </a:lnTo>
                  <a:lnTo>
                    <a:pt x="63810" y="854834"/>
                  </a:lnTo>
                  <a:lnTo>
                    <a:pt x="85713" y="893393"/>
                  </a:lnTo>
                  <a:lnTo>
                    <a:pt x="110463" y="930183"/>
                  </a:lnTo>
                  <a:lnTo>
                    <a:pt x="137920" y="965073"/>
                  </a:lnTo>
                  <a:lnTo>
                    <a:pt x="167946" y="997930"/>
                  </a:lnTo>
                  <a:lnTo>
                    <a:pt x="200400" y="1028622"/>
                  </a:lnTo>
                  <a:lnTo>
                    <a:pt x="235143" y="1057018"/>
                  </a:lnTo>
                  <a:lnTo>
                    <a:pt x="272035" y="1082984"/>
                  </a:lnTo>
                  <a:lnTo>
                    <a:pt x="310937" y="1106391"/>
                  </a:lnTo>
                  <a:lnTo>
                    <a:pt x="351709" y="1127104"/>
                  </a:lnTo>
                  <a:lnTo>
                    <a:pt x="394212" y="1144993"/>
                  </a:lnTo>
                  <a:lnTo>
                    <a:pt x="438305" y="1159925"/>
                  </a:lnTo>
                  <a:lnTo>
                    <a:pt x="483850" y="1171769"/>
                  </a:lnTo>
                  <a:lnTo>
                    <a:pt x="530707" y="1180393"/>
                  </a:lnTo>
                  <a:lnTo>
                    <a:pt x="578737" y="1185663"/>
                  </a:lnTo>
                  <a:lnTo>
                    <a:pt x="627799" y="1187450"/>
                  </a:lnTo>
                  <a:lnTo>
                    <a:pt x="676866" y="1185663"/>
                  </a:lnTo>
                  <a:lnTo>
                    <a:pt x="724899" y="1180393"/>
                  </a:lnTo>
                  <a:lnTo>
                    <a:pt x="771760" y="1171769"/>
                  </a:lnTo>
                  <a:lnTo>
                    <a:pt x="817307" y="1159925"/>
                  </a:lnTo>
                  <a:lnTo>
                    <a:pt x="861403" y="1144993"/>
                  </a:lnTo>
                  <a:lnTo>
                    <a:pt x="903907" y="1127104"/>
                  </a:lnTo>
                  <a:lnTo>
                    <a:pt x="944681" y="1106391"/>
                  </a:lnTo>
                  <a:lnTo>
                    <a:pt x="983583" y="1082984"/>
                  </a:lnTo>
                  <a:lnTo>
                    <a:pt x="1020475" y="1057018"/>
                  </a:lnTo>
                  <a:lnTo>
                    <a:pt x="1055218" y="1028622"/>
                  </a:lnTo>
                  <a:lnTo>
                    <a:pt x="1087672" y="997930"/>
                  </a:lnTo>
                  <a:lnTo>
                    <a:pt x="1117697" y="965073"/>
                  </a:lnTo>
                  <a:lnTo>
                    <a:pt x="1145153" y="930183"/>
                  </a:lnTo>
                  <a:lnTo>
                    <a:pt x="1169902" y="893393"/>
                  </a:lnTo>
                  <a:lnTo>
                    <a:pt x="1191804" y="854834"/>
                  </a:lnTo>
                  <a:lnTo>
                    <a:pt x="1210719" y="814638"/>
                  </a:lnTo>
                  <a:lnTo>
                    <a:pt x="1226508" y="772937"/>
                  </a:lnTo>
                  <a:lnTo>
                    <a:pt x="1239031" y="729863"/>
                  </a:lnTo>
                  <a:lnTo>
                    <a:pt x="1248149" y="685548"/>
                  </a:lnTo>
                  <a:lnTo>
                    <a:pt x="1253722" y="640125"/>
                  </a:lnTo>
                  <a:lnTo>
                    <a:pt x="1255610" y="593725"/>
                  </a:lnTo>
                  <a:lnTo>
                    <a:pt x="1253722" y="547324"/>
                  </a:lnTo>
                  <a:lnTo>
                    <a:pt x="1248149" y="501901"/>
                  </a:lnTo>
                  <a:lnTo>
                    <a:pt x="1239031" y="457586"/>
                  </a:lnTo>
                  <a:lnTo>
                    <a:pt x="1226508" y="414512"/>
                  </a:lnTo>
                  <a:lnTo>
                    <a:pt x="1210719" y="372811"/>
                  </a:lnTo>
                  <a:lnTo>
                    <a:pt x="1191804" y="332615"/>
                  </a:lnTo>
                  <a:lnTo>
                    <a:pt x="1169902" y="294056"/>
                  </a:lnTo>
                  <a:lnTo>
                    <a:pt x="1145153" y="257266"/>
                  </a:lnTo>
                  <a:lnTo>
                    <a:pt x="1117697" y="222376"/>
                  </a:lnTo>
                  <a:lnTo>
                    <a:pt x="1087672" y="189519"/>
                  </a:lnTo>
                  <a:lnTo>
                    <a:pt x="1055218" y="158827"/>
                  </a:lnTo>
                  <a:lnTo>
                    <a:pt x="1020475" y="130431"/>
                  </a:lnTo>
                  <a:lnTo>
                    <a:pt x="983583" y="104465"/>
                  </a:lnTo>
                  <a:lnTo>
                    <a:pt x="944681" y="81058"/>
                  </a:lnTo>
                  <a:lnTo>
                    <a:pt x="903907" y="60345"/>
                  </a:lnTo>
                  <a:lnTo>
                    <a:pt x="861403" y="42456"/>
                  </a:lnTo>
                  <a:lnTo>
                    <a:pt x="817307" y="27524"/>
                  </a:lnTo>
                  <a:lnTo>
                    <a:pt x="771760" y="15680"/>
                  </a:lnTo>
                  <a:lnTo>
                    <a:pt x="724899" y="7056"/>
                  </a:lnTo>
                  <a:lnTo>
                    <a:pt x="676866" y="1786"/>
                  </a:lnTo>
                  <a:lnTo>
                    <a:pt x="627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0380" y="128282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0" y="593725"/>
                  </a:moveTo>
                  <a:lnTo>
                    <a:pt x="1888" y="547324"/>
                  </a:lnTo>
                  <a:lnTo>
                    <a:pt x="7462" y="501901"/>
                  </a:lnTo>
                  <a:lnTo>
                    <a:pt x="16580" y="457586"/>
                  </a:lnTo>
                  <a:lnTo>
                    <a:pt x="29104" y="414512"/>
                  </a:lnTo>
                  <a:lnTo>
                    <a:pt x="44894" y="372811"/>
                  </a:lnTo>
                  <a:lnTo>
                    <a:pt x="63810" y="332615"/>
                  </a:lnTo>
                  <a:lnTo>
                    <a:pt x="85713" y="294056"/>
                  </a:lnTo>
                  <a:lnTo>
                    <a:pt x="110463" y="257266"/>
                  </a:lnTo>
                  <a:lnTo>
                    <a:pt x="137920" y="222376"/>
                  </a:lnTo>
                  <a:lnTo>
                    <a:pt x="167946" y="189519"/>
                  </a:lnTo>
                  <a:lnTo>
                    <a:pt x="200400" y="158827"/>
                  </a:lnTo>
                  <a:lnTo>
                    <a:pt x="235143" y="130431"/>
                  </a:lnTo>
                  <a:lnTo>
                    <a:pt x="272035" y="104465"/>
                  </a:lnTo>
                  <a:lnTo>
                    <a:pt x="310937" y="81058"/>
                  </a:lnTo>
                  <a:lnTo>
                    <a:pt x="351709" y="60345"/>
                  </a:lnTo>
                  <a:lnTo>
                    <a:pt x="394212" y="42456"/>
                  </a:lnTo>
                  <a:lnTo>
                    <a:pt x="438305" y="27524"/>
                  </a:lnTo>
                  <a:lnTo>
                    <a:pt x="483850" y="15680"/>
                  </a:lnTo>
                  <a:lnTo>
                    <a:pt x="530707" y="7056"/>
                  </a:lnTo>
                  <a:lnTo>
                    <a:pt x="578737" y="1786"/>
                  </a:lnTo>
                  <a:lnTo>
                    <a:pt x="627799" y="0"/>
                  </a:lnTo>
                  <a:lnTo>
                    <a:pt x="676866" y="1786"/>
                  </a:lnTo>
                  <a:lnTo>
                    <a:pt x="724899" y="7056"/>
                  </a:lnTo>
                  <a:lnTo>
                    <a:pt x="771760" y="15680"/>
                  </a:lnTo>
                  <a:lnTo>
                    <a:pt x="817307" y="27524"/>
                  </a:lnTo>
                  <a:lnTo>
                    <a:pt x="861403" y="42456"/>
                  </a:lnTo>
                  <a:lnTo>
                    <a:pt x="903907" y="60345"/>
                  </a:lnTo>
                  <a:lnTo>
                    <a:pt x="944681" y="81058"/>
                  </a:lnTo>
                  <a:lnTo>
                    <a:pt x="983583" y="104465"/>
                  </a:lnTo>
                  <a:lnTo>
                    <a:pt x="1020475" y="130431"/>
                  </a:lnTo>
                  <a:lnTo>
                    <a:pt x="1055218" y="158827"/>
                  </a:lnTo>
                  <a:lnTo>
                    <a:pt x="1087672" y="189519"/>
                  </a:lnTo>
                  <a:lnTo>
                    <a:pt x="1117697" y="222376"/>
                  </a:lnTo>
                  <a:lnTo>
                    <a:pt x="1145153" y="257266"/>
                  </a:lnTo>
                  <a:lnTo>
                    <a:pt x="1169902" y="294056"/>
                  </a:lnTo>
                  <a:lnTo>
                    <a:pt x="1191804" y="332615"/>
                  </a:lnTo>
                  <a:lnTo>
                    <a:pt x="1210719" y="372811"/>
                  </a:lnTo>
                  <a:lnTo>
                    <a:pt x="1226508" y="414512"/>
                  </a:lnTo>
                  <a:lnTo>
                    <a:pt x="1239031" y="457586"/>
                  </a:lnTo>
                  <a:lnTo>
                    <a:pt x="1248149" y="501901"/>
                  </a:lnTo>
                  <a:lnTo>
                    <a:pt x="1253722" y="547324"/>
                  </a:lnTo>
                  <a:lnTo>
                    <a:pt x="1255610" y="593725"/>
                  </a:lnTo>
                  <a:lnTo>
                    <a:pt x="1253722" y="640125"/>
                  </a:lnTo>
                  <a:lnTo>
                    <a:pt x="1248149" y="685548"/>
                  </a:lnTo>
                  <a:lnTo>
                    <a:pt x="1239031" y="729863"/>
                  </a:lnTo>
                  <a:lnTo>
                    <a:pt x="1226508" y="772937"/>
                  </a:lnTo>
                  <a:lnTo>
                    <a:pt x="1210719" y="814638"/>
                  </a:lnTo>
                  <a:lnTo>
                    <a:pt x="1191804" y="854834"/>
                  </a:lnTo>
                  <a:lnTo>
                    <a:pt x="1169902" y="893393"/>
                  </a:lnTo>
                  <a:lnTo>
                    <a:pt x="1145153" y="930183"/>
                  </a:lnTo>
                  <a:lnTo>
                    <a:pt x="1117697" y="965073"/>
                  </a:lnTo>
                  <a:lnTo>
                    <a:pt x="1087672" y="997930"/>
                  </a:lnTo>
                  <a:lnTo>
                    <a:pt x="1055218" y="1028622"/>
                  </a:lnTo>
                  <a:lnTo>
                    <a:pt x="1020475" y="1057018"/>
                  </a:lnTo>
                  <a:lnTo>
                    <a:pt x="983583" y="1082984"/>
                  </a:lnTo>
                  <a:lnTo>
                    <a:pt x="944681" y="1106391"/>
                  </a:lnTo>
                  <a:lnTo>
                    <a:pt x="903907" y="1127104"/>
                  </a:lnTo>
                  <a:lnTo>
                    <a:pt x="861403" y="1144993"/>
                  </a:lnTo>
                  <a:lnTo>
                    <a:pt x="817307" y="1159925"/>
                  </a:lnTo>
                  <a:lnTo>
                    <a:pt x="771760" y="1171769"/>
                  </a:lnTo>
                  <a:lnTo>
                    <a:pt x="724899" y="1180393"/>
                  </a:lnTo>
                  <a:lnTo>
                    <a:pt x="676866" y="1185663"/>
                  </a:lnTo>
                  <a:lnTo>
                    <a:pt x="627799" y="1187450"/>
                  </a:lnTo>
                  <a:lnTo>
                    <a:pt x="578737" y="1185663"/>
                  </a:lnTo>
                  <a:lnTo>
                    <a:pt x="530707" y="1180393"/>
                  </a:lnTo>
                  <a:lnTo>
                    <a:pt x="483850" y="1171769"/>
                  </a:lnTo>
                  <a:lnTo>
                    <a:pt x="438305" y="1159925"/>
                  </a:lnTo>
                  <a:lnTo>
                    <a:pt x="394212" y="1144993"/>
                  </a:lnTo>
                  <a:lnTo>
                    <a:pt x="351709" y="1127104"/>
                  </a:lnTo>
                  <a:lnTo>
                    <a:pt x="310937" y="1106391"/>
                  </a:lnTo>
                  <a:lnTo>
                    <a:pt x="272035" y="1082984"/>
                  </a:lnTo>
                  <a:lnTo>
                    <a:pt x="235143" y="1057018"/>
                  </a:lnTo>
                  <a:lnTo>
                    <a:pt x="200400" y="1028622"/>
                  </a:lnTo>
                  <a:lnTo>
                    <a:pt x="167946" y="997930"/>
                  </a:lnTo>
                  <a:lnTo>
                    <a:pt x="137920" y="965073"/>
                  </a:lnTo>
                  <a:lnTo>
                    <a:pt x="110463" y="930183"/>
                  </a:lnTo>
                  <a:lnTo>
                    <a:pt x="85713" y="893393"/>
                  </a:lnTo>
                  <a:lnTo>
                    <a:pt x="63810" y="854834"/>
                  </a:lnTo>
                  <a:lnTo>
                    <a:pt x="44894" y="814638"/>
                  </a:lnTo>
                  <a:lnTo>
                    <a:pt x="29104" y="772937"/>
                  </a:lnTo>
                  <a:lnTo>
                    <a:pt x="16580" y="729863"/>
                  </a:lnTo>
                  <a:lnTo>
                    <a:pt x="7462" y="685548"/>
                  </a:lnTo>
                  <a:lnTo>
                    <a:pt x="1888" y="640125"/>
                  </a:lnTo>
                  <a:lnTo>
                    <a:pt x="0" y="5937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07465" y="17118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4030" y="3401567"/>
            <a:ext cx="1268730" cy="1200150"/>
            <a:chOff x="444030" y="3401567"/>
            <a:chExt cx="1268730" cy="1200150"/>
          </a:xfrm>
        </p:grpSpPr>
        <p:sp>
          <p:nvSpPr>
            <p:cNvPr id="8" name="object 8"/>
            <p:cNvSpPr/>
            <p:nvPr/>
          </p:nvSpPr>
          <p:spPr>
            <a:xfrm>
              <a:off x="450380" y="340791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627799" y="0"/>
                  </a:moveTo>
                  <a:lnTo>
                    <a:pt x="578737" y="1786"/>
                  </a:lnTo>
                  <a:lnTo>
                    <a:pt x="530707" y="7056"/>
                  </a:lnTo>
                  <a:lnTo>
                    <a:pt x="483850" y="15680"/>
                  </a:lnTo>
                  <a:lnTo>
                    <a:pt x="438305" y="27524"/>
                  </a:lnTo>
                  <a:lnTo>
                    <a:pt x="394212" y="42456"/>
                  </a:lnTo>
                  <a:lnTo>
                    <a:pt x="351709" y="60345"/>
                  </a:lnTo>
                  <a:lnTo>
                    <a:pt x="310937" y="81058"/>
                  </a:lnTo>
                  <a:lnTo>
                    <a:pt x="272035" y="104465"/>
                  </a:lnTo>
                  <a:lnTo>
                    <a:pt x="235143" y="130431"/>
                  </a:lnTo>
                  <a:lnTo>
                    <a:pt x="200400" y="158827"/>
                  </a:lnTo>
                  <a:lnTo>
                    <a:pt x="167946" y="189519"/>
                  </a:lnTo>
                  <a:lnTo>
                    <a:pt x="137920" y="222376"/>
                  </a:lnTo>
                  <a:lnTo>
                    <a:pt x="110463" y="257266"/>
                  </a:lnTo>
                  <a:lnTo>
                    <a:pt x="85713" y="294056"/>
                  </a:lnTo>
                  <a:lnTo>
                    <a:pt x="63810" y="332615"/>
                  </a:lnTo>
                  <a:lnTo>
                    <a:pt x="44894" y="372811"/>
                  </a:lnTo>
                  <a:lnTo>
                    <a:pt x="29104" y="414512"/>
                  </a:lnTo>
                  <a:lnTo>
                    <a:pt x="16580" y="457586"/>
                  </a:lnTo>
                  <a:lnTo>
                    <a:pt x="7462" y="501901"/>
                  </a:lnTo>
                  <a:lnTo>
                    <a:pt x="1888" y="547324"/>
                  </a:lnTo>
                  <a:lnTo>
                    <a:pt x="0" y="593725"/>
                  </a:lnTo>
                  <a:lnTo>
                    <a:pt x="1888" y="640124"/>
                  </a:lnTo>
                  <a:lnTo>
                    <a:pt x="7462" y="685545"/>
                  </a:lnTo>
                  <a:lnTo>
                    <a:pt x="16580" y="729856"/>
                  </a:lnTo>
                  <a:lnTo>
                    <a:pt x="29104" y="772925"/>
                  </a:lnTo>
                  <a:lnTo>
                    <a:pt x="44894" y="814619"/>
                  </a:lnTo>
                  <a:lnTo>
                    <a:pt x="63810" y="854808"/>
                  </a:lnTo>
                  <a:lnTo>
                    <a:pt x="85713" y="893360"/>
                  </a:lnTo>
                  <a:lnTo>
                    <a:pt x="110463" y="930142"/>
                  </a:lnTo>
                  <a:lnTo>
                    <a:pt x="137920" y="965023"/>
                  </a:lnTo>
                  <a:lnTo>
                    <a:pt x="167946" y="997871"/>
                  </a:lnTo>
                  <a:lnTo>
                    <a:pt x="200400" y="1028554"/>
                  </a:lnTo>
                  <a:lnTo>
                    <a:pt x="235143" y="1056941"/>
                  </a:lnTo>
                  <a:lnTo>
                    <a:pt x="272035" y="1082899"/>
                  </a:lnTo>
                  <a:lnTo>
                    <a:pt x="310937" y="1106297"/>
                  </a:lnTo>
                  <a:lnTo>
                    <a:pt x="351709" y="1127002"/>
                  </a:lnTo>
                  <a:lnTo>
                    <a:pt x="394212" y="1144884"/>
                  </a:lnTo>
                  <a:lnTo>
                    <a:pt x="438305" y="1159811"/>
                  </a:lnTo>
                  <a:lnTo>
                    <a:pt x="483850" y="1171649"/>
                  </a:lnTo>
                  <a:lnTo>
                    <a:pt x="530707" y="1180269"/>
                  </a:lnTo>
                  <a:lnTo>
                    <a:pt x="578737" y="1185537"/>
                  </a:lnTo>
                  <a:lnTo>
                    <a:pt x="627799" y="1187323"/>
                  </a:lnTo>
                  <a:lnTo>
                    <a:pt x="676866" y="1185537"/>
                  </a:lnTo>
                  <a:lnTo>
                    <a:pt x="724899" y="1180269"/>
                  </a:lnTo>
                  <a:lnTo>
                    <a:pt x="771760" y="1171649"/>
                  </a:lnTo>
                  <a:lnTo>
                    <a:pt x="817307" y="1159811"/>
                  </a:lnTo>
                  <a:lnTo>
                    <a:pt x="861403" y="1144884"/>
                  </a:lnTo>
                  <a:lnTo>
                    <a:pt x="903907" y="1127002"/>
                  </a:lnTo>
                  <a:lnTo>
                    <a:pt x="944681" y="1106297"/>
                  </a:lnTo>
                  <a:lnTo>
                    <a:pt x="983583" y="1082899"/>
                  </a:lnTo>
                  <a:lnTo>
                    <a:pt x="1020475" y="1056941"/>
                  </a:lnTo>
                  <a:lnTo>
                    <a:pt x="1055218" y="1028554"/>
                  </a:lnTo>
                  <a:lnTo>
                    <a:pt x="1087672" y="997871"/>
                  </a:lnTo>
                  <a:lnTo>
                    <a:pt x="1117697" y="965023"/>
                  </a:lnTo>
                  <a:lnTo>
                    <a:pt x="1145153" y="930142"/>
                  </a:lnTo>
                  <a:lnTo>
                    <a:pt x="1169902" y="893360"/>
                  </a:lnTo>
                  <a:lnTo>
                    <a:pt x="1191804" y="854808"/>
                  </a:lnTo>
                  <a:lnTo>
                    <a:pt x="1210719" y="814619"/>
                  </a:lnTo>
                  <a:lnTo>
                    <a:pt x="1226508" y="772925"/>
                  </a:lnTo>
                  <a:lnTo>
                    <a:pt x="1239031" y="729856"/>
                  </a:lnTo>
                  <a:lnTo>
                    <a:pt x="1248149" y="685545"/>
                  </a:lnTo>
                  <a:lnTo>
                    <a:pt x="1253722" y="640124"/>
                  </a:lnTo>
                  <a:lnTo>
                    <a:pt x="1255610" y="593725"/>
                  </a:lnTo>
                  <a:lnTo>
                    <a:pt x="1253722" y="547324"/>
                  </a:lnTo>
                  <a:lnTo>
                    <a:pt x="1248149" y="501901"/>
                  </a:lnTo>
                  <a:lnTo>
                    <a:pt x="1239031" y="457586"/>
                  </a:lnTo>
                  <a:lnTo>
                    <a:pt x="1226508" y="414512"/>
                  </a:lnTo>
                  <a:lnTo>
                    <a:pt x="1210719" y="372811"/>
                  </a:lnTo>
                  <a:lnTo>
                    <a:pt x="1191804" y="332615"/>
                  </a:lnTo>
                  <a:lnTo>
                    <a:pt x="1169902" y="294056"/>
                  </a:lnTo>
                  <a:lnTo>
                    <a:pt x="1145153" y="257266"/>
                  </a:lnTo>
                  <a:lnTo>
                    <a:pt x="1117697" y="222376"/>
                  </a:lnTo>
                  <a:lnTo>
                    <a:pt x="1087672" y="189519"/>
                  </a:lnTo>
                  <a:lnTo>
                    <a:pt x="1055218" y="158827"/>
                  </a:lnTo>
                  <a:lnTo>
                    <a:pt x="1020475" y="130431"/>
                  </a:lnTo>
                  <a:lnTo>
                    <a:pt x="983583" y="104465"/>
                  </a:lnTo>
                  <a:lnTo>
                    <a:pt x="944681" y="81058"/>
                  </a:lnTo>
                  <a:lnTo>
                    <a:pt x="903907" y="60345"/>
                  </a:lnTo>
                  <a:lnTo>
                    <a:pt x="861403" y="42456"/>
                  </a:lnTo>
                  <a:lnTo>
                    <a:pt x="817307" y="27524"/>
                  </a:lnTo>
                  <a:lnTo>
                    <a:pt x="771760" y="15680"/>
                  </a:lnTo>
                  <a:lnTo>
                    <a:pt x="724899" y="7056"/>
                  </a:lnTo>
                  <a:lnTo>
                    <a:pt x="676866" y="1786"/>
                  </a:lnTo>
                  <a:lnTo>
                    <a:pt x="627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0380" y="340791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0" y="593725"/>
                  </a:moveTo>
                  <a:lnTo>
                    <a:pt x="1888" y="547324"/>
                  </a:lnTo>
                  <a:lnTo>
                    <a:pt x="7462" y="501901"/>
                  </a:lnTo>
                  <a:lnTo>
                    <a:pt x="16580" y="457586"/>
                  </a:lnTo>
                  <a:lnTo>
                    <a:pt x="29104" y="414512"/>
                  </a:lnTo>
                  <a:lnTo>
                    <a:pt x="44894" y="372811"/>
                  </a:lnTo>
                  <a:lnTo>
                    <a:pt x="63810" y="332615"/>
                  </a:lnTo>
                  <a:lnTo>
                    <a:pt x="85713" y="294056"/>
                  </a:lnTo>
                  <a:lnTo>
                    <a:pt x="110463" y="257266"/>
                  </a:lnTo>
                  <a:lnTo>
                    <a:pt x="137920" y="222376"/>
                  </a:lnTo>
                  <a:lnTo>
                    <a:pt x="167946" y="189519"/>
                  </a:lnTo>
                  <a:lnTo>
                    <a:pt x="200400" y="158827"/>
                  </a:lnTo>
                  <a:lnTo>
                    <a:pt x="235143" y="130431"/>
                  </a:lnTo>
                  <a:lnTo>
                    <a:pt x="272035" y="104465"/>
                  </a:lnTo>
                  <a:lnTo>
                    <a:pt x="310937" y="81058"/>
                  </a:lnTo>
                  <a:lnTo>
                    <a:pt x="351709" y="60345"/>
                  </a:lnTo>
                  <a:lnTo>
                    <a:pt x="394212" y="42456"/>
                  </a:lnTo>
                  <a:lnTo>
                    <a:pt x="438305" y="27524"/>
                  </a:lnTo>
                  <a:lnTo>
                    <a:pt x="483850" y="15680"/>
                  </a:lnTo>
                  <a:lnTo>
                    <a:pt x="530707" y="7056"/>
                  </a:lnTo>
                  <a:lnTo>
                    <a:pt x="578737" y="1786"/>
                  </a:lnTo>
                  <a:lnTo>
                    <a:pt x="627799" y="0"/>
                  </a:lnTo>
                  <a:lnTo>
                    <a:pt x="676866" y="1786"/>
                  </a:lnTo>
                  <a:lnTo>
                    <a:pt x="724899" y="7056"/>
                  </a:lnTo>
                  <a:lnTo>
                    <a:pt x="771760" y="15680"/>
                  </a:lnTo>
                  <a:lnTo>
                    <a:pt x="817307" y="27524"/>
                  </a:lnTo>
                  <a:lnTo>
                    <a:pt x="861403" y="42456"/>
                  </a:lnTo>
                  <a:lnTo>
                    <a:pt x="903907" y="60345"/>
                  </a:lnTo>
                  <a:lnTo>
                    <a:pt x="944681" y="81058"/>
                  </a:lnTo>
                  <a:lnTo>
                    <a:pt x="983583" y="104465"/>
                  </a:lnTo>
                  <a:lnTo>
                    <a:pt x="1020475" y="130431"/>
                  </a:lnTo>
                  <a:lnTo>
                    <a:pt x="1055218" y="158827"/>
                  </a:lnTo>
                  <a:lnTo>
                    <a:pt x="1087672" y="189519"/>
                  </a:lnTo>
                  <a:lnTo>
                    <a:pt x="1117697" y="222376"/>
                  </a:lnTo>
                  <a:lnTo>
                    <a:pt x="1145153" y="257266"/>
                  </a:lnTo>
                  <a:lnTo>
                    <a:pt x="1169902" y="294056"/>
                  </a:lnTo>
                  <a:lnTo>
                    <a:pt x="1191804" y="332615"/>
                  </a:lnTo>
                  <a:lnTo>
                    <a:pt x="1210719" y="372811"/>
                  </a:lnTo>
                  <a:lnTo>
                    <a:pt x="1226508" y="414512"/>
                  </a:lnTo>
                  <a:lnTo>
                    <a:pt x="1239031" y="457586"/>
                  </a:lnTo>
                  <a:lnTo>
                    <a:pt x="1248149" y="501901"/>
                  </a:lnTo>
                  <a:lnTo>
                    <a:pt x="1253722" y="547324"/>
                  </a:lnTo>
                  <a:lnTo>
                    <a:pt x="1255610" y="593725"/>
                  </a:lnTo>
                  <a:lnTo>
                    <a:pt x="1253722" y="640124"/>
                  </a:lnTo>
                  <a:lnTo>
                    <a:pt x="1248149" y="685545"/>
                  </a:lnTo>
                  <a:lnTo>
                    <a:pt x="1239031" y="729856"/>
                  </a:lnTo>
                  <a:lnTo>
                    <a:pt x="1226508" y="772925"/>
                  </a:lnTo>
                  <a:lnTo>
                    <a:pt x="1210719" y="814619"/>
                  </a:lnTo>
                  <a:lnTo>
                    <a:pt x="1191804" y="854808"/>
                  </a:lnTo>
                  <a:lnTo>
                    <a:pt x="1169902" y="893360"/>
                  </a:lnTo>
                  <a:lnTo>
                    <a:pt x="1145153" y="930142"/>
                  </a:lnTo>
                  <a:lnTo>
                    <a:pt x="1117697" y="965023"/>
                  </a:lnTo>
                  <a:lnTo>
                    <a:pt x="1087672" y="997871"/>
                  </a:lnTo>
                  <a:lnTo>
                    <a:pt x="1055218" y="1028554"/>
                  </a:lnTo>
                  <a:lnTo>
                    <a:pt x="1020475" y="1056941"/>
                  </a:lnTo>
                  <a:lnTo>
                    <a:pt x="983583" y="1082899"/>
                  </a:lnTo>
                  <a:lnTo>
                    <a:pt x="944681" y="1106297"/>
                  </a:lnTo>
                  <a:lnTo>
                    <a:pt x="903907" y="1127002"/>
                  </a:lnTo>
                  <a:lnTo>
                    <a:pt x="861403" y="1144884"/>
                  </a:lnTo>
                  <a:lnTo>
                    <a:pt x="817307" y="1159811"/>
                  </a:lnTo>
                  <a:lnTo>
                    <a:pt x="771760" y="1171649"/>
                  </a:lnTo>
                  <a:lnTo>
                    <a:pt x="724899" y="1180269"/>
                  </a:lnTo>
                  <a:lnTo>
                    <a:pt x="676866" y="1185537"/>
                  </a:lnTo>
                  <a:lnTo>
                    <a:pt x="627799" y="1187323"/>
                  </a:lnTo>
                  <a:lnTo>
                    <a:pt x="578737" y="1185537"/>
                  </a:lnTo>
                  <a:lnTo>
                    <a:pt x="530707" y="1180269"/>
                  </a:lnTo>
                  <a:lnTo>
                    <a:pt x="483850" y="1171649"/>
                  </a:lnTo>
                  <a:lnTo>
                    <a:pt x="438305" y="1159811"/>
                  </a:lnTo>
                  <a:lnTo>
                    <a:pt x="394212" y="1144884"/>
                  </a:lnTo>
                  <a:lnTo>
                    <a:pt x="351709" y="1127002"/>
                  </a:lnTo>
                  <a:lnTo>
                    <a:pt x="310937" y="1106297"/>
                  </a:lnTo>
                  <a:lnTo>
                    <a:pt x="272035" y="1082899"/>
                  </a:lnTo>
                  <a:lnTo>
                    <a:pt x="235143" y="1056941"/>
                  </a:lnTo>
                  <a:lnTo>
                    <a:pt x="200400" y="1028554"/>
                  </a:lnTo>
                  <a:lnTo>
                    <a:pt x="167946" y="997871"/>
                  </a:lnTo>
                  <a:lnTo>
                    <a:pt x="137920" y="965023"/>
                  </a:lnTo>
                  <a:lnTo>
                    <a:pt x="110463" y="930142"/>
                  </a:lnTo>
                  <a:lnTo>
                    <a:pt x="85713" y="893360"/>
                  </a:lnTo>
                  <a:lnTo>
                    <a:pt x="63810" y="854808"/>
                  </a:lnTo>
                  <a:lnTo>
                    <a:pt x="44894" y="814619"/>
                  </a:lnTo>
                  <a:lnTo>
                    <a:pt x="29104" y="772925"/>
                  </a:lnTo>
                  <a:lnTo>
                    <a:pt x="16580" y="729856"/>
                  </a:lnTo>
                  <a:lnTo>
                    <a:pt x="7462" y="685545"/>
                  </a:lnTo>
                  <a:lnTo>
                    <a:pt x="1888" y="640124"/>
                  </a:lnTo>
                  <a:lnTo>
                    <a:pt x="0" y="5937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07465" y="383755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4030" y="5526659"/>
            <a:ext cx="1268730" cy="1200150"/>
            <a:chOff x="444030" y="5526659"/>
            <a:chExt cx="1268730" cy="1200150"/>
          </a:xfrm>
        </p:grpSpPr>
        <p:sp>
          <p:nvSpPr>
            <p:cNvPr id="12" name="object 12"/>
            <p:cNvSpPr/>
            <p:nvPr/>
          </p:nvSpPr>
          <p:spPr>
            <a:xfrm>
              <a:off x="450380" y="5533009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627799" y="0"/>
                  </a:moveTo>
                  <a:lnTo>
                    <a:pt x="578737" y="1785"/>
                  </a:lnTo>
                  <a:lnTo>
                    <a:pt x="530707" y="7055"/>
                  </a:lnTo>
                  <a:lnTo>
                    <a:pt x="483850" y="15678"/>
                  </a:lnTo>
                  <a:lnTo>
                    <a:pt x="438305" y="27520"/>
                  </a:lnTo>
                  <a:lnTo>
                    <a:pt x="394212" y="42450"/>
                  </a:lnTo>
                  <a:lnTo>
                    <a:pt x="351709" y="60336"/>
                  </a:lnTo>
                  <a:lnTo>
                    <a:pt x="310937" y="81047"/>
                  </a:lnTo>
                  <a:lnTo>
                    <a:pt x="272035" y="104450"/>
                  </a:lnTo>
                  <a:lnTo>
                    <a:pt x="235143" y="130413"/>
                  </a:lnTo>
                  <a:lnTo>
                    <a:pt x="200400" y="158805"/>
                  </a:lnTo>
                  <a:lnTo>
                    <a:pt x="167946" y="189493"/>
                  </a:lnTo>
                  <a:lnTo>
                    <a:pt x="137920" y="222346"/>
                  </a:lnTo>
                  <a:lnTo>
                    <a:pt x="110463" y="257231"/>
                  </a:lnTo>
                  <a:lnTo>
                    <a:pt x="85713" y="294017"/>
                  </a:lnTo>
                  <a:lnTo>
                    <a:pt x="63810" y="332571"/>
                  </a:lnTo>
                  <a:lnTo>
                    <a:pt x="44894" y="372762"/>
                  </a:lnTo>
                  <a:lnTo>
                    <a:pt x="29104" y="414458"/>
                  </a:lnTo>
                  <a:lnTo>
                    <a:pt x="16580" y="457526"/>
                  </a:lnTo>
                  <a:lnTo>
                    <a:pt x="7462" y="501835"/>
                  </a:lnTo>
                  <a:lnTo>
                    <a:pt x="1888" y="547253"/>
                  </a:lnTo>
                  <a:lnTo>
                    <a:pt x="0" y="593648"/>
                  </a:lnTo>
                  <a:lnTo>
                    <a:pt x="1888" y="640045"/>
                  </a:lnTo>
                  <a:lnTo>
                    <a:pt x="7462" y="685465"/>
                  </a:lnTo>
                  <a:lnTo>
                    <a:pt x="16580" y="729777"/>
                  </a:lnTo>
                  <a:lnTo>
                    <a:pt x="29104" y="772847"/>
                  </a:lnTo>
                  <a:lnTo>
                    <a:pt x="44894" y="814545"/>
                  </a:lnTo>
                  <a:lnTo>
                    <a:pt x="63810" y="854739"/>
                  </a:lnTo>
                  <a:lnTo>
                    <a:pt x="85713" y="893295"/>
                  </a:lnTo>
                  <a:lnTo>
                    <a:pt x="110463" y="930083"/>
                  </a:lnTo>
                  <a:lnTo>
                    <a:pt x="137920" y="964971"/>
                  </a:lnTo>
                  <a:lnTo>
                    <a:pt x="167946" y="997826"/>
                  </a:lnTo>
                  <a:lnTo>
                    <a:pt x="200400" y="1028516"/>
                  </a:lnTo>
                  <a:lnTo>
                    <a:pt x="235143" y="1056910"/>
                  </a:lnTo>
                  <a:lnTo>
                    <a:pt x="272035" y="1082876"/>
                  </a:lnTo>
                  <a:lnTo>
                    <a:pt x="310937" y="1106281"/>
                  </a:lnTo>
                  <a:lnTo>
                    <a:pt x="351709" y="1126993"/>
                  </a:lnTo>
                  <a:lnTo>
                    <a:pt x="394212" y="1144881"/>
                  </a:lnTo>
                  <a:lnTo>
                    <a:pt x="438305" y="1159813"/>
                  </a:lnTo>
                  <a:lnTo>
                    <a:pt x="483850" y="1171656"/>
                  </a:lnTo>
                  <a:lnTo>
                    <a:pt x="530707" y="1180279"/>
                  </a:lnTo>
                  <a:lnTo>
                    <a:pt x="578737" y="1185549"/>
                  </a:lnTo>
                  <a:lnTo>
                    <a:pt x="627799" y="1187335"/>
                  </a:lnTo>
                  <a:lnTo>
                    <a:pt x="676866" y="1185549"/>
                  </a:lnTo>
                  <a:lnTo>
                    <a:pt x="724899" y="1180279"/>
                  </a:lnTo>
                  <a:lnTo>
                    <a:pt x="771760" y="1171656"/>
                  </a:lnTo>
                  <a:lnTo>
                    <a:pt x="817307" y="1159813"/>
                  </a:lnTo>
                  <a:lnTo>
                    <a:pt x="861403" y="1144881"/>
                  </a:lnTo>
                  <a:lnTo>
                    <a:pt x="903907" y="1126993"/>
                  </a:lnTo>
                  <a:lnTo>
                    <a:pt x="944681" y="1106281"/>
                  </a:lnTo>
                  <a:lnTo>
                    <a:pt x="983583" y="1082876"/>
                  </a:lnTo>
                  <a:lnTo>
                    <a:pt x="1020475" y="1056910"/>
                  </a:lnTo>
                  <a:lnTo>
                    <a:pt x="1055218" y="1028516"/>
                  </a:lnTo>
                  <a:lnTo>
                    <a:pt x="1087672" y="997826"/>
                  </a:lnTo>
                  <a:lnTo>
                    <a:pt x="1117697" y="964971"/>
                  </a:lnTo>
                  <a:lnTo>
                    <a:pt x="1145153" y="930083"/>
                  </a:lnTo>
                  <a:lnTo>
                    <a:pt x="1169902" y="893295"/>
                  </a:lnTo>
                  <a:lnTo>
                    <a:pt x="1191804" y="854739"/>
                  </a:lnTo>
                  <a:lnTo>
                    <a:pt x="1210719" y="814545"/>
                  </a:lnTo>
                  <a:lnTo>
                    <a:pt x="1226508" y="772847"/>
                  </a:lnTo>
                  <a:lnTo>
                    <a:pt x="1239031" y="729777"/>
                  </a:lnTo>
                  <a:lnTo>
                    <a:pt x="1248149" y="685465"/>
                  </a:lnTo>
                  <a:lnTo>
                    <a:pt x="1253722" y="640045"/>
                  </a:lnTo>
                  <a:lnTo>
                    <a:pt x="1255610" y="593648"/>
                  </a:lnTo>
                  <a:lnTo>
                    <a:pt x="1253722" y="547253"/>
                  </a:lnTo>
                  <a:lnTo>
                    <a:pt x="1248149" y="501835"/>
                  </a:lnTo>
                  <a:lnTo>
                    <a:pt x="1239031" y="457526"/>
                  </a:lnTo>
                  <a:lnTo>
                    <a:pt x="1226508" y="414458"/>
                  </a:lnTo>
                  <a:lnTo>
                    <a:pt x="1210719" y="372762"/>
                  </a:lnTo>
                  <a:lnTo>
                    <a:pt x="1191804" y="332571"/>
                  </a:lnTo>
                  <a:lnTo>
                    <a:pt x="1169902" y="294017"/>
                  </a:lnTo>
                  <a:lnTo>
                    <a:pt x="1145153" y="257231"/>
                  </a:lnTo>
                  <a:lnTo>
                    <a:pt x="1117697" y="222346"/>
                  </a:lnTo>
                  <a:lnTo>
                    <a:pt x="1087672" y="189493"/>
                  </a:lnTo>
                  <a:lnTo>
                    <a:pt x="1055218" y="158805"/>
                  </a:lnTo>
                  <a:lnTo>
                    <a:pt x="1020475" y="130413"/>
                  </a:lnTo>
                  <a:lnTo>
                    <a:pt x="983583" y="104450"/>
                  </a:lnTo>
                  <a:lnTo>
                    <a:pt x="944681" y="81047"/>
                  </a:lnTo>
                  <a:lnTo>
                    <a:pt x="903907" y="60336"/>
                  </a:lnTo>
                  <a:lnTo>
                    <a:pt x="861403" y="42450"/>
                  </a:lnTo>
                  <a:lnTo>
                    <a:pt x="817307" y="27520"/>
                  </a:lnTo>
                  <a:lnTo>
                    <a:pt x="771760" y="15678"/>
                  </a:lnTo>
                  <a:lnTo>
                    <a:pt x="724899" y="7055"/>
                  </a:lnTo>
                  <a:lnTo>
                    <a:pt x="676866" y="1785"/>
                  </a:lnTo>
                  <a:lnTo>
                    <a:pt x="627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0380" y="5533009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0" y="593648"/>
                  </a:moveTo>
                  <a:lnTo>
                    <a:pt x="1888" y="547253"/>
                  </a:lnTo>
                  <a:lnTo>
                    <a:pt x="7462" y="501835"/>
                  </a:lnTo>
                  <a:lnTo>
                    <a:pt x="16580" y="457526"/>
                  </a:lnTo>
                  <a:lnTo>
                    <a:pt x="29104" y="414458"/>
                  </a:lnTo>
                  <a:lnTo>
                    <a:pt x="44894" y="372762"/>
                  </a:lnTo>
                  <a:lnTo>
                    <a:pt x="63810" y="332571"/>
                  </a:lnTo>
                  <a:lnTo>
                    <a:pt x="85713" y="294017"/>
                  </a:lnTo>
                  <a:lnTo>
                    <a:pt x="110463" y="257231"/>
                  </a:lnTo>
                  <a:lnTo>
                    <a:pt x="137920" y="222346"/>
                  </a:lnTo>
                  <a:lnTo>
                    <a:pt x="167946" y="189493"/>
                  </a:lnTo>
                  <a:lnTo>
                    <a:pt x="200400" y="158805"/>
                  </a:lnTo>
                  <a:lnTo>
                    <a:pt x="235143" y="130413"/>
                  </a:lnTo>
                  <a:lnTo>
                    <a:pt x="272035" y="104450"/>
                  </a:lnTo>
                  <a:lnTo>
                    <a:pt x="310937" y="81047"/>
                  </a:lnTo>
                  <a:lnTo>
                    <a:pt x="351709" y="60336"/>
                  </a:lnTo>
                  <a:lnTo>
                    <a:pt x="394212" y="42450"/>
                  </a:lnTo>
                  <a:lnTo>
                    <a:pt x="438305" y="27520"/>
                  </a:lnTo>
                  <a:lnTo>
                    <a:pt x="483850" y="15678"/>
                  </a:lnTo>
                  <a:lnTo>
                    <a:pt x="530707" y="7055"/>
                  </a:lnTo>
                  <a:lnTo>
                    <a:pt x="578737" y="1785"/>
                  </a:lnTo>
                  <a:lnTo>
                    <a:pt x="627799" y="0"/>
                  </a:lnTo>
                  <a:lnTo>
                    <a:pt x="676866" y="1785"/>
                  </a:lnTo>
                  <a:lnTo>
                    <a:pt x="724899" y="7055"/>
                  </a:lnTo>
                  <a:lnTo>
                    <a:pt x="771760" y="15678"/>
                  </a:lnTo>
                  <a:lnTo>
                    <a:pt x="817307" y="27520"/>
                  </a:lnTo>
                  <a:lnTo>
                    <a:pt x="861403" y="42450"/>
                  </a:lnTo>
                  <a:lnTo>
                    <a:pt x="903907" y="60336"/>
                  </a:lnTo>
                  <a:lnTo>
                    <a:pt x="944681" y="81047"/>
                  </a:lnTo>
                  <a:lnTo>
                    <a:pt x="983583" y="104450"/>
                  </a:lnTo>
                  <a:lnTo>
                    <a:pt x="1020475" y="130413"/>
                  </a:lnTo>
                  <a:lnTo>
                    <a:pt x="1055218" y="158805"/>
                  </a:lnTo>
                  <a:lnTo>
                    <a:pt x="1087672" y="189493"/>
                  </a:lnTo>
                  <a:lnTo>
                    <a:pt x="1117697" y="222346"/>
                  </a:lnTo>
                  <a:lnTo>
                    <a:pt x="1145153" y="257231"/>
                  </a:lnTo>
                  <a:lnTo>
                    <a:pt x="1169902" y="294017"/>
                  </a:lnTo>
                  <a:lnTo>
                    <a:pt x="1191804" y="332571"/>
                  </a:lnTo>
                  <a:lnTo>
                    <a:pt x="1210719" y="372762"/>
                  </a:lnTo>
                  <a:lnTo>
                    <a:pt x="1226508" y="414458"/>
                  </a:lnTo>
                  <a:lnTo>
                    <a:pt x="1239031" y="457526"/>
                  </a:lnTo>
                  <a:lnTo>
                    <a:pt x="1248149" y="501835"/>
                  </a:lnTo>
                  <a:lnTo>
                    <a:pt x="1253722" y="547253"/>
                  </a:lnTo>
                  <a:lnTo>
                    <a:pt x="1255610" y="593648"/>
                  </a:lnTo>
                  <a:lnTo>
                    <a:pt x="1253722" y="640045"/>
                  </a:lnTo>
                  <a:lnTo>
                    <a:pt x="1248149" y="685465"/>
                  </a:lnTo>
                  <a:lnTo>
                    <a:pt x="1239031" y="729777"/>
                  </a:lnTo>
                  <a:lnTo>
                    <a:pt x="1226508" y="772847"/>
                  </a:lnTo>
                  <a:lnTo>
                    <a:pt x="1210719" y="814545"/>
                  </a:lnTo>
                  <a:lnTo>
                    <a:pt x="1191804" y="854739"/>
                  </a:lnTo>
                  <a:lnTo>
                    <a:pt x="1169902" y="893295"/>
                  </a:lnTo>
                  <a:lnTo>
                    <a:pt x="1145153" y="930083"/>
                  </a:lnTo>
                  <a:lnTo>
                    <a:pt x="1117697" y="964971"/>
                  </a:lnTo>
                  <a:lnTo>
                    <a:pt x="1087672" y="997826"/>
                  </a:lnTo>
                  <a:lnTo>
                    <a:pt x="1055218" y="1028516"/>
                  </a:lnTo>
                  <a:lnTo>
                    <a:pt x="1020475" y="1056910"/>
                  </a:lnTo>
                  <a:lnTo>
                    <a:pt x="983583" y="1082876"/>
                  </a:lnTo>
                  <a:lnTo>
                    <a:pt x="944681" y="1106281"/>
                  </a:lnTo>
                  <a:lnTo>
                    <a:pt x="903907" y="1126993"/>
                  </a:lnTo>
                  <a:lnTo>
                    <a:pt x="861403" y="1144881"/>
                  </a:lnTo>
                  <a:lnTo>
                    <a:pt x="817307" y="1159813"/>
                  </a:lnTo>
                  <a:lnTo>
                    <a:pt x="771760" y="1171656"/>
                  </a:lnTo>
                  <a:lnTo>
                    <a:pt x="724899" y="1180279"/>
                  </a:lnTo>
                  <a:lnTo>
                    <a:pt x="676866" y="1185549"/>
                  </a:lnTo>
                  <a:lnTo>
                    <a:pt x="627799" y="1187335"/>
                  </a:lnTo>
                  <a:lnTo>
                    <a:pt x="578737" y="1185549"/>
                  </a:lnTo>
                  <a:lnTo>
                    <a:pt x="530707" y="1180279"/>
                  </a:lnTo>
                  <a:lnTo>
                    <a:pt x="483850" y="1171656"/>
                  </a:lnTo>
                  <a:lnTo>
                    <a:pt x="438305" y="1159813"/>
                  </a:lnTo>
                  <a:lnTo>
                    <a:pt x="394212" y="1144881"/>
                  </a:lnTo>
                  <a:lnTo>
                    <a:pt x="351709" y="1126993"/>
                  </a:lnTo>
                  <a:lnTo>
                    <a:pt x="310937" y="1106281"/>
                  </a:lnTo>
                  <a:lnTo>
                    <a:pt x="272035" y="1082876"/>
                  </a:lnTo>
                  <a:lnTo>
                    <a:pt x="235143" y="1056910"/>
                  </a:lnTo>
                  <a:lnTo>
                    <a:pt x="200400" y="1028516"/>
                  </a:lnTo>
                  <a:lnTo>
                    <a:pt x="167946" y="997826"/>
                  </a:lnTo>
                  <a:lnTo>
                    <a:pt x="137920" y="964971"/>
                  </a:lnTo>
                  <a:lnTo>
                    <a:pt x="110463" y="930083"/>
                  </a:lnTo>
                  <a:lnTo>
                    <a:pt x="85713" y="893295"/>
                  </a:lnTo>
                  <a:lnTo>
                    <a:pt x="63810" y="854739"/>
                  </a:lnTo>
                  <a:lnTo>
                    <a:pt x="44894" y="814545"/>
                  </a:lnTo>
                  <a:lnTo>
                    <a:pt x="29104" y="772847"/>
                  </a:lnTo>
                  <a:lnTo>
                    <a:pt x="16580" y="729777"/>
                  </a:lnTo>
                  <a:lnTo>
                    <a:pt x="7462" y="685465"/>
                  </a:lnTo>
                  <a:lnTo>
                    <a:pt x="1888" y="640045"/>
                  </a:lnTo>
                  <a:lnTo>
                    <a:pt x="0" y="59364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07465" y="596290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895721" y="1276477"/>
            <a:ext cx="1268730" cy="1200150"/>
            <a:chOff x="5895721" y="1276477"/>
            <a:chExt cx="1268730" cy="1200150"/>
          </a:xfrm>
        </p:grpSpPr>
        <p:sp>
          <p:nvSpPr>
            <p:cNvPr id="16" name="object 16"/>
            <p:cNvSpPr/>
            <p:nvPr/>
          </p:nvSpPr>
          <p:spPr>
            <a:xfrm>
              <a:off x="5902071" y="128282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29" h="1187450">
                  <a:moveTo>
                    <a:pt x="627760" y="0"/>
                  </a:moveTo>
                  <a:lnTo>
                    <a:pt x="578700" y="1786"/>
                  </a:lnTo>
                  <a:lnTo>
                    <a:pt x="530673" y="7056"/>
                  </a:lnTo>
                  <a:lnTo>
                    <a:pt x="483818" y="15680"/>
                  </a:lnTo>
                  <a:lnTo>
                    <a:pt x="438276" y="27524"/>
                  </a:lnTo>
                  <a:lnTo>
                    <a:pt x="394184" y="42456"/>
                  </a:lnTo>
                  <a:lnTo>
                    <a:pt x="351684" y="60345"/>
                  </a:lnTo>
                  <a:lnTo>
                    <a:pt x="310914" y="81058"/>
                  </a:lnTo>
                  <a:lnTo>
                    <a:pt x="272015" y="104465"/>
                  </a:lnTo>
                  <a:lnTo>
                    <a:pt x="235125" y="130431"/>
                  </a:lnTo>
                  <a:lnTo>
                    <a:pt x="200384" y="158827"/>
                  </a:lnTo>
                  <a:lnTo>
                    <a:pt x="167933" y="189519"/>
                  </a:lnTo>
                  <a:lnTo>
                    <a:pt x="137909" y="222376"/>
                  </a:lnTo>
                  <a:lnTo>
                    <a:pt x="110454" y="257266"/>
                  </a:lnTo>
                  <a:lnTo>
                    <a:pt x="85706" y="294056"/>
                  </a:lnTo>
                  <a:lnTo>
                    <a:pt x="63805" y="332615"/>
                  </a:lnTo>
                  <a:lnTo>
                    <a:pt x="44890" y="372811"/>
                  </a:lnTo>
                  <a:lnTo>
                    <a:pt x="29102" y="414512"/>
                  </a:lnTo>
                  <a:lnTo>
                    <a:pt x="16579" y="457586"/>
                  </a:lnTo>
                  <a:lnTo>
                    <a:pt x="7461" y="501901"/>
                  </a:lnTo>
                  <a:lnTo>
                    <a:pt x="1888" y="547324"/>
                  </a:lnTo>
                  <a:lnTo>
                    <a:pt x="0" y="593725"/>
                  </a:lnTo>
                  <a:lnTo>
                    <a:pt x="1888" y="640125"/>
                  </a:lnTo>
                  <a:lnTo>
                    <a:pt x="7461" y="685548"/>
                  </a:lnTo>
                  <a:lnTo>
                    <a:pt x="16579" y="729863"/>
                  </a:lnTo>
                  <a:lnTo>
                    <a:pt x="29102" y="772937"/>
                  </a:lnTo>
                  <a:lnTo>
                    <a:pt x="44890" y="814638"/>
                  </a:lnTo>
                  <a:lnTo>
                    <a:pt x="63805" y="854834"/>
                  </a:lnTo>
                  <a:lnTo>
                    <a:pt x="85706" y="893393"/>
                  </a:lnTo>
                  <a:lnTo>
                    <a:pt x="110454" y="930183"/>
                  </a:lnTo>
                  <a:lnTo>
                    <a:pt x="137909" y="965073"/>
                  </a:lnTo>
                  <a:lnTo>
                    <a:pt x="167933" y="997930"/>
                  </a:lnTo>
                  <a:lnTo>
                    <a:pt x="200384" y="1028622"/>
                  </a:lnTo>
                  <a:lnTo>
                    <a:pt x="235125" y="1057018"/>
                  </a:lnTo>
                  <a:lnTo>
                    <a:pt x="272015" y="1082984"/>
                  </a:lnTo>
                  <a:lnTo>
                    <a:pt x="310914" y="1106391"/>
                  </a:lnTo>
                  <a:lnTo>
                    <a:pt x="351684" y="1127104"/>
                  </a:lnTo>
                  <a:lnTo>
                    <a:pt x="394184" y="1144993"/>
                  </a:lnTo>
                  <a:lnTo>
                    <a:pt x="438276" y="1159925"/>
                  </a:lnTo>
                  <a:lnTo>
                    <a:pt x="483818" y="1171769"/>
                  </a:lnTo>
                  <a:lnTo>
                    <a:pt x="530673" y="1180393"/>
                  </a:lnTo>
                  <a:lnTo>
                    <a:pt x="578700" y="1185663"/>
                  </a:lnTo>
                  <a:lnTo>
                    <a:pt x="627760" y="1187450"/>
                  </a:lnTo>
                  <a:lnTo>
                    <a:pt x="676838" y="1185663"/>
                  </a:lnTo>
                  <a:lnTo>
                    <a:pt x="724881" y="1180393"/>
                  </a:lnTo>
                  <a:lnTo>
                    <a:pt x="771750" y="1171769"/>
                  </a:lnTo>
                  <a:lnTo>
                    <a:pt x="817305" y="1159925"/>
                  </a:lnTo>
                  <a:lnTo>
                    <a:pt x="861408" y="1144993"/>
                  </a:lnTo>
                  <a:lnTo>
                    <a:pt x="903918" y="1127104"/>
                  </a:lnTo>
                  <a:lnTo>
                    <a:pt x="944696" y="1106391"/>
                  </a:lnTo>
                  <a:lnTo>
                    <a:pt x="983603" y="1082984"/>
                  </a:lnTo>
                  <a:lnTo>
                    <a:pt x="1020499" y="1057018"/>
                  </a:lnTo>
                  <a:lnTo>
                    <a:pt x="1055245" y="1028622"/>
                  </a:lnTo>
                  <a:lnTo>
                    <a:pt x="1087702" y="997930"/>
                  </a:lnTo>
                  <a:lnTo>
                    <a:pt x="1117729" y="965073"/>
                  </a:lnTo>
                  <a:lnTo>
                    <a:pt x="1145187" y="930183"/>
                  </a:lnTo>
                  <a:lnTo>
                    <a:pt x="1169938" y="893393"/>
                  </a:lnTo>
                  <a:lnTo>
                    <a:pt x="1191840" y="854834"/>
                  </a:lnTo>
                  <a:lnTo>
                    <a:pt x="1210756" y="814638"/>
                  </a:lnTo>
                  <a:lnTo>
                    <a:pt x="1226546" y="772937"/>
                  </a:lnTo>
                  <a:lnTo>
                    <a:pt x="1239069" y="729863"/>
                  </a:lnTo>
                  <a:lnTo>
                    <a:pt x="1248187" y="685548"/>
                  </a:lnTo>
                  <a:lnTo>
                    <a:pt x="1253760" y="640125"/>
                  </a:lnTo>
                  <a:lnTo>
                    <a:pt x="1255649" y="593725"/>
                  </a:lnTo>
                  <a:lnTo>
                    <a:pt x="1253760" y="547324"/>
                  </a:lnTo>
                  <a:lnTo>
                    <a:pt x="1248187" y="501901"/>
                  </a:lnTo>
                  <a:lnTo>
                    <a:pt x="1239069" y="457586"/>
                  </a:lnTo>
                  <a:lnTo>
                    <a:pt x="1226546" y="414512"/>
                  </a:lnTo>
                  <a:lnTo>
                    <a:pt x="1210756" y="372811"/>
                  </a:lnTo>
                  <a:lnTo>
                    <a:pt x="1191840" y="332615"/>
                  </a:lnTo>
                  <a:lnTo>
                    <a:pt x="1169938" y="294056"/>
                  </a:lnTo>
                  <a:lnTo>
                    <a:pt x="1145187" y="257266"/>
                  </a:lnTo>
                  <a:lnTo>
                    <a:pt x="1117729" y="222376"/>
                  </a:lnTo>
                  <a:lnTo>
                    <a:pt x="1087702" y="189519"/>
                  </a:lnTo>
                  <a:lnTo>
                    <a:pt x="1055245" y="158827"/>
                  </a:lnTo>
                  <a:lnTo>
                    <a:pt x="1020499" y="130431"/>
                  </a:lnTo>
                  <a:lnTo>
                    <a:pt x="983603" y="104465"/>
                  </a:lnTo>
                  <a:lnTo>
                    <a:pt x="944696" y="81058"/>
                  </a:lnTo>
                  <a:lnTo>
                    <a:pt x="903918" y="60345"/>
                  </a:lnTo>
                  <a:lnTo>
                    <a:pt x="861408" y="42456"/>
                  </a:lnTo>
                  <a:lnTo>
                    <a:pt x="817305" y="27524"/>
                  </a:lnTo>
                  <a:lnTo>
                    <a:pt x="771750" y="15680"/>
                  </a:lnTo>
                  <a:lnTo>
                    <a:pt x="724881" y="7056"/>
                  </a:lnTo>
                  <a:lnTo>
                    <a:pt x="676838" y="1786"/>
                  </a:lnTo>
                  <a:lnTo>
                    <a:pt x="627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02071" y="128282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29" h="1187450">
                  <a:moveTo>
                    <a:pt x="0" y="593725"/>
                  </a:moveTo>
                  <a:lnTo>
                    <a:pt x="1888" y="547324"/>
                  </a:lnTo>
                  <a:lnTo>
                    <a:pt x="7461" y="501901"/>
                  </a:lnTo>
                  <a:lnTo>
                    <a:pt x="16579" y="457586"/>
                  </a:lnTo>
                  <a:lnTo>
                    <a:pt x="29102" y="414512"/>
                  </a:lnTo>
                  <a:lnTo>
                    <a:pt x="44890" y="372811"/>
                  </a:lnTo>
                  <a:lnTo>
                    <a:pt x="63805" y="332615"/>
                  </a:lnTo>
                  <a:lnTo>
                    <a:pt x="85706" y="294056"/>
                  </a:lnTo>
                  <a:lnTo>
                    <a:pt x="110454" y="257266"/>
                  </a:lnTo>
                  <a:lnTo>
                    <a:pt x="137909" y="222376"/>
                  </a:lnTo>
                  <a:lnTo>
                    <a:pt x="167933" y="189519"/>
                  </a:lnTo>
                  <a:lnTo>
                    <a:pt x="200384" y="158827"/>
                  </a:lnTo>
                  <a:lnTo>
                    <a:pt x="235125" y="130431"/>
                  </a:lnTo>
                  <a:lnTo>
                    <a:pt x="272015" y="104465"/>
                  </a:lnTo>
                  <a:lnTo>
                    <a:pt x="310914" y="81058"/>
                  </a:lnTo>
                  <a:lnTo>
                    <a:pt x="351684" y="60345"/>
                  </a:lnTo>
                  <a:lnTo>
                    <a:pt x="394184" y="42456"/>
                  </a:lnTo>
                  <a:lnTo>
                    <a:pt x="438276" y="27524"/>
                  </a:lnTo>
                  <a:lnTo>
                    <a:pt x="483818" y="15680"/>
                  </a:lnTo>
                  <a:lnTo>
                    <a:pt x="530673" y="7056"/>
                  </a:lnTo>
                  <a:lnTo>
                    <a:pt x="578700" y="1786"/>
                  </a:lnTo>
                  <a:lnTo>
                    <a:pt x="627760" y="0"/>
                  </a:lnTo>
                  <a:lnTo>
                    <a:pt x="676838" y="1786"/>
                  </a:lnTo>
                  <a:lnTo>
                    <a:pt x="724881" y="7056"/>
                  </a:lnTo>
                  <a:lnTo>
                    <a:pt x="771750" y="15680"/>
                  </a:lnTo>
                  <a:lnTo>
                    <a:pt x="817305" y="27524"/>
                  </a:lnTo>
                  <a:lnTo>
                    <a:pt x="861408" y="42456"/>
                  </a:lnTo>
                  <a:lnTo>
                    <a:pt x="903918" y="60345"/>
                  </a:lnTo>
                  <a:lnTo>
                    <a:pt x="944696" y="81058"/>
                  </a:lnTo>
                  <a:lnTo>
                    <a:pt x="983603" y="104465"/>
                  </a:lnTo>
                  <a:lnTo>
                    <a:pt x="1020499" y="130431"/>
                  </a:lnTo>
                  <a:lnTo>
                    <a:pt x="1055245" y="158827"/>
                  </a:lnTo>
                  <a:lnTo>
                    <a:pt x="1087702" y="189519"/>
                  </a:lnTo>
                  <a:lnTo>
                    <a:pt x="1117729" y="222376"/>
                  </a:lnTo>
                  <a:lnTo>
                    <a:pt x="1145187" y="257266"/>
                  </a:lnTo>
                  <a:lnTo>
                    <a:pt x="1169938" y="294056"/>
                  </a:lnTo>
                  <a:lnTo>
                    <a:pt x="1191840" y="332615"/>
                  </a:lnTo>
                  <a:lnTo>
                    <a:pt x="1210756" y="372811"/>
                  </a:lnTo>
                  <a:lnTo>
                    <a:pt x="1226546" y="414512"/>
                  </a:lnTo>
                  <a:lnTo>
                    <a:pt x="1239069" y="457586"/>
                  </a:lnTo>
                  <a:lnTo>
                    <a:pt x="1248187" y="501901"/>
                  </a:lnTo>
                  <a:lnTo>
                    <a:pt x="1253760" y="547324"/>
                  </a:lnTo>
                  <a:lnTo>
                    <a:pt x="1255649" y="593725"/>
                  </a:lnTo>
                  <a:lnTo>
                    <a:pt x="1253760" y="640125"/>
                  </a:lnTo>
                  <a:lnTo>
                    <a:pt x="1248187" y="685548"/>
                  </a:lnTo>
                  <a:lnTo>
                    <a:pt x="1239069" y="729863"/>
                  </a:lnTo>
                  <a:lnTo>
                    <a:pt x="1226546" y="772937"/>
                  </a:lnTo>
                  <a:lnTo>
                    <a:pt x="1210756" y="814638"/>
                  </a:lnTo>
                  <a:lnTo>
                    <a:pt x="1191840" y="854834"/>
                  </a:lnTo>
                  <a:lnTo>
                    <a:pt x="1169938" y="893393"/>
                  </a:lnTo>
                  <a:lnTo>
                    <a:pt x="1145187" y="930183"/>
                  </a:lnTo>
                  <a:lnTo>
                    <a:pt x="1117729" y="965073"/>
                  </a:lnTo>
                  <a:lnTo>
                    <a:pt x="1087702" y="997930"/>
                  </a:lnTo>
                  <a:lnTo>
                    <a:pt x="1055245" y="1028622"/>
                  </a:lnTo>
                  <a:lnTo>
                    <a:pt x="1020499" y="1057018"/>
                  </a:lnTo>
                  <a:lnTo>
                    <a:pt x="983603" y="1082984"/>
                  </a:lnTo>
                  <a:lnTo>
                    <a:pt x="944696" y="1106391"/>
                  </a:lnTo>
                  <a:lnTo>
                    <a:pt x="903918" y="1127104"/>
                  </a:lnTo>
                  <a:lnTo>
                    <a:pt x="861408" y="1144993"/>
                  </a:lnTo>
                  <a:lnTo>
                    <a:pt x="817305" y="1159925"/>
                  </a:lnTo>
                  <a:lnTo>
                    <a:pt x="771750" y="1171769"/>
                  </a:lnTo>
                  <a:lnTo>
                    <a:pt x="724881" y="1180393"/>
                  </a:lnTo>
                  <a:lnTo>
                    <a:pt x="676838" y="1185663"/>
                  </a:lnTo>
                  <a:lnTo>
                    <a:pt x="627760" y="1187450"/>
                  </a:lnTo>
                  <a:lnTo>
                    <a:pt x="578700" y="1185663"/>
                  </a:lnTo>
                  <a:lnTo>
                    <a:pt x="530673" y="1180393"/>
                  </a:lnTo>
                  <a:lnTo>
                    <a:pt x="483818" y="1171769"/>
                  </a:lnTo>
                  <a:lnTo>
                    <a:pt x="438276" y="1159925"/>
                  </a:lnTo>
                  <a:lnTo>
                    <a:pt x="394184" y="1144993"/>
                  </a:lnTo>
                  <a:lnTo>
                    <a:pt x="351684" y="1127104"/>
                  </a:lnTo>
                  <a:lnTo>
                    <a:pt x="310914" y="1106391"/>
                  </a:lnTo>
                  <a:lnTo>
                    <a:pt x="272015" y="1082984"/>
                  </a:lnTo>
                  <a:lnTo>
                    <a:pt x="235125" y="1057018"/>
                  </a:lnTo>
                  <a:lnTo>
                    <a:pt x="200384" y="1028622"/>
                  </a:lnTo>
                  <a:lnTo>
                    <a:pt x="167933" y="997930"/>
                  </a:lnTo>
                  <a:lnTo>
                    <a:pt x="137909" y="965073"/>
                  </a:lnTo>
                  <a:lnTo>
                    <a:pt x="110454" y="930183"/>
                  </a:lnTo>
                  <a:lnTo>
                    <a:pt x="85706" y="893393"/>
                  </a:lnTo>
                  <a:lnTo>
                    <a:pt x="63805" y="854834"/>
                  </a:lnTo>
                  <a:lnTo>
                    <a:pt x="44890" y="814638"/>
                  </a:lnTo>
                  <a:lnTo>
                    <a:pt x="29102" y="772937"/>
                  </a:lnTo>
                  <a:lnTo>
                    <a:pt x="16579" y="729863"/>
                  </a:lnTo>
                  <a:lnTo>
                    <a:pt x="7461" y="685548"/>
                  </a:lnTo>
                  <a:lnTo>
                    <a:pt x="1888" y="640125"/>
                  </a:lnTo>
                  <a:lnTo>
                    <a:pt x="0" y="5937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459728" y="17118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231898" y="1351661"/>
            <a:ext cx="2797175" cy="1050290"/>
            <a:chOff x="2231898" y="1351661"/>
            <a:chExt cx="2797175" cy="1050290"/>
          </a:xfrm>
        </p:grpSpPr>
        <p:sp>
          <p:nvSpPr>
            <p:cNvPr id="20" name="object 20"/>
            <p:cNvSpPr/>
            <p:nvPr/>
          </p:nvSpPr>
          <p:spPr>
            <a:xfrm>
              <a:off x="2238248" y="1358011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2611247" y="0"/>
                  </a:moveTo>
                  <a:lnTo>
                    <a:pt x="172846" y="0"/>
                  </a:lnTo>
                  <a:lnTo>
                    <a:pt x="126882" y="6171"/>
                  </a:lnTo>
                  <a:lnTo>
                    <a:pt x="85588" y="23589"/>
                  </a:lnTo>
                  <a:lnTo>
                    <a:pt x="50609" y="50609"/>
                  </a:lnTo>
                  <a:lnTo>
                    <a:pt x="23589" y="85588"/>
                  </a:lnTo>
                  <a:lnTo>
                    <a:pt x="6171" y="126882"/>
                  </a:lnTo>
                  <a:lnTo>
                    <a:pt x="0" y="172847"/>
                  </a:lnTo>
                  <a:lnTo>
                    <a:pt x="0" y="864235"/>
                  </a:lnTo>
                  <a:lnTo>
                    <a:pt x="6171" y="910209"/>
                  </a:lnTo>
                  <a:lnTo>
                    <a:pt x="23589" y="951526"/>
                  </a:lnTo>
                  <a:lnTo>
                    <a:pt x="50609" y="986536"/>
                  </a:lnTo>
                  <a:lnTo>
                    <a:pt x="85588" y="1013587"/>
                  </a:lnTo>
                  <a:lnTo>
                    <a:pt x="126882" y="1031028"/>
                  </a:lnTo>
                  <a:lnTo>
                    <a:pt x="172846" y="1037209"/>
                  </a:lnTo>
                  <a:lnTo>
                    <a:pt x="2611247" y="1037209"/>
                  </a:lnTo>
                  <a:lnTo>
                    <a:pt x="2657211" y="1031028"/>
                  </a:lnTo>
                  <a:lnTo>
                    <a:pt x="2698505" y="1013587"/>
                  </a:lnTo>
                  <a:lnTo>
                    <a:pt x="2733484" y="986536"/>
                  </a:lnTo>
                  <a:lnTo>
                    <a:pt x="2760504" y="951526"/>
                  </a:lnTo>
                  <a:lnTo>
                    <a:pt x="2777922" y="910209"/>
                  </a:lnTo>
                  <a:lnTo>
                    <a:pt x="2784093" y="864235"/>
                  </a:lnTo>
                  <a:lnTo>
                    <a:pt x="2784093" y="172847"/>
                  </a:lnTo>
                  <a:lnTo>
                    <a:pt x="2777922" y="126882"/>
                  </a:lnTo>
                  <a:lnTo>
                    <a:pt x="2760504" y="85588"/>
                  </a:lnTo>
                  <a:lnTo>
                    <a:pt x="2733484" y="50609"/>
                  </a:lnTo>
                  <a:lnTo>
                    <a:pt x="2698505" y="23589"/>
                  </a:lnTo>
                  <a:lnTo>
                    <a:pt x="2657211" y="6171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38248" y="1358011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0" y="172847"/>
                  </a:moveTo>
                  <a:lnTo>
                    <a:pt x="6171" y="126882"/>
                  </a:lnTo>
                  <a:lnTo>
                    <a:pt x="23589" y="85588"/>
                  </a:lnTo>
                  <a:lnTo>
                    <a:pt x="50609" y="50609"/>
                  </a:lnTo>
                  <a:lnTo>
                    <a:pt x="85588" y="23589"/>
                  </a:lnTo>
                  <a:lnTo>
                    <a:pt x="126882" y="6171"/>
                  </a:lnTo>
                  <a:lnTo>
                    <a:pt x="172846" y="0"/>
                  </a:lnTo>
                  <a:lnTo>
                    <a:pt x="2611247" y="0"/>
                  </a:lnTo>
                  <a:lnTo>
                    <a:pt x="2657211" y="6171"/>
                  </a:lnTo>
                  <a:lnTo>
                    <a:pt x="2698505" y="23589"/>
                  </a:lnTo>
                  <a:lnTo>
                    <a:pt x="2733484" y="50609"/>
                  </a:lnTo>
                  <a:lnTo>
                    <a:pt x="2760504" y="85588"/>
                  </a:lnTo>
                  <a:lnTo>
                    <a:pt x="2777922" y="126882"/>
                  </a:lnTo>
                  <a:lnTo>
                    <a:pt x="2784093" y="172847"/>
                  </a:lnTo>
                  <a:lnTo>
                    <a:pt x="2784093" y="864235"/>
                  </a:lnTo>
                  <a:lnTo>
                    <a:pt x="2777922" y="910209"/>
                  </a:lnTo>
                  <a:lnTo>
                    <a:pt x="2760504" y="951526"/>
                  </a:lnTo>
                  <a:lnTo>
                    <a:pt x="2733484" y="986536"/>
                  </a:lnTo>
                  <a:lnTo>
                    <a:pt x="2698505" y="1013587"/>
                  </a:lnTo>
                  <a:lnTo>
                    <a:pt x="2657211" y="1031028"/>
                  </a:lnTo>
                  <a:lnTo>
                    <a:pt x="2611247" y="1037209"/>
                  </a:lnTo>
                  <a:lnTo>
                    <a:pt x="172846" y="1037209"/>
                  </a:lnTo>
                  <a:lnTo>
                    <a:pt x="126882" y="1031028"/>
                  </a:lnTo>
                  <a:lnTo>
                    <a:pt x="85588" y="1013587"/>
                  </a:lnTo>
                  <a:lnTo>
                    <a:pt x="50609" y="986536"/>
                  </a:lnTo>
                  <a:lnTo>
                    <a:pt x="23589" y="951526"/>
                  </a:lnTo>
                  <a:lnTo>
                    <a:pt x="6171" y="910209"/>
                  </a:lnTo>
                  <a:lnTo>
                    <a:pt x="0" y="864235"/>
                  </a:lnTo>
                  <a:lnTo>
                    <a:pt x="0" y="17284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444623" y="1711833"/>
            <a:ext cx="2369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Fundamentos del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ANOVA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231898" y="5526659"/>
            <a:ext cx="2797175" cy="1050290"/>
            <a:chOff x="2231898" y="5526659"/>
            <a:chExt cx="2797175" cy="1050290"/>
          </a:xfrm>
        </p:grpSpPr>
        <p:sp>
          <p:nvSpPr>
            <p:cNvPr id="24" name="object 24"/>
            <p:cNvSpPr/>
            <p:nvPr/>
          </p:nvSpPr>
          <p:spPr>
            <a:xfrm>
              <a:off x="2238248" y="5533009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90">
                  <a:moveTo>
                    <a:pt x="2611247" y="0"/>
                  </a:moveTo>
                  <a:lnTo>
                    <a:pt x="172846" y="0"/>
                  </a:lnTo>
                  <a:lnTo>
                    <a:pt x="126882" y="6173"/>
                  </a:lnTo>
                  <a:lnTo>
                    <a:pt x="85588" y="23594"/>
                  </a:lnTo>
                  <a:lnTo>
                    <a:pt x="50609" y="50619"/>
                  </a:lnTo>
                  <a:lnTo>
                    <a:pt x="23589" y="85599"/>
                  </a:lnTo>
                  <a:lnTo>
                    <a:pt x="6171" y="126891"/>
                  </a:lnTo>
                  <a:lnTo>
                    <a:pt x="0" y="172846"/>
                  </a:lnTo>
                  <a:lnTo>
                    <a:pt x="0" y="864323"/>
                  </a:lnTo>
                  <a:lnTo>
                    <a:pt x="6171" y="910282"/>
                  </a:lnTo>
                  <a:lnTo>
                    <a:pt x="23589" y="951580"/>
                  </a:lnTo>
                  <a:lnTo>
                    <a:pt x="50609" y="986570"/>
                  </a:lnTo>
                  <a:lnTo>
                    <a:pt x="85588" y="1013604"/>
                  </a:lnTo>
                  <a:lnTo>
                    <a:pt x="126882" y="1031033"/>
                  </a:lnTo>
                  <a:lnTo>
                    <a:pt x="172846" y="1037208"/>
                  </a:lnTo>
                  <a:lnTo>
                    <a:pt x="2611247" y="1037208"/>
                  </a:lnTo>
                  <a:lnTo>
                    <a:pt x="2657211" y="1031033"/>
                  </a:lnTo>
                  <a:lnTo>
                    <a:pt x="2698505" y="1013604"/>
                  </a:lnTo>
                  <a:lnTo>
                    <a:pt x="2733484" y="986570"/>
                  </a:lnTo>
                  <a:lnTo>
                    <a:pt x="2760504" y="951580"/>
                  </a:lnTo>
                  <a:lnTo>
                    <a:pt x="2777922" y="910282"/>
                  </a:lnTo>
                  <a:lnTo>
                    <a:pt x="2784093" y="864323"/>
                  </a:lnTo>
                  <a:lnTo>
                    <a:pt x="2784093" y="172846"/>
                  </a:lnTo>
                  <a:lnTo>
                    <a:pt x="2777922" y="126891"/>
                  </a:lnTo>
                  <a:lnTo>
                    <a:pt x="2760504" y="85599"/>
                  </a:lnTo>
                  <a:lnTo>
                    <a:pt x="2733484" y="50619"/>
                  </a:lnTo>
                  <a:lnTo>
                    <a:pt x="2698505" y="23594"/>
                  </a:lnTo>
                  <a:lnTo>
                    <a:pt x="2657211" y="6173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38248" y="5533009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90">
                  <a:moveTo>
                    <a:pt x="0" y="172846"/>
                  </a:moveTo>
                  <a:lnTo>
                    <a:pt x="6171" y="126891"/>
                  </a:lnTo>
                  <a:lnTo>
                    <a:pt x="23589" y="85599"/>
                  </a:lnTo>
                  <a:lnTo>
                    <a:pt x="50609" y="50619"/>
                  </a:lnTo>
                  <a:lnTo>
                    <a:pt x="85588" y="23594"/>
                  </a:lnTo>
                  <a:lnTo>
                    <a:pt x="126882" y="6173"/>
                  </a:lnTo>
                  <a:lnTo>
                    <a:pt x="172846" y="0"/>
                  </a:lnTo>
                  <a:lnTo>
                    <a:pt x="2611247" y="0"/>
                  </a:lnTo>
                  <a:lnTo>
                    <a:pt x="2657211" y="6173"/>
                  </a:lnTo>
                  <a:lnTo>
                    <a:pt x="2698505" y="23594"/>
                  </a:lnTo>
                  <a:lnTo>
                    <a:pt x="2733484" y="50619"/>
                  </a:lnTo>
                  <a:lnTo>
                    <a:pt x="2760504" y="85599"/>
                  </a:lnTo>
                  <a:lnTo>
                    <a:pt x="2777922" y="126891"/>
                  </a:lnTo>
                  <a:lnTo>
                    <a:pt x="2784093" y="172846"/>
                  </a:lnTo>
                  <a:lnTo>
                    <a:pt x="2784093" y="864323"/>
                  </a:lnTo>
                  <a:lnTo>
                    <a:pt x="2777922" y="910282"/>
                  </a:lnTo>
                  <a:lnTo>
                    <a:pt x="2760504" y="951580"/>
                  </a:lnTo>
                  <a:lnTo>
                    <a:pt x="2733484" y="986570"/>
                  </a:lnTo>
                  <a:lnTo>
                    <a:pt x="2698505" y="1013604"/>
                  </a:lnTo>
                  <a:lnTo>
                    <a:pt x="2657211" y="1031033"/>
                  </a:lnTo>
                  <a:lnTo>
                    <a:pt x="2611247" y="1037208"/>
                  </a:lnTo>
                  <a:lnTo>
                    <a:pt x="172846" y="1037208"/>
                  </a:lnTo>
                  <a:lnTo>
                    <a:pt x="126882" y="1031033"/>
                  </a:lnTo>
                  <a:lnTo>
                    <a:pt x="85588" y="1013604"/>
                  </a:lnTo>
                  <a:lnTo>
                    <a:pt x="50609" y="986570"/>
                  </a:lnTo>
                  <a:lnTo>
                    <a:pt x="23589" y="951580"/>
                  </a:lnTo>
                  <a:lnTo>
                    <a:pt x="6171" y="910282"/>
                  </a:lnTo>
                  <a:lnTo>
                    <a:pt x="0" y="864323"/>
                  </a:lnTo>
                  <a:lnTo>
                    <a:pt x="0" y="172846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708529" y="5613603"/>
            <a:ext cx="18421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Diseño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una vía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 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completamente  aleatorizado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231898" y="3476625"/>
            <a:ext cx="2797175" cy="1050290"/>
            <a:chOff x="2231898" y="3476625"/>
            <a:chExt cx="2797175" cy="1050290"/>
          </a:xfrm>
        </p:grpSpPr>
        <p:sp>
          <p:nvSpPr>
            <p:cNvPr id="28" name="object 28"/>
            <p:cNvSpPr/>
            <p:nvPr/>
          </p:nvSpPr>
          <p:spPr>
            <a:xfrm>
              <a:off x="2238248" y="3482975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2611247" y="0"/>
                  </a:moveTo>
                  <a:lnTo>
                    <a:pt x="172846" y="0"/>
                  </a:lnTo>
                  <a:lnTo>
                    <a:pt x="126882" y="6180"/>
                  </a:lnTo>
                  <a:lnTo>
                    <a:pt x="85588" y="23617"/>
                  </a:lnTo>
                  <a:lnTo>
                    <a:pt x="50609" y="50657"/>
                  </a:lnTo>
                  <a:lnTo>
                    <a:pt x="23589" y="85645"/>
                  </a:lnTo>
                  <a:lnTo>
                    <a:pt x="6171" y="126926"/>
                  </a:lnTo>
                  <a:lnTo>
                    <a:pt x="0" y="172847"/>
                  </a:lnTo>
                  <a:lnTo>
                    <a:pt x="0" y="864362"/>
                  </a:lnTo>
                  <a:lnTo>
                    <a:pt x="6171" y="910326"/>
                  </a:lnTo>
                  <a:lnTo>
                    <a:pt x="23589" y="951620"/>
                  </a:lnTo>
                  <a:lnTo>
                    <a:pt x="50609" y="986599"/>
                  </a:lnTo>
                  <a:lnTo>
                    <a:pt x="85588" y="1013619"/>
                  </a:lnTo>
                  <a:lnTo>
                    <a:pt x="126882" y="1031037"/>
                  </a:lnTo>
                  <a:lnTo>
                    <a:pt x="172846" y="1037208"/>
                  </a:lnTo>
                  <a:lnTo>
                    <a:pt x="2611247" y="1037208"/>
                  </a:lnTo>
                  <a:lnTo>
                    <a:pt x="2657211" y="1031037"/>
                  </a:lnTo>
                  <a:lnTo>
                    <a:pt x="2698505" y="1013619"/>
                  </a:lnTo>
                  <a:lnTo>
                    <a:pt x="2733484" y="986599"/>
                  </a:lnTo>
                  <a:lnTo>
                    <a:pt x="2760504" y="951620"/>
                  </a:lnTo>
                  <a:lnTo>
                    <a:pt x="2777922" y="910326"/>
                  </a:lnTo>
                  <a:lnTo>
                    <a:pt x="2784093" y="864362"/>
                  </a:lnTo>
                  <a:lnTo>
                    <a:pt x="2784093" y="172847"/>
                  </a:lnTo>
                  <a:lnTo>
                    <a:pt x="2777922" y="126926"/>
                  </a:lnTo>
                  <a:lnTo>
                    <a:pt x="2760504" y="85645"/>
                  </a:lnTo>
                  <a:lnTo>
                    <a:pt x="2733484" y="50657"/>
                  </a:lnTo>
                  <a:lnTo>
                    <a:pt x="2698505" y="23617"/>
                  </a:lnTo>
                  <a:lnTo>
                    <a:pt x="2657211" y="6180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38248" y="3482975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0" y="172847"/>
                  </a:moveTo>
                  <a:lnTo>
                    <a:pt x="6171" y="126926"/>
                  </a:lnTo>
                  <a:lnTo>
                    <a:pt x="23589" y="85645"/>
                  </a:lnTo>
                  <a:lnTo>
                    <a:pt x="50609" y="50657"/>
                  </a:lnTo>
                  <a:lnTo>
                    <a:pt x="85588" y="23617"/>
                  </a:lnTo>
                  <a:lnTo>
                    <a:pt x="126882" y="6180"/>
                  </a:lnTo>
                  <a:lnTo>
                    <a:pt x="172846" y="0"/>
                  </a:lnTo>
                  <a:lnTo>
                    <a:pt x="2611247" y="0"/>
                  </a:lnTo>
                  <a:lnTo>
                    <a:pt x="2657211" y="6180"/>
                  </a:lnTo>
                  <a:lnTo>
                    <a:pt x="2698505" y="23617"/>
                  </a:lnTo>
                  <a:lnTo>
                    <a:pt x="2733484" y="50657"/>
                  </a:lnTo>
                  <a:lnTo>
                    <a:pt x="2760504" y="85645"/>
                  </a:lnTo>
                  <a:lnTo>
                    <a:pt x="2777922" y="126926"/>
                  </a:lnTo>
                  <a:lnTo>
                    <a:pt x="2784093" y="172847"/>
                  </a:lnTo>
                  <a:lnTo>
                    <a:pt x="2784093" y="864362"/>
                  </a:lnTo>
                  <a:lnTo>
                    <a:pt x="2777922" y="910326"/>
                  </a:lnTo>
                  <a:lnTo>
                    <a:pt x="2760504" y="951620"/>
                  </a:lnTo>
                  <a:lnTo>
                    <a:pt x="2733484" y="986599"/>
                  </a:lnTo>
                  <a:lnTo>
                    <a:pt x="2698505" y="1013619"/>
                  </a:lnTo>
                  <a:lnTo>
                    <a:pt x="2657211" y="1031037"/>
                  </a:lnTo>
                  <a:lnTo>
                    <a:pt x="2611247" y="1037208"/>
                  </a:lnTo>
                  <a:lnTo>
                    <a:pt x="172846" y="1037208"/>
                  </a:lnTo>
                  <a:lnTo>
                    <a:pt x="126882" y="1031037"/>
                  </a:lnTo>
                  <a:lnTo>
                    <a:pt x="85588" y="1013619"/>
                  </a:lnTo>
                  <a:lnTo>
                    <a:pt x="50609" y="986599"/>
                  </a:lnTo>
                  <a:lnTo>
                    <a:pt x="23589" y="951620"/>
                  </a:lnTo>
                  <a:lnTo>
                    <a:pt x="6171" y="910326"/>
                  </a:lnTo>
                  <a:lnTo>
                    <a:pt x="0" y="864362"/>
                  </a:lnTo>
                  <a:lnTo>
                    <a:pt x="0" y="17284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656713" y="3837558"/>
            <a:ext cx="1946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Etapas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 un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ANOVA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369427" y="1351661"/>
            <a:ext cx="2797175" cy="1050290"/>
            <a:chOff x="8369427" y="1351661"/>
            <a:chExt cx="2797175" cy="1050290"/>
          </a:xfrm>
        </p:grpSpPr>
        <p:sp>
          <p:nvSpPr>
            <p:cNvPr id="32" name="object 32"/>
            <p:cNvSpPr/>
            <p:nvPr/>
          </p:nvSpPr>
          <p:spPr>
            <a:xfrm>
              <a:off x="8375777" y="1358011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2611247" y="0"/>
                  </a:moveTo>
                  <a:lnTo>
                    <a:pt x="172847" y="0"/>
                  </a:lnTo>
                  <a:lnTo>
                    <a:pt x="126882" y="6171"/>
                  </a:lnTo>
                  <a:lnTo>
                    <a:pt x="85588" y="23589"/>
                  </a:lnTo>
                  <a:lnTo>
                    <a:pt x="50609" y="50609"/>
                  </a:lnTo>
                  <a:lnTo>
                    <a:pt x="23589" y="85588"/>
                  </a:lnTo>
                  <a:lnTo>
                    <a:pt x="6171" y="126882"/>
                  </a:lnTo>
                  <a:lnTo>
                    <a:pt x="0" y="172847"/>
                  </a:lnTo>
                  <a:lnTo>
                    <a:pt x="0" y="864235"/>
                  </a:lnTo>
                  <a:lnTo>
                    <a:pt x="6171" y="910209"/>
                  </a:lnTo>
                  <a:lnTo>
                    <a:pt x="23589" y="951526"/>
                  </a:lnTo>
                  <a:lnTo>
                    <a:pt x="50609" y="986536"/>
                  </a:lnTo>
                  <a:lnTo>
                    <a:pt x="85588" y="1013587"/>
                  </a:lnTo>
                  <a:lnTo>
                    <a:pt x="126882" y="1031028"/>
                  </a:lnTo>
                  <a:lnTo>
                    <a:pt x="172847" y="1037209"/>
                  </a:lnTo>
                  <a:lnTo>
                    <a:pt x="2611247" y="1037209"/>
                  </a:lnTo>
                  <a:lnTo>
                    <a:pt x="2657211" y="1031028"/>
                  </a:lnTo>
                  <a:lnTo>
                    <a:pt x="2698505" y="1013587"/>
                  </a:lnTo>
                  <a:lnTo>
                    <a:pt x="2733484" y="986536"/>
                  </a:lnTo>
                  <a:lnTo>
                    <a:pt x="2760504" y="951526"/>
                  </a:lnTo>
                  <a:lnTo>
                    <a:pt x="2777922" y="910209"/>
                  </a:lnTo>
                  <a:lnTo>
                    <a:pt x="2784094" y="864235"/>
                  </a:lnTo>
                  <a:lnTo>
                    <a:pt x="2784094" y="172847"/>
                  </a:lnTo>
                  <a:lnTo>
                    <a:pt x="2777922" y="126882"/>
                  </a:lnTo>
                  <a:lnTo>
                    <a:pt x="2760504" y="85588"/>
                  </a:lnTo>
                  <a:lnTo>
                    <a:pt x="2733484" y="50609"/>
                  </a:lnTo>
                  <a:lnTo>
                    <a:pt x="2698505" y="23589"/>
                  </a:lnTo>
                  <a:lnTo>
                    <a:pt x="2657211" y="6171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75777" y="1358011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0" y="172847"/>
                  </a:moveTo>
                  <a:lnTo>
                    <a:pt x="6171" y="126882"/>
                  </a:lnTo>
                  <a:lnTo>
                    <a:pt x="23589" y="85588"/>
                  </a:lnTo>
                  <a:lnTo>
                    <a:pt x="50609" y="50609"/>
                  </a:lnTo>
                  <a:lnTo>
                    <a:pt x="85588" y="23589"/>
                  </a:lnTo>
                  <a:lnTo>
                    <a:pt x="126882" y="6171"/>
                  </a:lnTo>
                  <a:lnTo>
                    <a:pt x="172847" y="0"/>
                  </a:lnTo>
                  <a:lnTo>
                    <a:pt x="2611247" y="0"/>
                  </a:lnTo>
                  <a:lnTo>
                    <a:pt x="2657211" y="6171"/>
                  </a:lnTo>
                  <a:lnTo>
                    <a:pt x="2698505" y="23589"/>
                  </a:lnTo>
                  <a:lnTo>
                    <a:pt x="2733484" y="50609"/>
                  </a:lnTo>
                  <a:lnTo>
                    <a:pt x="2760504" y="85588"/>
                  </a:lnTo>
                  <a:lnTo>
                    <a:pt x="2777922" y="126882"/>
                  </a:lnTo>
                  <a:lnTo>
                    <a:pt x="2784094" y="172847"/>
                  </a:lnTo>
                  <a:lnTo>
                    <a:pt x="2784094" y="864235"/>
                  </a:lnTo>
                  <a:lnTo>
                    <a:pt x="2777922" y="910209"/>
                  </a:lnTo>
                  <a:lnTo>
                    <a:pt x="2760504" y="951526"/>
                  </a:lnTo>
                  <a:lnTo>
                    <a:pt x="2733484" y="986536"/>
                  </a:lnTo>
                  <a:lnTo>
                    <a:pt x="2698505" y="1013587"/>
                  </a:lnTo>
                  <a:lnTo>
                    <a:pt x="2657211" y="1031028"/>
                  </a:lnTo>
                  <a:lnTo>
                    <a:pt x="2611247" y="1037209"/>
                  </a:lnTo>
                  <a:lnTo>
                    <a:pt x="172847" y="1037209"/>
                  </a:lnTo>
                  <a:lnTo>
                    <a:pt x="126882" y="1031028"/>
                  </a:lnTo>
                  <a:lnTo>
                    <a:pt x="85588" y="1013587"/>
                  </a:lnTo>
                  <a:lnTo>
                    <a:pt x="50609" y="986536"/>
                  </a:lnTo>
                  <a:lnTo>
                    <a:pt x="23589" y="951526"/>
                  </a:lnTo>
                  <a:lnTo>
                    <a:pt x="6171" y="910209"/>
                  </a:lnTo>
                  <a:lnTo>
                    <a:pt x="0" y="864235"/>
                  </a:lnTo>
                  <a:lnTo>
                    <a:pt x="0" y="17284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781033" y="1711833"/>
            <a:ext cx="1973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Diferencia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medias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895721" y="3401567"/>
            <a:ext cx="1268730" cy="1200150"/>
            <a:chOff x="5895721" y="3401567"/>
            <a:chExt cx="1268730" cy="1200150"/>
          </a:xfrm>
        </p:grpSpPr>
        <p:sp>
          <p:nvSpPr>
            <p:cNvPr id="36" name="object 36"/>
            <p:cNvSpPr/>
            <p:nvPr/>
          </p:nvSpPr>
          <p:spPr>
            <a:xfrm>
              <a:off x="5902071" y="340791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29" h="1187450">
                  <a:moveTo>
                    <a:pt x="627760" y="0"/>
                  </a:moveTo>
                  <a:lnTo>
                    <a:pt x="578700" y="1786"/>
                  </a:lnTo>
                  <a:lnTo>
                    <a:pt x="530673" y="7056"/>
                  </a:lnTo>
                  <a:lnTo>
                    <a:pt x="483818" y="15680"/>
                  </a:lnTo>
                  <a:lnTo>
                    <a:pt x="438276" y="27524"/>
                  </a:lnTo>
                  <a:lnTo>
                    <a:pt x="394184" y="42456"/>
                  </a:lnTo>
                  <a:lnTo>
                    <a:pt x="351684" y="60345"/>
                  </a:lnTo>
                  <a:lnTo>
                    <a:pt x="310914" y="81058"/>
                  </a:lnTo>
                  <a:lnTo>
                    <a:pt x="272015" y="104465"/>
                  </a:lnTo>
                  <a:lnTo>
                    <a:pt x="235125" y="130431"/>
                  </a:lnTo>
                  <a:lnTo>
                    <a:pt x="200384" y="158827"/>
                  </a:lnTo>
                  <a:lnTo>
                    <a:pt x="167933" y="189519"/>
                  </a:lnTo>
                  <a:lnTo>
                    <a:pt x="137909" y="222376"/>
                  </a:lnTo>
                  <a:lnTo>
                    <a:pt x="110454" y="257266"/>
                  </a:lnTo>
                  <a:lnTo>
                    <a:pt x="85706" y="294056"/>
                  </a:lnTo>
                  <a:lnTo>
                    <a:pt x="63805" y="332615"/>
                  </a:lnTo>
                  <a:lnTo>
                    <a:pt x="44890" y="372811"/>
                  </a:lnTo>
                  <a:lnTo>
                    <a:pt x="29102" y="414512"/>
                  </a:lnTo>
                  <a:lnTo>
                    <a:pt x="16579" y="457586"/>
                  </a:lnTo>
                  <a:lnTo>
                    <a:pt x="7461" y="501901"/>
                  </a:lnTo>
                  <a:lnTo>
                    <a:pt x="1888" y="547324"/>
                  </a:lnTo>
                  <a:lnTo>
                    <a:pt x="0" y="593725"/>
                  </a:lnTo>
                  <a:lnTo>
                    <a:pt x="1888" y="640124"/>
                  </a:lnTo>
                  <a:lnTo>
                    <a:pt x="7461" y="685545"/>
                  </a:lnTo>
                  <a:lnTo>
                    <a:pt x="16579" y="729856"/>
                  </a:lnTo>
                  <a:lnTo>
                    <a:pt x="29102" y="772925"/>
                  </a:lnTo>
                  <a:lnTo>
                    <a:pt x="44890" y="814619"/>
                  </a:lnTo>
                  <a:lnTo>
                    <a:pt x="63805" y="854808"/>
                  </a:lnTo>
                  <a:lnTo>
                    <a:pt x="85706" y="893360"/>
                  </a:lnTo>
                  <a:lnTo>
                    <a:pt x="110454" y="930142"/>
                  </a:lnTo>
                  <a:lnTo>
                    <a:pt x="137909" y="965023"/>
                  </a:lnTo>
                  <a:lnTo>
                    <a:pt x="167933" y="997871"/>
                  </a:lnTo>
                  <a:lnTo>
                    <a:pt x="200384" y="1028554"/>
                  </a:lnTo>
                  <a:lnTo>
                    <a:pt x="235125" y="1056941"/>
                  </a:lnTo>
                  <a:lnTo>
                    <a:pt x="272015" y="1082899"/>
                  </a:lnTo>
                  <a:lnTo>
                    <a:pt x="310914" y="1106297"/>
                  </a:lnTo>
                  <a:lnTo>
                    <a:pt x="351684" y="1127002"/>
                  </a:lnTo>
                  <a:lnTo>
                    <a:pt x="394184" y="1144884"/>
                  </a:lnTo>
                  <a:lnTo>
                    <a:pt x="438276" y="1159811"/>
                  </a:lnTo>
                  <a:lnTo>
                    <a:pt x="483818" y="1171649"/>
                  </a:lnTo>
                  <a:lnTo>
                    <a:pt x="530673" y="1180269"/>
                  </a:lnTo>
                  <a:lnTo>
                    <a:pt x="578700" y="1185537"/>
                  </a:lnTo>
                  <a:lnTo>
                    <a:pt x="627760" y="1187323"/>
                  </a:lnTo>
                  <a:lnTo>
                    <a:pt x="676838" y="1185537"/>
                  </a:lnTo>
                  <a:lnTo>
                    <a:pt x="724881" y="1180269"/>
                  </a:lnTo>
                  <a:lnTo>
                    <a:pt x="771750" y="1171649"/>
                  </a:lnTo>
                  <a:lnTo>
                    <a:pt x="817305" y="1159811"/>
                  </a:lnTo>
                  <a:lnTo>
                    <a:pt x="861408" y="1144884"/>
                  </a:lnTo>
                  <a:lnTo>
                    <a:pt x="903918" y="1127002"/>
                  </a:lnTo>
                  <a:lnTo>
                    <a:pt x="944696" y="1106297"/>
                  </a:lnTo>
                  <a:lnTo>
                    <a:pt x="983603" y="1082899"/>
                  </a:lnTo>
                  <a:lnTo>
                    <a:pt x="1020499" y="1056941"/>
                  </a:lnTo>
                  <a:lnTo>
                    <a:pt x="1055245" y="1028554"/>
                  </a:lnTo>
                  <a:lnTo>
                    <a:pt x="1087702" y="997871"/>
                  </a:lnTo>
                  <a:lnTo>
                    <a:pt x="1117729" y="965023"/>
                  </a:lnTo>
                  <a:lnTo>
                    <a:pt x="1145187" y="930142"/>
                  </a:lnTo>
                  <a:lnTo>
                    <a:pt x="1169938" y="893360"/>
                  </a:lnTo>
                  <a:lnTo>
                    <a:pt x="1191840" y="854808"/>
                  </a:lnTo>
                  <a:lnTo>
                    <a:pt x="1210756" y="814619"/>
                  </a:lnTo>
                  <a:lnTo>
                    <a:pt x="1226546" y="772925"/>
                  </a:lnTo>
                  <a:lnTo>
                    <a:pt x="1239069" y="729856"/>
                  </a:lnTo>
                  <a:lnTo>
                    <a:pt x="1248187" y="685545"/>
                  </a:lnTo>
                  <a:lnTo>
                    <a:pt x="1253760" y="640124"/>
                  </a:lnTo>
                  <a:lnTo>
                    <a:pt x="1255649" y="593725"/>
                  </a:lnTo>
                  <a:lnTo>
                    <a:pt x="1253760" y="547324"/>
                  </a:lnTo>
                  <a:lnTo>
                    <a:pt x="1248187" y="501901"/>
                  </a:lnTo>
                  <a:lnTo>
                    <a:pt x="1239069" y="457586"/>
                  </a:lnTo>
                  <a:lnTo>
                    <a:pt x="1226546" y="414512"/>
                  </a:lnTo>
                  <a:lnTo>
                    <a:pt x="1210756" y="372811"/>
                  </a:lnTo>
                  <a:lnTo>
                    <a:pt x="1191840" y="332615"/>
                  </a:lnTo>
                  <a:lnTo>
                    <a:pt x="1169938" y="294056"/>
                  </a:lnTo>
                  <a:lnTo>
                    <a:pt x="1145187" y="257266"/>
                  </a:lnTo>
                  <a:lnTo>
                    <a:pt x="1117729" y="222376"/>
                  </a:lnTo>
                  <a:lnTo>
                    <a:pt x="1087702" y="189519"/>
                  </a:lnTo>
                  <a:lnTo>
                    <a:pt x="1055245" y="158827"/>
                  </a:lnTo>
                  <a:lnTo>
                    <a:pt x="1020499" y="130431"/>
                  </a:lnTo>
                  <a:lnTo>
                    <a:pt x="983603" y="104465"/>
                  </a:lnTo>
                  <a:lnTo>
                    <a:pt x="944696" y="81058"/>
                  </a:lnTo>
                  <a:lnTo>
                    <a:pt x="903918" y="60345"/>
                  </a:lnTo>
                  <a:lnTo>
                    <a:pt x="861408" y="42456"/>
                  </a:lnTo>
                  <a:lnTo>
                    <a:pt x="817305" y="27524"/>
                  </a:lnTo>
                  <a:lnTo>
                    <a:pt x="771750" y="15680"/>
                  </a:lnTo>
                  <a:lnTo>
                    <a:pt x="724881" y="7056"/>
                  </a:lnTo>
                  <a:lnTo>
                    <a:pt x="676838" y="1786"/>
                  </a:lnTo>
                  <a:lnTo>
                    <a:pt x="627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02071" y="340791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29" h="1187450">
                  <a:moveTo>
                    <a:pt x="0" y="593725"/>
                  </a:moveTo>
                  <a:lnTo>
                    <a:pt x="1888" y="547324"/>
                  </a:lnTo>
                  <a:lnTo>
                    <a:pt x="7461" y="501901"/>
                  </a:lnTo>
                  <a:lnTo>
                    <a:pt x="16579" y="457586"/>
                  </a:lnTo>
                  <a:lnTo>
                    <a:pt x="29102" y="414512"/>
                  </a:lnTo>
                  <a:lnTo>
                    <a:pt x="44890" y="372811"/>
                  </a:lnTo>
                  <a:lnTo>
                    <a:pt x="63805" y="332615"/>
                  </a:lnTo>
                  <a:lnTo>
                    <a:pt x="85706" y="294056"/>
                  </a:lnTo>
                  <a:lnTo>
                    <a:pt x="110454" y="257266"/>
                  </a:lnTo>
                  <a:lnTo>
                    <a:pt x="137909" y="222376"/>
                  </a:lnTo>
                  <a:lnTo>
                    <a:pt x="167933" y="189519"/>
                  </a:lnTo>
                  <a:lnTo>
                    <a:pt x="200384" y="158827"/>
                  </a:lnTo>
                  <a:lnTo>
                    <a:pt x="235125" y="130431"/>
                  </a:lnTo>
                  <a:lnTo>
                    <a:pt x="272015" y="104465"/>
                  </a:lnTo>
                  <a:lnTo>
                    <a:pt x="310914" y="81058"/>
                  </a:lnTo>
                  <a:lnTo>
                    <a:pt x="351684" y="60345"/>
                  </a:lnTo>
                  <a:lnTo>
                    <a:pt x="394184" y="42456"/>
                  </a:lnTo>
                  <a:lnTo>
                    <a:pt x="438276" y="27524"/>
                  </a:lnTo>
                  <a:lnTo>
                    <a:pt x="483818" y="15680"/>
                  </a:lnTo>
                  <a:lnTo>
                    <a:pt x="530673" y="7056"/>
                  </a:lnTo>
                  <a:lnTo>
                    <a:pt x="578700" y="1786"/>
                  </a:lnTo>
                  <a:lnTo>
                    <a:pt x="627760" y="0"/>
                  </a:lnTo>
                  <a:lnTo>
                    <a:pt x="676838" y="1786"/>
                  </a:lnTo>
                  <a:lnTo>
                    <a:pt x="724881" y="7056"/>
                  </a:lnTo>
                  <a:lnTo>
                    <a:pt x="771750" y="15680"/>
                  </a:lnTo>
                  <a:lnTo>
                    <a:pt x="817305" y="27524"/>
                  </a:lnTo>
                  <a:lnTo>
                    <a:pt x="861408" y="42456"/>
                  </a:lnTo>
                  <a:lnTo>
                    <a:pt x="903918" y="60345"/>
                  </a:lnTo>
                  <a:lnTo>
                    <a:pt x="944696" y="81058"/>
                  </a:lnTo>
                  <a:lnTo>
                    <a:pt x="983603" y="104465"/>
                  </a:lnTo>
                  <a:lnTo>
                    <a:pt x="1020499" y="130431"/>
                  </a:lnTo>
                  <a:lnTo>
                    <a:pt x="1055245" y="158827"/>
                  </a:lnTo>
                  <a:lnTo>
                    <a:pt x="1087702" y="189519"/>
                  </a:lnTo>
                  <a:lnTo>
                    <a:pt x="1117729" y="222376"/>
                  </a:lnTo>
                  <a:lnTo>
                    <a:pt x="1145187" y="257266"/>
                  </a:lnTo>
                  <a:lnTo>
                    <a:pt x="1169938" y="294056"/>
                  </a:lnTo>
                  <a:lnTo>
                    <a:pt x="1191840" y="332615"/>
                  </a:lnTo>
                  <a:lnTo>
                    <a:pt x="1210756" y="372811"/>
                  </a:lnTo>
                  <a:lnTo>
                    <a:pt x="1226546" y="414512"/>
                  </a:lnTo>
                  <a:lnTo>
                    <a:pt x="1239069" y="457586"/>
                  </a:lnTo>
                  <a:lnTo>
                    <a:pt x="1248187" y="501901"/>
                  </a:lnTo>
                  <a:lnTo>
                    <a:pt x="1253760" y="547324"/>
                  </a:lnTo>
                  <a:lnTo>
                    <a:pt x="1255649" y="593725"/>
                  </a:lnTo>
                  <a:lnTo>
                    <a:pt x="1253760" y="640124"/>
                  </a:lnTo>
                  <a:lnTo>
                    <a:pt x="1248187" y="685545"/>
                  </a:lnTo>
                  <a:lnTo>
                    <a:pt x="1239069" y="729856"/>
                  </a:lnTo>
                  <a:lnTo>
                    <a:pt x="1226546" y="772925"/>
                  </a:lnTo>
                  <a:lnTo>
                    <a:pt x="1210756" y="814619"/>
                  </a:lnTo>
                  <a:lnTo>
                    <a:pt x="1191840" y="854808"/>
                  </a:lnTo>
                  <a:lnTo>
                    <a:pt x="1169938" y="893360"/>
                  </a:lnTo>
                  <a:lnTo>
                    <a:pt x="1145187" y="930142"/>
                  </a:lnTo>
                  <a:lnTo>
                    <a:pt x="1117729" y="965023"/>
                  </a:lnTo>
                  <a:lnTo>
                    <a:pt x="1087702" y="997871"/>
                  </a:lnTo>
                  <a:lnTo>
                    <a:pt x="1055245" y="1028554"/>
                  </a:lnTo>
                  <a:lnTo>
                    <a:pt x="1020499" y="1056941"/>
                  </a:lnTo>
                  <a:lnTo>
                    <a:pt x="983603" y="1082899"/>
                  </a:lnTo>
                  <a:lnTo>
                    <a:pt x="944696" y="1106297"/>
                  </a:lnTo>
                  <a:lnTo>
                    <a:pt x="903918" y="1127002"/>
                  </a:lnTo>
                  <a:lnTo>
                    <a:pt x="861408" y="1144884"/>
                  </a:lnTo>
                  <a:lnTo>
                    <a:pt x="817305" y="1159811"/>
                  </a:lnTo>
                  <a:lnTo>
                    <a:pt x="771750" y="1171649"/>
                  </a:lnTo>
                  <a:lnTo>
                    <a:pt x="724881" y="1180269"/>
                  </a:lnTo>
                  <a:lnTo>
                    <a:pt x="676838" y="1185537"/>
                  </a:lnTo>
                  <a:lnTo>
                    <a:pt x="627760" y="1187323"/>
                  </a:lnTo>
                  <a:lnTo>
                    <a:pt x="578700" y="1185537"/>
                  </a:lnTo>
                  <a:lnTo>
                    <a:pt x="530673" y="1180269"/>
                  </a:lnTo>
                  <a:lnTo>
                    <a:pt x="483818" y="1171649"/>
                  </a:lnTo>
                  <a:lnTo>
                    <a:pt x="438276" y="1159811"/>
                  </a:lnTo>
                  <a:lnTo>
                    <a:pt x="394184" y="1144884"/>
                  </a:lnTo>
                  <a:lnTo>
                    <a:pt x="351684" y="1127002"/>
                  </a:lnTo>
                  <a:lnTo>
                    <a:pt x="310914" y="1106297"/>
                  </a:lnTo>
                  <a:lnTo>
                    <a:pt x="272015" y="1082899"/>
                  </a:lnTo>
                  <a:lnTo>
                    <a:pt x="235125" y="1056941"/>
                  </a:lnTo>
                  <a:lnTo>
                    <a:pt x="200384" y="1028554"/>
                  </a:lnTo>
                  <a:lnTo>
                    <a:pt x="167933" y="997871"/>
                  </a:lnTo>
                  <a:lnTo>
                    <a:pt x="137909" y="965023"/>
                  </a:lnTo>
                  <a:lnTo>
                    <a:pt x="110454" y="930142"/>
                  </a:lnTo>
                  <a:lnTo>
                    <a:pt x="85706" y="893360"/>
                  </a:lnTo>
                  <a:lnTo>
                    <a:pt x="63805" y="854808"/>
                  </a:lnTo>
                  <a:lnTo>
                    <a:pt x="44890" y="814619"/>
                  </a:lnTo>
                  <a:lnTo>
                    <a:pt x="29102" y="772925"/>
                  </a:lnTo>
                  <a:lnTo>
                    <a:pt x="16579" y="729856"/>
                  </a:lnTo>
                  <a:lnTo>
                    <a:pt x="7461" y="685545"/>
                  </a:lnTo>
                  <a:lnTo>
                    <a:pt x="1888" y="640124"/>
                  </a:lnTo>
                  <a:lnTo>
                    <a:pt x="0" y="5937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459728" y="383755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369427" y="3476625"/>
            <a:ext cx="2797175" cy="1050290"/>
            <a:chOff x="8369427" y="3476625"/>
            <a:chExt cx="2797175" cy="1050290"/>
          </a:xfrm>
        </p:grpSpPr>
        <p:sp>
          <p:nvSpPr>
            <p:cNvPr id="40" name="object 40"/>
            <p:cNvSpPr/>
            <p:nvPr/>
          </p:nvSpPr>
          <p:spPr>
            <a:xfrm>
              <a:off x="8375777" y="3482975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2611247" y="0"/>
                  </a:moveTo>
                  <a:lnTo>
                    <a:pt x="172847" y="0"/>
                  </a:lnTo>
                  <a:lnTo>
                    <a:pt x="126882" y="6180"/>
                  </a:lnTo>
                  <a:lnTo>
                    <a:pt x="85588" y="23617"/>
                  </a:lnTo>
                  <a:lnTo>
                    <a:pt x="50609" y="50657"/>
                  </a:lnTo>
                  <a:lnTo>
                    <a:pt x="23589" y="85645"/>
                  </a:lnTo>
                  <a:lnTo>
                    <a:pt x="6171" y="126926"/>
                  </a:lnTo>
                  <a:lnTo>
                    <a:pt x="0" y="172847"/>
                  </a:lnTo>
                  <a:lnTo>
                    <a:pt x="0" y="864362"/>
                  </a:lnTo>
                  <a:lnTo>
                    <a:pt x="6171" y="910326"/>
                  </a:lnTo>
                  <a:lnTo>
                    <a:pt x="23589" y="951620"/>
                  </a:lnTo>
                  <a:lnTo>
                    <a:pt x="50609" y="986599"/>
                  </a:lnTo>
                  <a:lnTo>
                    <a:pt x="85588" y="1013619"/>
                  </a:lnTo>
                  <a:lnTo>
                    <a:pt x="126882" y="1031037"/>
                  </a:lnTo>
                  <a:lnTo>
                    <a:pt x="172847" y="1037208"/>
                  </a:lnTo>
                  <a:lnTo>
                    <a:pt x="2611247" y="1037208"/>
                  </a:lnTo>
                  <a:lnTo>
                    <a:pt x="2657211" y="1031037"/>
                  </a:lnTo>
                  <a:lnTo>
                    <a:pt x="2698505" y="1013619"/>
                  </a:lnTo>
                  <a:lnTo>
                    <a:pt x="2733484" y="986599"/>
                  </a:lnTo>
                  <a:lnTo>
                    <a:pt x="2760504" y="951620"/>
                  </a:lnTo>
                  <a:lnTo>
                    <a:pt x="2777922" y="910326"/>
                  </a:lnTo>
                  <a:lnTo>
                    <a:pt x="2784094" y="864362"/>
                  </a:lnTo>
                  <a:lnTo>
                    <a:pt x="2784094" y="172847"/>
                  </a:lnTo>
                  <a:lnTo>
                    <a:pt x="2777922" y="126926"/>
                  </a:lnTo>
                  <a:lnTo>
                    <a:pt x="2760504" y="85645"/>
                  </a:lnTo>
                  <a:lnTo>
                    <a:pt x="2733484" y="50657"/>
                  </a:lnTo>
                  <a:lnTo>
                    <a:pt x="2698505" y="23617"/>
                  </a:lnTo>
                  <a:lnTo>
                    <a:pt x="2657211" y="6180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375777" y="3482975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0" y="172847"/>
                  </a:moveTo>
                  <a:lnTo>
                    <a:pt x="6171" y="126926"/>
                  </a:lnTo>
                  <a:lnTo>
                    <a:pt x="23589" y="85645"/>
                  </a:lnTo>
                  <a:lnTo>
                    <a:pt x="50609" y="50657"/>
                  </a:lnTo>
                  <a:lnTo>
                    <a:pt x="85588" y="23617"/>
                  </a:lnTo>
                  <a:lnTo>
                    <a:pt x="126882" y="6180"/>
                  </a:lnTo>
                  <a:lnTo>
                    <a:pt x="172847" y="0"/>
                  </a:lnTo>
                  <a:lnTo>
                    <a:pt x="2611247" y="0"/>
                  </a:lnTo>
                  <a:lnTo>
                    <a:pt x="2657211" y="6180"/>
                  </a:lnTo>
                  <a:lnTo>
                    <a:pt x="2698505" y="23617"/>
                  </a:lnTo>
                  <a:lnTo>
                    <a:pt x="2733484" y="50657"/>
                  </a:lnTo>
                  <a:lnTo>
                    <a:pt x="2760504" y="85645"/>
                  </a:lnTo>
                  <a:lnTo>
                    <a:pt x="2777922" y="126926"/>
                  </a:lnTo>
                  <a:lnTo>
                    <a:pt x="2784094" y="172847"/>
                  </a:lnTo>
                  <a:lnTo>
                    <a:pt x="2784094" y="864362"/>
                  </a:lnTo>
                  <a:lnTo>
                    <a:pt x="2777922" y="910326"/>
                  </a:lnTo>
                  <a:lnTo>
                    <a:pt x="2760504" y="951620"/>
                  </a:lnTo>
                  <a:lnTo>
                    <a:pt x="2733484" y="986599"/>
                  </a:lnTo>
                  <a:lnTo>
                    <a:pt x="2698505" y="1013619"/>
                  </a:lnTo>
                  <a:lnTo>
                    <a:pt x="2657211" y="1031037"/>
                  </a:lnTo>
                  <a:lnTo>
                    <a:pt x="2611247" y="1037208"/>
                  </a:lnTo>
                  <a:lnTo>
                    <a:pt x="172847" y="1037208"/>
                  </a:lnTo>
                  <a:lnTo>
                    <a:pt x="126882" y="1031037"/>
                  </a:lnTo>
                  <a:lnTo>
                    <a:pt x="85588" y="1013619"/>
                  </a:lnTo>
                  <a:lnTo>
                    <a:pt x="50609" y="986599"/>
                  </a:lnTo>
                  <a:lnTo>
                    <a:pt x="23589" y="951620"/>
                  </a:lnTo>
                  <a:lnTo>
                    <a:pt x="6171" y="910326"/>
                  </a:lnTo>
                  <a:lnTo>
                    <a:pt x="0" y="864362"/>
                  </a:lnTo>
                  <a:lnTo>
                    <a:pt x="0" y="17284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120885" y="3837558"/>
            <a:ext cx="129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Otros</a:t>
            </a:r>
            <a:r>
              <a:rPr sz="18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diseños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0278" y="269824"/>
            <a:ext cx="3097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65" dirty="0"/>
              <a:t>Otros</a:t>
            </a:r>
            <a:r>
              <a:rPr spc="-425" dirty="0"/>
              <a:t> </a:t>
            </a:r>
            <a:r>
              <a:rPr spc="-145" dirty="0"/>
              <a:t>diseños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691" y="1338198"/>
            <a:ext cx="8402955" cy="47752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715" indent="-228600" algn="just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Se </a:t>
            </a:r>
            <a:r>
              <a:rPr sz="2400" spc="-5" dirty="0">
                <a:latin typeface="Carlito"/>
                <a:cs typeface="Carlito"/>
              </a:rPr>
              <a:t>acaba de estudiar </a:t>
            </a:r>
            <a:r>
              <a:rPr sz="2400" dirty="0">
                <a:latin typeface="Carlito"/>
                <a:cs typeface="Carlito"/>
              </a:rPr>
              <a:t>el análisis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spc="-10" dirty="0">
                <a:latin typeface="Carlito"/>
                <a:cs typeface="Carlito"/>
              </a:rPr>
              <a:t>variancia </a:t>
            </a:r>
            <a:r>
              <a:rPr sz="2400" spc="-5" dirty="0">
                <a:latin typeface="Carlito"/>
                <a:cs typeface="Carlito"/>
              </a:rPr>
              <a:t>cuando un </a:t>
            </a:r>
            <a:r>
              <a:rPr sz="2400" spc="-20" dirty="0">
                <a:latin typeface="Carlito"/>
                <a:cs typeface="Carlito"/>
              </a:rPr>
              <a:t>factor  </a:t>
            </a:r>
            <a:r>
              <a:rPr sz="2400" spc="-5" dirty="0">
                <a:latin typeface="Carlito"/>
                <a:cs typeface="Carlito"/>
              </a:rPr>
              <a:t>posee </a:t>
            </a:r>
            <a:r>
              <a:rPr sz="2400" dirty="0">
                <a:latin typeface="Carlito"/>
                <a:cs typeface="Carlito"/>
              </a:rPr>
              <a:t>3 ó más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comparaciones.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Carlito"/>
              <a:cs typeface="Carlito"/>
            </a:endParaRPr>
          </a:p>
          <a:p>
            <a:pPr marL="241300" marR="7620" indent="-228600" algn="just">
              <a:lnSpc>
                <a:spcPts val="2590"/>
              </a:lnSpc>
              <a:spcBef>
                <a:spcPts val="16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5" dirty="0">
                <a:latin typeface="Carlito"/>
                <a:cs typeface="Carlito"/>
              </a:rPr>
              <a:t>Pero </a:t>
            </a:r>
            <a:r>
              <a:rPr sz="2400" spc="-10" dirty="0">
                <a:latin typeface="Carlito"/>
                <a:cs typeface="Carlito"/>
              </a:rPr>
              <a:t>supóngase </a:t>
            </a:r>
            <a:r>
              <a:rPr sz="2400" spc="-5" dirty="0">
                <a:latin typeface="Carlito"/>
                <a:cs typeface="Carlito"/>
              </a:rPr>
              <a:t>que se </a:t>
            </a:r>
            <a:r>
              <a:rPr sz="2400" spc="-10" dirty="0">
                <a:latin typeface="Carlito"/>
                <a:cs typeface="Carlito"/>
              </a:rPr>
              <a:t>quiere </a:t>
            </a:r>
            <a:r>
              <a:rPr sz="2400" spc="-15" dirty="0">
                <a:latin typeface="Carlito"/>
                <a:cs typeface="Carlito"/>
              </a:rPr>
              <a:t>investigar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15" dirty="0">
                <a:latin typeface="Carlito"/>
                <a:cs typeface="Carlito"/>
              </a:rPr>
              <a:t>diferencia </a:t>
            </a:r>
            <a:r>
              <a:rPr sz="2400" spc="-5" dirty="0">
                <a:latin typeface="Carlito"/>
                <a:cs typeface="Carlito"/>
              </a:rPr>
              <a:t>de medias  </a:t>
            </a:r>
            <a:r>
              <a:rPr sz="2400" spc="-15" dirty="0">
                <a:latin typeface="Carlito"/>
                <a:cs typeface="Carlito"/>
              </a:rPr>
              <a:t>para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10" dirty="0">
                <a:latin typeface="Carlito"/>
                <a:cs typeface="Carlito"/>
              </a:rPr>
              <a:t>caso </a:t>
            </a:r>
            <a:r>
              <a:rPr sz="2400" spc="-5" dirty="0">
                <a:latin typeface="Carlito"/>
                <a:cs typeface="Carlito"/>
              </a:rPr>
              <a:t>que se </a:t>
            </a:r>
            <a:r>
              <a:rPr sz="2400" spc="-15" dirty="0">
                <a:latin typeface="Carlito"/>
                <a:cs typeface="Carlito"/>
              </a:rPr>
              <a:t>quiera controlar </a:t>
            </a:r>
            <a:r>
              <a:rPr sz="2400" spc="-5" dirty="0">
                <a:latin typeface="Carlito"/>
                <a:cs typeface="Carlito"/>
              </a:rPr>
              <a:t>por </a:t>
            </a:r>
            <a:r>
              <a:rPr sz="2400" spc="-15" dirty="0">
                <a:latin typeface="Carlito"/>
                <a:cs typeface="Carlito"/>
              </a:rPr>
              <a:t>otro </a:t>
            </a:r>
            <a:r>
              <a:rPr sz="2400" spc="-10" dirty="0">
                <a:latin typeface="Carlito"/>
                <a:cs typeface="Carlito"/>
              </a:rPr>
              <a:t>variable, </a:t>
            </a:r>
            <a:r>
              <a:rPr sz="2400" spc="-5" dirty="0">
                <a:latin typeface="Carlito"/>
                <a:cs typeface="Carlito"/>
              </a:rPr>
              <a:t>sin  </a:t>
            </a:r>
            <a:r>
              <a:rPr sz="2400" spc="-10" dirty="0">
                <a:latin typeface="Carlito"/>
                <a:cs typeface="Carlito"/>
              </a:rPr>
              <a:t>embargo </a:t>
            </a:r>
            <a:r>
              <a:rPr sz="2400" spc="-5" dirty="0">
                <a:latin typeface="Carlito"/>
                <a:cs typeface="Carlito"/>
              </a:rPr>
              <a:t>no nos </a:t>
            </a:r>
            <a:r>
              <a:rPr sz="2400" spc="-10" dirty="0">
                <a:latin typeface="Carlito"/>
                <a:cs typeface="Carlito"/>
              </a:rPr>
              <a:t>interesa conocer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20" dirty="0">
                <a:latin typeface="Carlito"/>
                <a:cs typeface="Carlito"/>
              </a:rPr>
              <a:t>efecto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10" dirty="0">
                <a:latin typeface="Carlito"/>
                <a:cs typeface="Carlito"/>
              </a:rPr>
              <a:t>variable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control.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Carlito"/>
              <a:cs typeface="Carlito"/>
            </a:endParaRPr>
          </a:p>
          <a:p>
            <a:pPr marL="241300" marR="8890" indent="-228600" algn="just">
              <a:lnSpc>
                <a:spcPts val="2590"/>
              </a:lnSpc>
              <a:spcBef>
                <a:spcPts val="16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5" dirty="0">
                <a:latin typeface="Carlito"/>
                <a:cs typeface="Carlito"/>
              </a:rPr>
              <a:t>También, </a:t>
            </a:r>
            <a:r>
              <a:rPr sz="2400" dirty="0">
                <a:latin typeface="Carlito"/>
                <a:cs typeface="Carlito"/>
              </a:rPr>
              <a:t>si </a:t>
            </a:r>
            <a:r>
              <a:rPr sz="2400" spc="-10" dirty="0">
                <a:latin typeface="Carlito"/>
                <a:cs typeface="Carlito"/>
              </a:rPr>
              <a:t>quisiéramos </a:t>
            </a:r>
            <a:r>
              <a:rPr sz="2400" spc="-5" dirty="0">
                <a:latin typeface="Carlito"/>
                <a:cs typeface="Carlito"/>
              </a:rPr>
              <a:t>analizar </a:t>
            </a:r>
            <a:r>
              <a:rPr sz="2400" spc="-15" dirty="0">
                <a:latin typeface="Carlito"/>
                <a:cs typeface="Carlito"/>
              </a:rPr>
              <a:t>datos </a:t>
            </a:r>
            <a:r>
              <a:rPr sz="2400" dirty="0">
                <a:latin typeface="Carlito"/>
                <a:cs typeface="Carlito"/>
              </a:rPr>
              <a:t>que </a:t>
            </a:r>
            <a:r>
              <a:rPr sz="2400" spc="-5" dirty="0">
                <a:latin typeface="Carlito"/>
                <a:cs typeface="Carlito"/>
              </a:rPr>
              <a:t>poseen una  </a:t>
            </a:r>
            <a:r>
              <a:rPr sz="2400" spc="-10" dirty="0">
                <a:latin typeface="Carlito"/>
                <a:cs typeface="Carlito"/>
              </a:rPr>
              <a:t>correlación, </a:t>
            </a:r>
            <a:r>
              <a:rPr sz="2400" dirty="0">
                <a:latin typeface="Carlito"/>
                <a:cs typeface="Carlito"/>
              </a:rPr>
              <a:t>y </a:t>
            </a:r>
            <a:r>
              <a:rPr sz="2400" spc="-5" dirty="0">
                <a:latin typeface="Carlito"/>
                <a:cs typeface="Carlito"/>
              </a:rPr>
              <a:t>se </a:t>
            </a:r>
            <a:r>
              <a:rPr sz="2400" spc="-10" dirty="0">
                <a:latin typeface="Carlito"/>
                <a:cs typeface="Carlito"/>
              </a:rPr>
              <a:t>toman </a:t>
            </a:r>
            <a:r>
              <a:rPr sz="2400" dirty="0">
                <a:latin typeface="Carlito"/>
                <a:cs typeface="Carlito"/>
              </a:rPr>
              <a:t>mediciones </a:t>
            </a:r>
            <a:r>
              <a:rPr sz="2400" spc="-15" dirty="0">
                <a:latin typeface="Carlito"/>
                <a:cs typeface="Carlito"/>
              </a:rPr>
              <a:t>para </a:t>
            </a:r>
            <a:r>
              <a:rPr sz="2400" dirty="0">
                <a:latin typeface="Carlito"/>
                <a:cs typeface="Carlito"/>
              </a:rPr>
              <a:t>más </a:t>
            </a:r>
            <a:r>
              <a:rPr sz="2400" spc="-5" dirty="0">
                <a:latin typeface="Carlito"/>
                <a:cs typeface="Carlito"/>
              </a:rPr>
              <a:t>de dos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periodos.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Carlito"/>
              <a:cs typeface="Carlito"/>
            </a:endParaRPr>
          </a:p>
          <a:p>
            <a:pPr marL="241300" marR="5080" indent="-228600" algn="just">
              <a:lnSpc>
                <a:spcPts val="2590"/>
              </a:lnSpc>
              <a:spcBef>
                <a:spcPts val="166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En </a:t>
            </a:r>
            <a:r>
              <a:rPr sz="2400" spc="-20" dirty="0">
                <a:latin typeface="Carlito"/>
                <a:cs typeface="Carlito"/>
              </a:rPr>
              <a:t>vez </a:t>
            </a:r>
            <a:r>
              <a:rPr sz="2400" spc="-5" dirty="0">
                <a:latin typeface="Carlito"/>
                <a:cs typeface="Carlito"/>
              </a:rPr>
              <a:t>de tener un solo </a:t>
            </a:r>
            <a:r>
              <a:rPr sz="2400" spc="-20" dirty="0">
                <a:latin typeface="Carlito"/>
                <a:cs typeface="Carlito"/>
              </a:rPr>
              <a:t>tratamiento, </a:t>
            </a:r>
            <a:r>
              <a:rPr sz="2400" spc="-5" dirty="0">
                <a:latin typeface="Carlito"/>
                <a:cs typeface="Carlito"/>
              </a:rPr>
              <a:t>poseemos </a:t>
            </a:r>
            <a:r>
              <a:rPr sz="2400" dirty="0">
                <a:latin typeface="Carlito"/>
                <a:cs typeface="Carlito"/>
              </a:rPr>
              <a:t>2 o </a:t>
            </a:r>
            <a:r>
              <a:rPr sz="2400" spc="-5" dirty="0">
                <a:latin typeface="Carlito"/>
                <a:cs typeface="Carlito"/>
              </a:rPr>
              <a:t>más  </a:t>
            </a:r>
            <a:r>
              <a:rPr sz="2400" spc="-15" dirty="0">
                <a:latin typeface="Carlito"/>
                <a:cs typeface="Carlito"/>
              </a:rPr>
              <a:t>tratamientos.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99575" y="1776348"/>
            <a:ext cx="2409825" cy="1838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74175" y="4994275"/>
            <a:ext cx="2162175" cy="276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816" y="959611"/>
            <a:ext cx="8992870" cy="36093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El </a:t>
            </a:r>
            <a:r>
              <a:rPr sz="2400" spc="-5" dirty="0">
                <a:latin typeface="Carlito"/>
                <a:cs typeface="Carlito"/>
              </a:rPr>
              <a:t>diseño </a:t>
            </a:r>
            <a:r>
              <a:rPr sz="2400" dirty="0">
                <a:latin typeface="Carlito"/>
                <a:cs typeface="Carlito"/>
              </a:rPr>
              <a:t>por </a:t>
            </a:r>
            <a:r>
              <a:rPr sz="2400" spc="-5" dirty="0">
                <a:latin typeface="Carlito"/>
                <a:cs typeface="Carlito"/>
              </a:rPr>
              <a:t>bloques </a:t>
            </a:r>
            <a:r>
              <a:rPr sz="2400" spc="-10" dirty="0">
                <a:latin typeface="Carlito"/>
                <a:cs typeface="Carlito"/>
              </a:rPr>
              <a:t>completos </a:t>
            </a:r>
            <a:r>
              <a:rPr sz="2400" dirty="0">
                <a:latin typeface="Carlito"/>
                <a:cs typeface="Carlito"/>
              </a:rPr>
              <a:t>y </a:t>
            </a:r>
            <a:r>
              <a:rPr sz="2400" spc="-10" dirty="0">
                <a:latin typeface="Carlito"/>
                <a:cs typeface="Carlito"/>
              </a:rPr>
              <a:t>aleatorizados </a:t>
            </a:r>
            <a:r>
              <a:rPr sz="2400" dirty="0">
                <a:latin typeface="Carlito"/>
                <a:cs typeface="Carlito"/>
              </a:rPr>
              <a:t>es </a:t>
            </a:r>
            <a:r>
              <a:rPr sz="2400" spc="-5" dirty="0">
                <a:latin typeface="Carlito"/>
                <a:cs typeface="Carlito"/>
              </a:rPr>
              <a:t>un diseño </a:t>
            </a:r>
            <a:r>
              <a:rPr sz="2400" dirty="0">
                <a:latin typeface="Carlito"/>
                <a:cs typeface="Carlito"/>
              </a:rPr>
              <a:t>en </a:t>
            </a:r>
            <a:r>
              <a:rPr sz="2400" spc="15" dirty="0">
                <a:latin typeface="Carlito"/>
                <a:cs typeface="Carlito"/>
              </a:rPr>
              <a:t>el  </a:t>
            </a:r>
            <a:r>
              <a:rPr sz="2400" spc="-5" dirty="0">
                <a:latin typeface="Carlito"/>
                <a:cs typeface="Carlito"/>
              </a:rPr>
              <a:t>que </a:t>
            </a:r>
            <a:r>
              <a:rPr sz="2400" dirty="0">
                <a:latin typeface="Carlito"/>
                <a:cs typeface="Carlito"/>
              </a:rPr>
              <a:t>las </a:t>
            </a:r>
            <a:r>
              <a:rPr sz="2400" spc="-5" dirty="0">
                <a:latin typeface="Carlito"/>
                <a:cs typeface="Carlito"/>
              </a:rPr>
              <a:t>unidades </a:t>
            </a:r>
            <a:r>
              <a:rPr sz="2400" dirty="0">
                <a:latin typeface="Carlito"/>
                <a:cs typeface="Carlito"/>
              </a:rPr>
              <a:t>a las </a:t>
            </a:r>
            <a:r>
              <a:rPr sz="2400" spc="-10" dirty="0">
                <a:latin typeface="Carlito"/>
                <a:cs typeface="Carlito"/>
              </a:rPr>
              <a:t>que </a:t>
            </a:r>
            <a:r>
              <a:rPr sz="2400" spc="-5" dirty="0">
                <a:latin typeface="Carlito"/>
                <a:cs typeface="Carlito"/>
              </a:rPr>
              <a:t>se aplican </a:t>
            </a:r>
            <a:r>
              <a:rPr sz="2400" dirty="0">
                <a:latin typeface="Carlito"/>
                <a:cs typeface="Carlito"/>
              </a:rPr>
              <a:t>los </a:t>
            </a:r>
            <a:r>
              <a:rPr sz="2400" spc="-20" dirty="0">
                <a:latin typeface="Carlito"/>
                <a:cs typeface="Carlito"/>
              </a:rPr>
              <a:t>tratamientos </a:t>
            </a:r>
            <a:r>
              <a:rPr sz="2400" spc="-5" dirty="0">
                <a:latin typeface="Carlito"/>
                <a:cs typeface="Carlito"/>
              </a:rPr>
              <a:t>son subdivididas  </a:t>
            </a:r>
            <a:r>
              <a:rPr sz="2400" dirty="0">
                <a:latin typeface="Carlito"/>
                <a:cs typeface="Carlito"/>
              </a:rPr>
              <a:t>en grupos </a:t>
            </a:r>
            <a:r>
              <a:rPr sz="2400" spc="-5" dirty="0">
                <a:latin typeface="Carlito"/>
                <a:cs typeface="Carlito"/>
              </a:rPr>
              <a:t>homogéneos llamados </a:t>
            </a:r>
            <a:r>
              <a:rPr sz="2400" b="1" i="1" spc="-10" dirty="0">
                <a:latin typeface="Carlito"/>
                <a:cs typeface="Carlito"/>
              </a:rPr>
              <a:t>bloques</a:t>
            </a:r>
            <a:r>
              <a:rPr sz="2400" i="1" spc="-10" dirty="0">
                <a:latin typeface="Carlito"/>
                <a:cs typeface="Carlito"/>
              </a:rPr>
              <a:t>.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10" dirty="0">
                <a:latin typeface="Carlito"/>
                <a:cs typeface="Carlito"/>
              </a:rPr>
              <a:t>número </a:t>
            </a:r>
            <a:r>
              <a:rPr sz="2400" spc="-5" dirty="0">
                <a:latin typeface="Carlito"/>
                <a:cs typeface="Carlito"/>
              </a:rPr>
              <a:t>de unidades </a:t>
            </a:r>
            <a:r>
              <a:rPr sz="2400" spc="10" dirty="0">
                <a:latin typeface="Carlito"/>
                <a:cs typeface="Carlito"/>
              </a:rPr>
              <a:t>de  </a:t>
            </a:r>
            <a:r>
              <a:rPr sz="2400" spc="-10" dirty="0">
                <a:latin typeface="Carlito"/>
                <a:cs typeface="Carlito"/>
              </a:rPr>
              <a:t>experimentación </a:t>
            </a:r>
            <a:r>
              <a:rPr sz="2400" dirty="0">
                <a:latin typeface="Carlito"/>
                <a:cs typeface="Carlito"/>
              </a:rPr>
              <a:t>en </a:t>
            </a:r>
            <a:r>
              <a:rPr sz="2400" spc="-5" dirty="0">
                <a:latin typeface="Carlito"/>
                <a:cs typeface="Carlito"/>
              </a:rPr>
              <a:t>un bloque </a:t>
            </a:r>
            <a:r>
              <a:rPr sz="2400" dirty="0">
                <a:latin typeface="Carlito"/>
                <a:cs typeface="Carlito"/>
              </a:rPr>
              <a:t>es igual al </a:t>
            </a:r>
            <a:r>
              <a:rPr sz="2400" spc="-10" dirty="0">
                <a:latin typeface="Carlito"/>
                <a:cs typeface="Carlito"/>
              </a:rPr>
              <a:t>numero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spc="-15" dirty="0">
                <a:latin typeface="Carlito"/>
                <a:cs typeface="Carlito"/>
              </a:rPr>
              <a:t>tratamientos </a:t>
            </a:r>
            <a:r>
              <a:rPr sz="2400" dirty="0">
                <a:latin typeface="Carlito"/>
                <a:cs typeface="Carlito"/>
              </a:rPr>
              <a:t>en  </a:t>
            </a:r>
            <a:r>
              <a:rPr sz="2400" spc="-5" dirty="0">
                <a:latin typeface="Carlito"/>
                <a:cs typeface="Carlito"/>
              </a:rPr>
              <a:t>estudio.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Carlito"/>
              <a:cs typeface="Carlito"/>
            </a:endParaRPr>
          </a:p>
          <a:p>
            <a:pPr marL="241300" marR="144780" indent="-228600">
              <a:lnSpc>
                <a:spcPts val="2590"/>
              </a:lnSpc>
              <a:spcBef>
                <a:spcPts val="1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El </a:t>
            </a:r>
            <a:r>
              <a:rPr sz="2400" spc="-10" dirty="0">
                <a:latin typeface="Carlito"/>
                <a:cs typeface="Carlito"/>
              </a:rPr>
              <a:t>objetivo </a:t>
            </a:r>
            <a:r>
              <a:rPr sz="2400" dirty="0">
                <a:latin typeface="Carlito"/>
                <a:cs typeface="Carlito"/>
              </a:rPr>
              <a:t>al </a:t>
            </a:r>
            <a:r>
              <a:rPr sz="2400" spc="-10" dirty="0">
                <a:latin typeface="Carlito"/>
                <a:cs typeface="Carlito"/>
              </a:rPr>
              <a:t>utilizar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5" dirty="0">
                <a:latin typeface="Carlito"/>
                <a:cs typeface="Carlito"/>
              </a:rPr>
              <a:t>diseño por </a:t>
            </a:r>
            <a:r>
              <a:rPr sz="2400" spc="-10" dirty="0">
                <a:latin typeface="Carlito"/>
                <a:cs typeface="Carlito"/>
              </a:rPr>
              <a:t>bloques </a:t>
            </a:r>
            <a:r>
              <a:rPr sz="2400" dirty="0">
                <a:latin typeface="Carlito"/>
                <a:cs typeface="Carlito"/>
              </a:rPr>
              <a:t>es aislar y eliminar </a:t>
            </a:r>
            <a:r>
              <a:rPr sz="2400" spc="-5" dirty="0">
                <a:latin typeface="Carlito"/>
                <a:cs typeface="Carlito"/>
              </a:rPr>
              <a:t>del  término de </a:t>
            </a:r>
            <a:r>
              <a:rPr sz="2400" spc="-10" dirty="0">
                <a:latin typeface="Carlito"/>
                <a:cs typeface="Carlito"/>
              </a:rPr>
              <a:t>error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5" dirty="0">
                <a:latin typeface="Carlito"/>
                <a:cs typeface="Carlito"/>
              </a:rPr>
              <a:t>variación atribuible </a:t>
            </a:r>
            <a:r>
              <a:rPr sz="2400" dirty="0">
                <a:latin typeface="Carlito"/>
                <a:cs typeface="Carlito"/>
              </a:rPr>
              <a:t>a los </a:t>
            </a:r>
            <a:r>
              <a:rPr sz="2400" spc="-5" dirty="0">
                <a:latin typeface="Carlito"/>
                <a:cs typeface="Carlito"/>
              </a:rPr>
              <a:t>bloques, </a:t>
            </a:r>
            <a:r>
              <a:rPr sz="2400" dirty="0">
                <a:latin typeface="Carlito"/>
                <a:cs typeface="Carlito"/>
              </a:rPr>
              <a:t>y </a:t>
            </a:r>
            <a:r>
              <a:rPr sz="2400" spc="-10" dirty="0">
                <a:latin typeface="Carlito"/>
                <a:cs typeface="Carlito"/>
              </a:rPr>
              <a:t>asegurar </a:t>
            </a:r>
            <a:r>
              <a:rPr sz="2400" spc="-5" dirty="0">
                <a:latin typeface="Carlito"/>
                <a:cs typeface="Carlito"/>
              </a:rPr>
              <a:t>que  </a:t>
            </a:r>
            <a:r>
              <a:rPr sz="2400" dirty="0">
                <a:latin typeface="Carlito"/>
                <a:cs typeface="Carlito"/>
              </a:rPr>
              <a:t>las medias </a:t>
            </a:r>
            <a:r>
              <a:rPr sz="2400" spc="-5" dirty="0">
                <a:latin typeface="Carlito"/>
                <a:cs typeface="Carlito"/>
              </a:rPr>
              <a:t>del </a:t>
            </a:r>
            <a:r>
              <a:rPr sz="2400" spc="-15" dirty="0">
                <a:latin typeface="Carlito"/>
                <a:cs typeface="Carlito"/>
              </a:rPr>
              <a:t>tratamiento </a:t>
            </a:r>
            <a:r>
              <a:rPr sz="2400" spc="-10" dirty="0">
                <a:latin typeface="Carlito"/>
                <a:cs typeface="Carlito"/>
              </a:rPr>
              <a:t>estén </a:t>
            </a:r>
            <a:r>
              <a:rPr sz="2400" spc="-5" dirty="0">
                <a:latin typeface="Carlito"/>
                <a:cs typeface="Carlito"/>
              </a:rPr>
              <a:t>libres de </a:t>
            </a:r>
            <a:r>
              <a:rPr sz="2400" dirty="0">
                <a:latin typeface="Carlito"/>
                <a:cs typeface="Carlito"/>
              </a:rPr>
              <a:t>los </a:t>
            </a:r>
            <a:r>
              <a:rPr sz="2400" spc="-20" dirty="0">
                <a:latin typeface="Carlito"/>
                <a:cs typeface="Carlito"/>
              </a:rPr>
              <a:t>efectos </a:t>
            </a:r>
            <a:r>
              <a:rPr sz="2400" spc="-5" dirty="0">
                <a:latin typeface="Carlito"/>
                <a:cs typeface="Carlito"/>
              </a:rPr>
              <a:t>del bloque, </a:t>
            </a:r>
            <a:r>
              <a:rPr sz="2400" dirty="0">
                <a:latin typeface="Carlito"/>
                <a:cs typeface="Carlito"/>
              </a:rPr>
              <a:t>y así  </a:t>
            </a:r>
            <a:r>
              <a:rPr sz="2400" spc="-5" dirty="0">
                <a:latin typeface="Carlito"/>
                <a:cs typeface="Carlito"/>
              </a:rPr>
              <a:t>disminuir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20" dirty="0">
                <a:latin typeface="Carlito"/>
                <a:cs typeface="Carlito"/>
              </a:rPr>
              <a:t>efecto </a:t>
            </a:r>
            <a:r>
              <a:rPr sz="2400" spc="-5" dirty="0">
                <a:latin typeface="Carlito"/>
                <a:cs typeface="Carlito"/>
              </a:rPr>
              <a:t>del </a:t>
            </a:r>
            <a:r>
              <a:rPr sz="2400" spc="-50" dirty="0">
                <a:latin typeface="Carlito"/>
                <a:cs typeface="Carlito"/>
              </a:rPr>
              <a:t>error. </a:t>
            </a:r>
            <a:r>
              <a:rPr sz="2400" spc="-5" dirty="0">
                <a:latin typeface="Carlito"/>
                <a:cs typeface="Carlito"/>
              </a:rPr>
              <a:t>Su </a:t>
            </a:r>
            <a:r>
              <a:rPr sz="2400" dirty="0">
                <a:latin typeface="Carlito"/>
                <a:cs typeface="Carlito"/>
              </a:rPr>
              <a:t>modelo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es: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1497" y="0"/>
            <a:ext cx="11093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65" dirty="0"/>
              <a:t>Otros </a:t>
            </a:r>
            <a:r>
              <a:rPr spc="-185" dirty="0"/>
              <a:t>diseños: </a:t>
            </a:r>
            <a:r>
              <a:rPr spc="-165" dirty="0"/>
              <a:t>bloques </a:t>
            </a:r>
            <a:r>
              <a:rPr spc="-210" dirty="0"/>
              <a:t>completos </a:t>
            </a:r>
            <a:r>
              <a:rPr spc="-229" dirty="0"/>
              <a:t>y</a:t>
            </a:r>
            <a:r>
              <a:rPr spc="-944" dirty="0"/>
              <a:t> </a:t>
            </a:r>
            <a:r>
              <a:rPr spc="-229" dirty="0"/>
              <a:t>aleatorizados</a:t>
            </a:r>
          </a:p>
        </p:txBody>
      </p:sp>
      <p:sp>
        <p:nvSpPr>
          <p:cNvPr id="4" name="object 4"/>
          <p:cNvSpPr/>
          <p:nvPr/>
        </p:nvSpPr>
        <p:spPr>
          <a:xfrm>
            <a:off x="561975" y="4997589"/>
            <a:ext cx="4010025" cy="1004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2601" y="4997615"/>
            <a:ext cx="4095750" cy="1584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13823" y="1233424"/>
            <a:ext cx="2409825" cy="1838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05493" y="3986370"/>
            <a:ext cx="2453633" cy="19949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491" y="973963"/>
            <a:ext cx="9510395" cy="393827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El diseño de </a:t>
            </a:r>
            <a:r>
              <a:rPr sz="2400" dirty="0">
                <a:latin typeface="Carlito"/>
                <a:cs typeface="Carlito"/>
              </a:rPr>
              <a:t>medidas </a:t>
            </a:r>
            <a:r>
              <a:rPr sz="2400" spc="-5" dirty="0">
                <a:latin typeface="Carlito"/>
                <a:cs typeface="Carlito"/>
              </a:rPr>
              <a:t>repetidas </a:t>
            </a:r>
            <a:r>
              <a:rPr sz="2400" dirty="0">
                <a:latin typeface="Carlito"/>
                <a:cs typeface="Carlito"/>
              </a:rPr>
              <a:t>es aquél en el </a:t>
            </a:r>
            <a:r>
              <a:rPr sz="2400" spc="-5" dirty="0">
                <a:latin typeface="Carlito"/>
                <a:cs typeface="Carlito"/>
              </a:rPr>
              <a:t>que, par una </a:t>
            </a:r>
            <a:r>
              <a:rPr sz="2400" dirty="0">
                <a:latin typeface="Carlito"/>
                <a:cs typeface="Carlito"/>
              </a:rPr>
              <a:t>misma </a:t>
            </a:r>
            <a:r>
              <a:rPr sz="2400" spc="-10" dirty="0">
                <a:latin typeface="Carlito"/>
                <a:cs typeface="Carlito"/>
              </a:rPr>
              <a:t>variable,  </a:t>
            </a:r>
            <a:r>
              <a:rPr sz="2400" spc="-5" dirty="0">
                <a:latin typeface="Carlito"/>
                <a:cs typeface="Carlito"/>
              </a:rPr>
              <a:t>se hacen </a:t>
            </a:r>
            <a:r>
              <a:rPr sz="2400" dirty="0">
                <a:latin typeface="Carlito"/>
                <a:cs typeface="Carlito"/>
              </a:rPr>
              <a:t>mediciones </a:t>
            </a:r>
            <a:r>
              <a:rPr sz="2400" spc="-15" dirty="0">
                <a:latin typeface="Carlito"/>
                <a:cs typeface="Carlito"/>
              </a:rPr>
              <a:t>sobre </a:t>
            </a:r>
            <a:r>
              <a:rPr sz="2400" spc="-5" dirty="0">
                <a:latin typeface="Carlito"/>
                <a:cs typeface="Carlito"/>
              </a:rPr>
              <a:t>cada </a:t>
            </a:r>
            <a:r>
              <a:rPr sz="2400" dirty="0">
                <a:latin typeface="Carlito"/>
                <a:cs typeface="Carlito"/>
              </a:rPr>
              <a:t>individuo en </a:t>
            </a:r>
            <a:r>
              <a:rPr sz="2400" spc="-5" dirty="0">
                <a:latin typeface="Carlito"/>
                <a:cs typeface="Carlito"/>
              </a:rPr>
              <a:t>dos </a:t>
            </a:r>
            <a:r>
              <a:rPr sz="2400" dirty="0">
                <a:latin typeface="Carlito"/>
                <a:cs typeface="Carlito"/>
              </a:rPr>
              <a:t>o más </a:t>
            </a:r>
            <a:r>
              <a:rPr sz="2400" spc="-5" dirty="0">
                <a:latin typeface="Carlito"/>
                <a:cs typeface="Carlito"/>
              </a:rPr>
              <a:t>ocasiones  </a:t>
            </a:r>
            <a:r>
              <a:rPr sz="2400" spc="-10" dirty="0">
                <a:latin typeface="Carlito"/>
                <a:cs typeface="Carlito"/>
              </a:rPr>
              <a:t>distintas.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Carlito"/>
              <a:cs typeface="Carlito"/>
            </a:endParaRPr>
          </a:p>
          <a:p>
            <a:pPr marL="241300" marR="99060" indent="-228600">
              <a:lnSpc>
                <a:spcPct val="90000"/>
              </a:lnSpc>
              <a:spcBef>
                <a:spcPts val="163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El </a:t>
            </a:r>
            <a:r>
              <a:rPr sz="2400" spc="-10" dirty="0">
                <a:latin typeface="Carlito"/>
                <a:cs typeface="Carlito"/>
              </a:rPr>
              <a:t>motivo </a:t>
            </a:r>
            <a:r>
              <a:rPr sz="2400" spc="-5" dirty="0">
                <a:latin typeface="Carlito"/>
                <a:cs typeface="Carlito"/>
              </a:rPr>
              <a:t>principal </a:t>
            </a:r>
            <a:r>
              <a:rPr sz="2400" spc="-15" dirty="0">
                <a:latin typeface="Carlito"/>
                <a:cs typeface="Carlito"/>
              </a:rPr>
              <a:t>para </a:t>
            </a:r>
            <a:r>
              <a:rPr sz="2400" spc="-10" dirty="0">
                <a:latin typeface="Carlito"/>
                <a:cs typeface="Carlito"/>
              </a:rPr>
              <a:t>utilizar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5" dirty="0">
                <a:latin typeface="Carlito"/>
                <a:cs typeface="Carlito"/>
              </a:rPr>
              <a:t>diseño de </a:t>
            </a:r>
            <a:r>
              <a:rPr sz="2400" dirty="0">
                <a:latin typeface="Carlito"/>
                <a:cs typeface="Carlito"/>
              </a:rPr>
              <a:t>mediciones </a:t>
            </a:r>
            <a:r>
              <a:rPr sz="2400" spc="-5" dirty="0">
                <a:latin typeface="Carlito"/>
                <a:cs typeface="Carlito"/>
              </a:rPr>
              <a:t>repetidas </a:t>
            </a:r>
            <a:r>
              <a:rPr sz="2400" dirty="0">
                <a:latin typeface="Carlito"/>
                <a:cs typeface="Carlito"/>
              </a:rPr>
              <a:t>es  </a:t>
            </a:r>
            <a:r>
              <a:rPr sz="2400" spc="-15" dirty="0">
                <a:latin typeface="Carlito"/>
                <a:cs typeface="Carlito"/>
              </a:rPr>
              <a:t>controlar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10" dirty="0">
                <a:latin typeface="Carlito"/>
                <a:cs typeface="Carlito"/>
              </a:rPr>
              <a:t>variabilidad </a:t>
            </a:r>
            <a:r>
              <a:rPr sz="2400" spc="-15" dirty="0">
                <a:latin typeface="Carlito"/>
                <a:cs typeface="Carlito"/>
              </a:rPr>
              <a:t>entre </a:t>
            </a:r>
            <a:r>
              <a:rPr sz="2400" dirty="0">
                <a:latin typeface="Carlito"/>
                <a:cs typeface="Carlito"/>
              </a:rPr>
              <a:t>los </a:t>
            </a:r>
            <a:r>
              <a:rPr sz="2400" spc="-5" dirty="0">
                <a:latin typeface="Carlito"/>
                <a:cs typeface="Carlito"/>
              </a:rPr>
              <a:t>individuos estudiados. En </a:t>
            </a:r>
            <a:r>
              <a:rPr sz="2400" spc="-15" dirty="0">
                <a:latin typeface="Carlito"/>
                <a:cs typeface="Carlito"/>
              </a:rPr>
              <a:t>este </a:t>
            </a:r>
            <a:r>
              <a:rPr sz="2400" spc="-5" dirty="0">
                <a:latin typeface="Carlito"/>
                <a:cs typeface="Carlito"/>
              </a:rPr>
              <a:t>diseño  cada </a:t>
            </a:r>
            <a:r>
              <a:rPr sz="2400" dirty="0">
                <a:latin typeface="Carlito"/>
                <a:cs typeface="Carlito"/>
              </a:rPr>
              <a:t>individuo </a:t>
            </a:r>
            <a:r>
              <a:rPr sz="2400" spc="-5" dirty="0">
                <a:latin typeface="Carlito"/>
                <a:cs typeface="Carlito"/>
              </a:rPr>
              <a:t>sirve </a:t>
            </a:r>
            <a:r>
              <a:rPr sz="2400" spc="-10" dirty="0">
                <a:latin typeface="Carlito"/>
                <a:cs typeface="Carlito"/>
              </a:rPr>
              <a:t>como </a:t>
            </a:r>
            <a:r>
              <a:rPr sz="2400" spc="-5" dirty="0">
                <a:latin typeface="Carlito"/>
                <a:cs typeface="Carlito"/>
              </a:rPr>
              <a:t>su </a:t>
            </a:r>
            <a:r>
              <a:rPr sz="2400" spc="-10" dirty="0">
                <a:latin typeface="Carlito"/>
                <a:cs typeface="Carlito"/>
              </a:rPr>
              <a:t>propio </a:t>
            </a:r>
            <a:r>
              <a:rPr sz="2400" spc="-15" dirty="0">
                <a:latin typeface="Carlito"/>
                <a:cs typeface="Carlito"/>
              </a:rPr>
              <a:t>control. </a:t>
            </a:r>
            <a:r>
              <a:rPr sz="2400" spc="-5" dirty="0">
                <a:latin typeface="Carlito"/>
                <a:cs typeface="Carlito"/>
              </a:rPr>
              <a:t>Cuando se </a:t>
            </a:r>
            <a:r>
              <a:rPr sz="2400" spc="-10" dirty="0">
                <a:latin typeface="Carlito"/>
                <a:cs typeface="Carlito"/>
              </a:rPr>
              <a:t>toman </a:t>
            </a:r>
            <a:r>
              <a:rPr sz="2400" dirty="0">
                <a:latin typeface="Carlito"/>
                <a:cs typeface="Carlito"/>
              </a:rPr>
              <a:t>las  mediciones </a:t>
            </a:r>
            <a:r>
              <a:rPr sz="2400" spc="-5" dirty="0">
                <a:latin typeface="Carlito"/>
                <a:cs typeface="Carlito"/>
              </a:rPr>
              <a:t>solo </a:t>
            </a:r>
            <a:r>
              <a:rPr sz="2400" dirty="0">
                <a:latin typeface="Carlito"/>
                <a:cs typeface="Carlito"/>
              </a:rPr>
              <a:t>en </a:t>
            </a:r>
            <a:r>
              <a:rPr sz="2400" spc="-5" dirty="0">
                <a:latin typeface="Carlito"/>
                <a:cs typeface="Carlito"/>
              </a:rPr>
              <a:t>dos ocasiones se </a:t>
            </a:r>
            <a:r>
              <a:rPr sz="2400" dirty="0">
                <a:latin typeface="Carlito"/>
                <a:cs typeface="Carlito"/>
              </a:rPr>
              <a:t>tiene el </a:t>
            </a:r>
            <a:r>
              <a:rPr sz="2400" spc="-5" dirty="0">
                <a:latin typeface="Carlito"/>
                <a:cs typeface="Carlito"/>
              </a:rPr>
              <a:t>diseño de medidas </a:t>
            </a:r>
            <a:r>
              <a:rPr sz="2400" spc="-10" dirty="0">
                <a:latin typeface="Carlito"/>
                <a:cs typeface="Carlito"/>
              </a:rPr>
              <a:t>pareadas.  </a:t>
            </a:r>
            <a:r>
              <a:rPr sz="2400" dirty="0">
                <a:latin typeface="Carlito"/>
                <a:cs typeface="Carlito"/>
              </a:rPr>
              <a:t>Una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las </a:t>
            </a:r>
            <a:r>
              <a:rPr sz="2400" spc="-5" dirty="0">
                <a:latin typeface="Carlito"/>
                <a:cs typeface="Carlito"/>
              </a:rPr>
              <a:t>situaciones </a:t>
            </a:r>
            <a:r>
              <a:rPr sz="2400" dirty="0">
                <a:latin typeface="Carlito"/>
                <a:cs typeface="Carlito"/>
              </a:rPr>
              <a:t>más </a:t>
            </a:r>
            <a:r>
              <a:rPr sz="2400" spc="-5" dirty="0">
                <a:latin typeface="Carlito"/>
                <a:cs typeface="Carlito"/>
              </a:rPr>
              <a:t>usuales que permiten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5" dirty="0">
                <a:latin typeface="Carlito"/>
                <a:cs typeface="Carlito"/>
              </a:rPr>
              <a:t>uso del diseño de  </a:t>
            </a:r>
            <a:r>
              <a:rPr sz="2400" dirty="0">
                <a:latin typeface="Carlito"/>
                <a:cs typeface="Carlito"/>
              </a:rPr>
              <a:t>mediciones </a:t>
            </a:r>
            <a:r>
              <a:rPr sz="2400" spc="-5" dirty="0">
                <a:latin typeface="Carlito"/>
                <a:cs typeface="Carlito"/>
              </a:rPr>
              <a:t>repetidas </a:t>
            </a:r>
            <a:r>
              <a:rPr sz="2400" dirty="0">
                <a:latin typeface="Carlito"/>
                <a:cs typeface="Carlito"/>
              </a:rPr>
              <a:t>es </a:t>
            </a:r>
            <a:r>
              <a:rPr sz="2400" spc="-5" dirty="0">
                <a:latin typeface="Carlito"/>
                <a:cs typeface="Carlito"/>
              </a:rPr>
              <a:t>cuando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15" dirty="0">
                <a:latin typeface="Carlito"/>
                <a:cs typeface="Carlito"/>
              </a:rPr>
              <a:t>investigador esta </a:t>
            </a:r>
            <a:r>
              <a:rPr sz="2400" spc="-10" dirty="0">
                <a:latin typeface="Carlito"/>
                <a:cs typeface="Carlito"/>
              </a:rPr>
              <a:t>interesado </a:t>
            </a:r>
            <a:r>
              <a:rPr sz="2400" dirty="0">
                <a:latin typeface="Carlito"/>
                <a:cs typeface="Carlito"/>
              </a:rPr>
              <a:t>en  </a:t>
            </a:r>
            <a:r>
              <a:rPr sz="2400" spc="-10" dirty="0">
                <a:latin typeface="Carlito"/>
                <a:cs typeface="Carlito"/>
              </a:rPr>
              <a:t>respuestas </a:t>
            </a:r>
            <a:r>
              <a:rPr sz="2400" spc="-15" dirty="0">
                <a:latin typeface="Carlito"/>
                <a:cs typeface="Carlito"/>
              </a:rPr>
              <a:t>sobre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5" dirty="0">
                <a:latin typeface="Carlito"/>
                <a:cs typeface="Carlito"/>
              </a:rPr>
              <a:t>tiempo. Su </a:t>
            </a:r>
            <a:r>
              <a:rPr sz="2400" dirty="0">
                <a:latin typeface="Carlito"/>
                <a:cs typeface="Carlito"/>
              </a:rPr>
              <a:t>modelo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8573" y="67818"/>
            <a:ext cx="749998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Otros </a:t>
            </a:r>
            <a:r>
              <a:rPr spc="-185" dirty="0"/>
              <a:t>diseños: </a:t>
            </a:r>
            <a:r>
              <a:rPr spc="-195" dirty="0"/>
              <a:t>medidas</a:t>
            </a:r>
            <a:r>
              <a:rPr spc="-735" dirty="0"/>
              <a:t> </a:t>
            </a:r>
            <a:r>
              <a:rPr spc="-220" dirty="0"/>
              <a:t>repetidas</a:t>
            </a:r>
          </a:p>
        </p:txBody>
      </p:sp>
      <p:sp>
        <p:nvSpPr>
          <p:cNvPr id="4" name="object 4"/>
          <p:cNvSpPr/>
          <p:nvPr/>
        </p:nvSpPr>
        <p:spPr>
          <a:xfrm>
            <a:off x="290499" y="5340502"/>
            <a:ext cx="4010025" cy="1004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33873" y="5051666"/>
            <a:ext cx="4438650" cy="1584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71025" y="1604899"/>
            <a:ext cx="2409825" cy="1838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85455" y="4024045"/>
            <a:ext cx="2558858" cy="26329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0936" y="146684"/>
            <a:ext cx="13804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Índice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4030" y="1276477"/>
            <a:ext cx="1268730" cy="1200150"/>
            <a:chOff x="444030" y="1276477"/>
            <a:chExt cx="1268730" cy="1200150"/>
          </a:xfrm>
        </p:grpSpPr>
        <p:sp>
          <p:nvSpPr>
            <p:cNvPr id="4" name="object 4"/>
            <p:cNvSpPr/>
            <p:nvPr/>
          </p:nvSpPr>
          <p:spPr>
            <a:xfrm>
              <a:off x="450380" y="128282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627799" y="0"/>
                  </a:moveTo>
                  <a:lnTo>
                    <a:pt x="578737" y="1786"/>
                  </a:lnTo>
                  <a:lnTo>
                    <a:pt x="530707" y="7056"/>
                  </a:lnTo>
                  <a:lnTo>
                    <a:pt x="483850" y="15680"/>
                  </a:lnTo>
                  <a:lnTo>
                    <a:pt x="438305" y="27524"/>
                  </a:lnTo>
                  <a:lnTo>
                    <a:pt x="394212" y="42456"/>
                  </a:lnTo>
                  <a:lnTo>
                    <a:pt x="351709" y="60345"/>
                  </a:lnTo>
                  <a:lnTo>
                    <a:pt x="310937" y="81058"/>
                  </a:lnTo>
                  <a:lnTo>
                    <a:pt x="272035" y="104465"/>
                  </a:lnTo>
                  <a:lnTo>
                    <a:pt x="235143" y="130431"/>
                  </a:lnTo>
                  <a:lnTo>
                    <a:pt x="200400" y="158827"/>
                  </a:lnTo>
                  <a:lnTo>
                    <a:pt x="167946" y="189519"/>
                  </a:lnTo>
                  <a:lnTo>
                    <a:pt x="137920" y="222376"/>
                  </a:lnTo>
                  <a:lnTo>
                    <a:pt x="110463" y="257266"/>
                  </a:lnTo>
                  <a:lnTo>
                    <a:pt x="85713" y="294056"/>
                  </a:lnTo>
                  <a:lnTo>
                    <a:pt x="63810" y="332615"/>
                  </a:lnTo>
                  <a:lnTo>
                    <a:pt x="44894" y="372811"/>
                  </a:lnTo>
                  <a:lnTo>
                    <a:pt x="29104" y="414512"/>
                  </a:lnTo>
                  <a:lnTo>
                    <a:pt x="16580" y="457586"/>
                  </a:lnTo>
                  <a:lnTo>
                    <a:pt x="7462" y="501901"/>
                  </a:lnTo>
                  <a:lnTo>
                    <a:pt x="1888" y="547324"/>
                  </a:lnTo>
                  <a:lnTo>
                    <a:pt x="0" y="593725"/>
                  </a:lnTo>
                  <a:lnTo>
                    <a:pt x="1888" y="640125"/>
                  </a:lnTo>
                  <a:lnTo>
                    <a:pt x="7462" y="685548"/>
                  </a:lnTo>
                  <a:lnTo>
                    <a:pt x="16580" y="729863"/>
                  </a:lnTo>
                  <a:lnTo>
                    <a:pt x="29104" y="772937"/>
                  </a:lnTo>
                  <a:lnTo>
                    <a:pt x="44894" y="814638"/>
                  </a:lnTo>
                  <a:lnTo>
                    <a:pt x="63810" y="854834"/>
                  </a:lnTo>
                  <a:lnTo>
                    <a:pt x="85713" y="893393"/>
                  </a:lnTo>
                  <a:lnTo>
                    <a:pt x="110463" y="930183"/>
                  </a:lnTo>
                  <a:lnTo>
                    <a:pt x="137920" y="965073"/>
                  </a:lnTo>
                  <a:lnTo>
                    <a:pt x="167946" y="997930"/>
                  </a:lnTo>
                  <a:lnTo>
                    <a:pt x="200400" y="1028622"/>
                  </a:lnTo>
                  <a:lnTo>
                    <a:pt x="235143" y="1057018"/>
                  </a:lnTo>
                  <a:lnTo>
                    <a:pt x="272035" y="1082984"/>
                  </a:lnTo>
                  <a:lnTo>
                    <a:pt x="310937" y="1106391"/>
                  </a:lnTo>
                  <a:lnTo>
                    <a:pt x="351709" y="1127104"/>
                  </a:lnTo>
                  <a:lnTo>
                    <a:pt x="394212" y="1144993"/>
                  </a:lnTo>
                  <a:lnTo>
                    <a:pt x="438305" y="1159925"/>
                  </a:lnTo>
                  <a:lnTo>
                    <a:pt x="483850" y="1171769"/>
                  </a:lnTo>
                  <a:lnTo>
                    <a:pt x="530707" y="1180393"/>
                  </a:lnTo>
                  <a:lnTo>
                    <a:pt x="578737" y="1185663"/>
                  </a:lnTo>
                  <a:lnTo>
                    <a:pt x="627799" y="1187450"/>
                  </a:lnTo>
                  <a:lnTo>
                    <a:pt x="676866" y="1185663"/>
                  </a:lnTo>
                  <a:lnTo>
                    <a:pt x="724899" y="1180393"/>
                  </a:lnTo>
                  <a:lnTo>
                    <a:pt x="771760" y="1171769"/>
                  </a:lnTo>
                  <a:lnTo>
                    <a:pt x="817307" y="1159925"/>
                  </a:lnTo>
                  <a:lnTo>
                    <a:pt x="861403" y="1144993"/>
                  </a:lnTo>
                  <a:lnTo>
                    <a:pt x="903907" y="1127104"/>
                  </a:lnTo>
                  <a:lnTo>
                    <a:pt x="944681" y="1106391"/>
                  </a:lnTo>
                  <a:lnTo>
                    <a:pt x="983583" y="1082984"/>
                  </a:lnTo>
                  <a:lnTo>
                    <a:pt x="1020475" y="1057018"/>
                  </a:lnTo>
                  <a:lnTo>
                    <a:pt x="1055218" y="1028622"/>
                  </a:lnTo>
                  <a:lnTo>
                    <a:pt x="1087672" y="997930"/>
                  </a:lnTo>
                  <a:lnTo>
                    <a:pt x="1117697" y="965073"/>
                  </a:lnTo>
                  <a:lnTo>
                    <a:pt x="1145153" y="930183"/>
                  </a:lnTo>
                  <a:lnTo>
                    <a:pt x="1169902" y="893393"/>
                  </a:lnTo>
                  <a:lnTo>
                    <a:pt x="1191804" y="854834"/>
                  </a:lnTo>
                  <a:lnTo>
                    <a:pt x="1210719" y="814638"/>
                  </a:lnTo>
                  <a:lnTo>
                    <a:pt x="1226508" y="772937"/>
                  </a:lnTo>
                  <a:lnTo>
                    <a:pt x="1239031" y="729863"/>
                  </a:lnTo>
                  <a:lnTo>
                    <a:pt x="1248149" y="685548"/>
                  </a:lnTo>
                  <a:lnTo>
                    <a:pt x="1253722" y="640125"/>
                  </a:lnTo>
                  <a:lnTo>
                    <a:pt x="1255610" y="593725"/>
                  </a:lnTo>
                  <a:lnTo>
                    <a:pt x="1253722" y="547324"/>
                  </a:lnTo>
                  <a:lnTo>
                    <a:pt x="1248149" y="501901"/>
                  </a:lnTo>
                  <a:lnTo>
                    <a:pt x="1239031" y="457586"/>
                  </a:lnTo>
                  <a:lnTo>
                    <a:pt x="1226508" y="414512"/>
                  </a:lnTo>
                  <a:lnTo>
                    <a:pt x="1210719" y="372811"/>
                  </a:lnTo>
                  <a:lnTo>
                    <a:pt x="1191804" y="332615"/>
                  </a:lnTo>
                  <a:lnTo>
                    <a:pt x="1169902" y="294056"/>
                  </a:lnTo>
                  <a:lnTo>
                    <a:pt x="1145153" y="257266"/>
                  </a:lnTo>
                  <a:lnTo>
                    <a:pt x="1117697" y="222376"/>
                  </a:lnTo>
                  <a:lnTo>
                    <a:pt x="1087672" y="189519"/>
                  </a:lnTo>
                  <a:lnTo>
                    <a:pt x="1055218" y="158827"/>
                  </a:lnTo>
                  <a:lnTo>
                    <a:pt x="1020475" y="130431"/>
                  </a:lnTo>
                  <a:lnTo>
                    <a:pt x="983583" y="104465"/>
                  </a:lnTo>
                  <a:lnTo>
                    <a:pt x="944681" y="81058"/>
                  </a:lnTo>
                  <a:lnTo>
                    <a:pt x="903907" y="60345"/>
                  </a:lnTo>
                  <a:lnTo>
                    <a:pt x="861403" y="42456"/>
                  </a:lnTo>
                  <a:lnTo>
                    <a:pt x="817307" y="27524"/>
                  </a:lnTo>
                  <a:lnTo>
                    <a:pt x="771760" y="15680"/>
                  </a:lnTo>
                  <a:lnTo>
                    <a:pt x="724899" y="7056"/>
                  </a:lnTo>
                  <a:lnTo>
                    <a:pt x="676866" y="1786"/>
                  </a:lnTo>
                  <a:lnTo>
                    <a:pt x="627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0380" y="128282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0" y="593725"/>
                  </a:moveTo>
                  <a:lnTo>
                    <a:pt x="1888" y="547324"/>
                  </a:lnTo>
                  <a:lnTo>
                    <a:pt x="7462" y="501901"/>
                  </a:lnTo>
                  <a:lnTo>
                    <a:pt x="16580" y="457586"/>
                  </a:lnTo>
                  <a:lnTo>
                    <a:pt x="29104" y="414512"/>
                  </a:lnTo>
                  <a:lnTo>
                    <a:pt x="44894" y="372811"/>
                  </a:lnTo>
                  <a:lnTo>
                    <a:pt x="63810" y="332615"/>
                  </a:lnTo>
                  <a:lnTo>
                    <a:pt x="85713" y="294056"/>
                  </a:lnTo>
                  <a:lnTo>
                    <a:pt x="110463" y="257266"/>
                  </a:lnTo>
                  <a:lnTo>
                    <a:pt x="137920" y="222376"/>
                  </a:lnTo>
                  <a:lnTo>
                    <a:pt x="167946" y="189519"/>
                  </a:lnTo>
                  <a:lnTo>
                    <a:pt x="200400" y="158827"/>
                  </a:lnTo>
                  <a:lnTo>
                    <a:pt x="235143" y="130431"/>
                  </a:lnTo>
                  <a:lnTo>
                    <a:pt x="272035" y="104465"/>
                  </a:lnTo>
                  <a:lnTo>
                    <a:pt x="310937" y="81058"/>
                  </a:lnTo>
                  <a:lnTo>
                    <a:pt x="351709" y="60345"/>
                  </a:lnTo>
                  <a:lnTo>
                    <a:pt x="394212" y="42456"/>
                  </a:lnTo>
                  <a:lnTo>
                    <a:pt x="438305" y="27524"/>
                  </a:lnTo>
                  <a:lnTo>
                    <a:pt x="483850" y="15680"/>
                  </a:lnTo>
                  <a:lnTo>
                    <a:pt x="530707" y="7056"/>
                  </a:lnTo>
                  <a:lnTo>
                    <a:pt x="578737" y="1786"/>
                  </a:lnTo>
                  <a:lnTo>
                    <a:pt x="627799" y="0"/>
                  </a:lnTo>
                  <a:lnTo>
                    <a:pt x="676866" y="1786"/>
                  </a:lnTo>
                  <a:lnTo>
                    <a:pt x="724899" y="7056"/>
                  </a:lnTo>
                  <a:lnTo>
                    <a:pt x="771760" y="15680"/>
                  </a:lnTo>
                  <a:lnTo>
                    <a:pt x="817307" y="27524"/>
                  </a:lnTo>
                  <a:lnTo>
                    <a:pt x="861403" y="42456"/>
                  </a:lnTo>
                  <a:lnTo>
                    <a:pt x="903907" y="60345"/>
                  </a:lnTo>
                  <a:lnTo>
                    <a:pt x="944681" y="81058"/>
                  </a:lnTo>
                  <a:lnTo>
                    <a:pt x="983583" y="104465"/>
                  </a:lnTo>
                  <a:lnTo>
                    <a:pt x="1020475" y="130431"/>
                  </a:lnTo>
                  <a:lnTo>
                    <a:pt x="1055218" y="158827"/>
                  </a:lnTo>
                  <a:lnTo>
                    <a:pt x="1087672" y="189519"/>
                  </a:lnTo>
                  <a:lnTo>
                    <a:pt x="1117697" y="222376"/>
                  </a:lnTo>
                  <a:lnTo>
                    <a:pt x="1145153" y="257266"/>
                  </a:lnTo>
                  <a:lnTo>
                    <a:pt x="1169902" y="294056"/>
                  </a:lnTo>
                  <a:lnTo>
                    <a:pt x="1191804" y="332615"/>
                  </a:lnTo>
                  <a:lnTo>
                    <a:pt x="1210719" y="372811"/>
                  </a:lnTo>
                  <a:lnTo>
                    <a:pt x="1226508" y="414512"/>
                  </a:lnTo>
                  <a:lnTo>
                    <a:pt x="1239031" y="457586"/>
                  </a:lnTo>
                  <a:lnTo>
                    <a:pt x="1248149" y="501901"/>
                  </a:lnTo>
                  <a:lnTo>
                    <a:pt x="1253722" y="547324"/>
                  </a:lnTo>
                  <a:lnTo>
                    <a:pt x="1255610" y="593725"/>
                  </a:lnTo>
                  <a:lnTo>
                    <a:pt x="1253722" y="640125"/>
                  </a:lnTo>
                  <a:lnTo>
                    <a:pt x="1248149" y="685548"/>
                  </a:lnTo>
                  <a:lnTo>
                    <a:pt x="1239031" y="729863"/>
                  </a:lnTo>
                  <a:lnTo>
                    <a:pt x="1226508" y="772937"/>
                  </a:lnTo>
                  <a:lnTo>
                    <a:pt x="1210719" y="814638"/>
                  </a:lnTo>
                  <a:lnTo>
                    <a:pt x="1191804" y="854834"/>
                  </a:lnTo>
                  <a:lnTo>
                    <a:pt x="1169902" y="893393"/>
                  </a:lnTo>
                  <a:lnTo>
                    <a:pt x="1145153" y="930183"/>
                  </a:lnTo>
                  <a:lnTo>
                    <a:pt x="1117697" y="965073"/>
                  </a:lnTo>
                  <a:lnTo>
                    <a:pt x="1087672" y="997930"/>
                  </a:lnTo>
                  <a:lnTo>
                    <a:pt x="1055218" y="1028622"/>
                  </a:lnTo>
                  <a:lnTo>
                    <a:pt x="1020475" y="1057018"/>
                  </a:lnTo>
                  <a:lnTo>
                    <a:pt x="983583" y="1082984"/>
                  </a:lnTo>
                  <a:lnTo>
                    <a:pt x="944681" y="1106391"/>
                  </a:lnTo>
                  <a:lnTo>
                    <a:pt x="903907" y="1127104"/>
                  </a:lnTo>
                  <a:lnTo>
                    <a:pt x="861403" y="1144993"/>
                  </a:lnTo>
                  <a:lnTo>
                    <a:pt x="817307" y="1159925"/>
                  </a:lnTo>
                  <a:lnTo>
                    <a:pt x="771760" y="1171769"/>
                  </a:lnTo>
                  <a:lnTo>
                    <a:pt x="724899" y="1180393"/>
                  </a:lnTo>
                  <a:lnTo>
                    <a:pt x="676866" y="1185663"/>
                  </a:lnTo>
                  <a:lnTo>
                    <a:pt x="627799" y="1187450"/>
                  </a:lnTo>
                  <a:lnTo>
                    <a:pt x="578737" y="1185663"/>
                  </a:lnTo>
                  <a:lnTo>
                    <a:pt x="530707" y="1180393"/>
                  </a:lnTo>
                  <a:lnTo>
                    <a:pt x="483850" y="1171769"/>
                  </a:lnTo>
                  <a:lnTo>
                    <a:pt x="438305" y="1159925"/>
                  </a:lnTo>
                  <a:lnTo>
                    <a:pt x="394212" y="1144993"/>
                  </a:lnTo>
                  <a:lnTo>
                    <a:pt x="351709" y="1127104"/>
                  </a:lnTo>
                  <a:lnTo>
                    <a:pt x="310937" y="1106391"/>
                  </a:lnTo>
                  <a:lnTo>
                    <a:pt x="272035" y="1082984"/>
                  </a:lnTo>
                  <a:lnTo>
                    <a:pt x="235143" y="1057018"/>
                  </a:lnTo>
                  <a:lnTo>
                    <a:pt x="200400" y="1028622"/>
                  </a:lnTo>
                  <a:lnTo>
                    <a:pt x="167946" y="997930"/>
                  </a:lnTo>
                  <a:lnTo>
                    <a:pt x="137920" y="965073"/>
                  </a:lnTo>
                  <a:lnTo>
                    <a:pt x="110463" y="930183"/>
                  </a:lnTo>
                  <a:lnTo>
                    <a:pt x="85713" y="893393"/>
                  </a:lnTo>
                  <a:lnTo>
                    <a:pt x="63810" y="854834"/>
                  </a:lnTo>
                  <a:lnTo>
                    <a:pt x="44894" y="814638"/>
                  </a:lnTo>
                  <a:lnTo>
                    <a:pt x="29104" y="772937"/>
                  </a:lnTo>
                  <a:lnTo>
                    <a:pt x="16580" y="729863"/>
                  </a:lnTo>
                  <a:lnTo>
                    <a:pt x="7462" y="685548"/>
                  </a:lnTo>
                  <a:lnTo>
                    <a:pt x="1888" y="640125"/>
                  </a:lnTo>
                  <a:lnTo>
                    <a:pt x="0" y="5937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07465" y="17118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4030" y="3401567"/>
            <a:ext cx="1268730" cy="1200150"/>
            <a:chOff x="444030" y="3401567"/>
            <a:chExt cx="1268730" cy="1200150"/>
          </a:xfrm>
        </p:grpSpPr>
        <p:sp>
          <p:nvSpPr>
            <p:cNvPr id="8" name="object 8"/>
            <p:cNvSpPr/>
            <p:nvPr/>
          </p:nvSpPr>
          <p:spPr>
            <a:xfrm>
              <a:off x="450380" y="340791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627799" y="0"/>
                  </a:moveTo>
                  <a:lnTo>
                    <a:pt x="578737" y="1786"/>
                  </a:lnTo>
                  <a:lnTo>
                    <a:pt x="530707" y="7056"/>
                  </a:lnTo>
                  <a:lnTo>
                    <a:pt x="483850" y="15680"/>
                  </a:lnTo>
                  <a:lnTo>
                    <a:pt x="438305" y="27524"/>
                  </a:lnTo>
                  <a:lnTo>
                    <a:pt x="394212" y="42456"/>
                  </a:lnTo>
                  <a:lnTo>
                    <a:pt x="351709" y="60345"/>
                  </a:lnTo>
                  <a:lnTo>
                    <a:pt x="310937" y="81058"/>
                  </a:lnTo>
                  <a:lnTo>
                    <a:pt x="272035" y="104465"/>
                  </a:lnTo>
                  <a:lnTo>
                    <a:pt x="235143" y="130431"/>
                  </a:lnTo>
                  <a:lnTo>
                    <a:pt x="200400" y="158827"/>
                  </a:lnTo>
                  <a:lnTo>
                    <a:pt x="167946" y="189519"/>
                  </a:lnTo>
                  <a:lnTo>
                    <a:pt x="137920" y="222376"/>
                  </a:lnTo>
                  <a:lnTo>
                    <a:pt x="110463" y="257266"/>
                  </a:lnTo>
                  <a:lnTo>
                    <a:pt x="85713" y="294056"/>
                  </a:lnTo>
                  <a:lnTo>
                    <a:pt x="63810" y="332615"/>
                  </a:lnTo>
                  <a:lnTo>
                    <a:pt x="44894" y="372811"/>
                  </a:lnTo>
                  <a:lnTo>
                    <a:pt x="29104" y="414512"/>
                  </a:lnTo>
                  <a:lnTo>
                    <a:pt x="16580" y="457586"/>
                  </a:lnTo>
                  <a:lnTo>
                    <a:pt x="7462" y="501901"/>
                  </a:lnTo>
                  <a:lnTo>
                    <a:pt x="1888" y="547324"/>
                  </a:lnTo>
                  <a:lnTo>
                    <a:pt x="0" y="593725"/>
                  </a:lnTo>
                  <a:lnTo>
                    <a:pt x="1888" y="640124"/>
                  </a:lnTo>
                  <a:lnTo>
                    <a:pt x="7462" y="685545"/>
                  </a:lnTo>
                  <a:lnTo>
                    <a:pt x="16580" y="729856"/>
                  </a:lnTo>
                  <a:lnTo>
                    <a:pt x="29104" y="772925"/>
                  </a:lnTo>
                  <a:lnTo>
                    <a:pt x="44894" y="814619"/>
                  </a:lnTo>
                  <a:lnTo>
                    <a:pt x="63810" y="854808"/>
                  </a:lnTo>
                  <a:lnTo>
                    <a:pt x="85713" y="893360"/>
                  </a:lnTo>
                  <a:lnTo>
                    <a:pt x="110463" y="930142"/>
                  </a:lnTo>
                  <a:lnTo>
                    <a:pt x="137920" y="965023"/>
                  </a:lnTo>
                  <a:lnTo>
                    <a:pt x="167946" y="997871"/>
                  </a:lnTo>
                  <a:lnTo>
                    <a:pt x="200400" y="1028554"/>
                  </a:lnTo>
                  <a:lnTo>
                    <a:pt x="235143" y="1056941"/>
                  </a:lnTo>
                  <a:lnTo>
                    <a:pt x="272035" y="1082899"/>
                  </a:lnTo>
                  <a:lnTo>
                    <a:pt x="310937" y="1106297"/>
                  </a:lnTo>
                  <a:lnTo>
                    <a:pt x="351709" y="1127002"/>
                  </a:lnTo>
                  <a:lnTo>
                    <a:pt x="394212" y="1144884"/>
                  </a:lnTo>
                  <a:lnTo>
                    <a:pt x="438305" y="1159811"/>
                  </a:lnTo>
                  <a:lnTo>
                    <a:pt x="483850" y="1171649"/>
                  </a:lnTo>
                  <a:lnTo>
                    <a:pt x="530707" y="1180269"/>
                  </a:lnTo>
                  <a:lnTo>
                    <a:pt x="578737" y="1185537"/>
                  </a:lnTo>
                  <a:lnTo>
                    <a:pt x="627799" y="1187323"/>
                  </a:lnTo>
                  <a:lnTo>
                    <a:pt x="676866" y="1185537"/>
                  </a:lnTo>
                  <a:lnTo>
                    <a:pt x="724899" y="1180269"/>
                  </a:lnTo>
                  <a:lnTo>
                    <a:pt x="771760" y="1171649"/>
                  </a:lnTo>
                  <a:lnTo>
                    <a:pt x="817307" y="1159811"/>
                  </a:lnTo>
                  <a:lnTo>
                    <a:pt x="861403" y="1144884"/>
                  </a:lnTo>
                  <a:lnTo>
                    <a:pt x="903907" y="1127002"/>
                  </a:lnTo>
                  <a:lnTo>
                    <a:pt x="944681" y="1106297"/>
                  </a:lnTo>
                  <a:lnTo>
                    <a:pt x="983583" y="1082899"/>
                  </a:lnTo>
                  <a:lnTo>
                    <a:pt x="1020475" y="1056941"/>
                  </a:lnTo>
                  <a:lnTo>
                    <a:pt x="1055218" y="1028554"/>
                  </a:lnTo>
                  <a:lnTo>
                    <a:pt x="1087672" y="997871"/>
                  </a:lnTo>
                  <a:lnTo>
                    <a:pt x="1117697" y="965023"/>
                  </a:lnTo>
                  <a:lnTo>
                    <a:pt x="1145153" y="930142"/>
                  </a:lnTo>
                  <a:lnTo>
                    <a:pt x="1169902" y="893360"/>
                  </a:lnTo>
                  <a:lnTo>
                    <a:pt x="1191804" y="854808"/>
                  </a:lnTo>
                  <a:lnTo>
                    <a:pt x="1210719" y="814619"/>
                  </a:lnTo>
                  <a:lnTo>
                    <a:pt x="1226508" y="772925"/>
                  </a:lnTo>
                  <a:lnTo>
                    <a:pt x="1239031" y="729856"/>
                  </a:lnTo>
                  <a:lnTo>
                    <a:pt x="1248149" y="685545"/>
                  </a:lnTo>
                  <a:lnTo>
                    <a:pt x="1253722" y="640124"/>
                  </a:lnTo>
                  <a:lnTo>
                    <a:pt x="1255610" y="593725"/>
                  </a:lnTo>
                  <a:lnTo>
                    <a:pt x="1253722" y="547324"/>
                  </a:lnTo>
                  <a:lnTo>
                    <a:pt x="1248149" y="501901"/>
                  </a:lnTo>
                  <a:lnTo>
                    <a:pt x="1239031" y="457586"/>
                  </a:lnTo>
                  <a:lnTo>
                    <a:pt x="1226508" y="414512"/>
                  </a:lnTo>
                  <a:lnTo>
                    <a:pt x="1210719" y="372811"/>
                  </a:lnTo>
                  <a:lnTo>
                    <a:pt x="1191804" y="332615"/>
                  </a:lnTo>
                  <a:lnTo>
                    <a:pt x="1169902" y="294056"/>
                  </a:lnTo>
                  <a:lnTo>
                    <a:pt x="1145153" y="257266"/>
                  </a:lnTo>
                  <a:lnTo>
                    <a:pt x="1117697" y="222376"/>
                  </a:lnTo>
                  <a:lnTo>
                    <a:pt x="1087672" y="189519"/>
                  </a:lnTo>
                  <a:lnTo>
                    <a:pt x="1055218" y="158827"/>
                  </a:lnTo>
                  <a:lnTo>
                    <a:pt x="1020475" y="130431"/>
                  </a:lnTo>
                  <a:lnTo>
                    <a:pt x="983583" y="104465"/>
                  </a:lnTo>
                  <a:lnTo>
                    <a:pt x="944681" y="81058"/>
                  </a:lnTo>
                  <a:lnTo>
                    <a:pt x="903907" y="60345"/>
                  </a:lnTo>
                  <a:lnTo>
                    <a:pt x="861403" y="42456"/>
                  </a:lnTo>
                  <a:lnTo>
                    <a:pt x="817307" y="27524"/>
                  </a:lnTo>
                  <a:lnTo>
                    <a:pt x="771760" y="15680"/>
                  </a:lnTo>
                  <a:lnTo>
                    <a:pt x="724899" y="7056"/>
                  </a:lnTo>
                  <a:lnTo>
                    <a:pt x="676866" y="1786"/>
                  </a:lnTo>
                  <a:lnTo>
                    <a:pt x="627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0380" y="340791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0" y="593725"/>
                  </a:moveTo>
                  <a:lnTo>
                    <a:pt x="1888" y="547324"/>
                  </a:lnTo>
                  <a:lnTo>
                    <a:pt x="7462" y="501901"/>
                  </a:lnTo>
                  <a:lnTo>
                    <a:pt x="16580" y="457586"/>
                  </a:lnTo>
                  <a:lnTo>
                    <a:pt x="29104" y="414512"/>
                  </a:lnTo>
                  <a:lnTo>
                    <a:pt x="44894" y="372811"/>
                  </a:lnTo>
                  <a:lnTo>
                    <a:pt x="63810" y="332615"/>
                  </a:lnTo>
                  <a:lnTo>
                    <a:pt x="85713" y="294056"/>
                  </a:lnTo>
                  <a:lnTo>
                    <a:pt x="110463" y="257266"/>
                  </a:lnTo>
                  <a:lnTo>
                    <a:pt x="137920" y="222376"/>
                  </a:lnTo>
                  <a:lnTo>
                    <a:pt x="167946" y="189519"/>
                  </a:lnTo>
                  <a:lnTo>
                    <a:pt x="200400" y="158827"/>
                  </a:lnTo>
                  <a:lnTo>
                    <a:pt x="235143" y="130431"/>
                  </a:lnTo>
                  <a:lnTo>
                    <a:pt x="272035" y="104465"/>
                  </a:lnTo>
                  <a:lnTo>
                    <a:pt x="310937" y="81058"/>
                  </a:lnTo>
                  <a:lnTo>
                    <a:pt x="351709" y="60345"/>
                  </a:lnTo>
                  <a:lnTo>
                    <a:pt x="394212" y="42456"/>
                  </a:lnTo>
                  <a:lnTo>
                    <a:pt x="438305" y="27524"/>
                  </a:lnTo>
                  <a:lnTo>
                    <a:pt x="483850" y="15680"/>
                  </a:lnTo>
                  <a:lnTo>
                    <a:pt x="530707" y="7056"/>
                  </a:lnTo>
                  <a:lnTo>
                    <a:pt x="578737" y="1786"/>
                  </a:lnTo>
                  <a:lnTo>
                    <a:pt x="627799" y="0"/>
                  </a:lnTo>
                  <a:lnTo>
                    <a:pt x="676866" y="1786"/>
                  </a:lnTo>
                  <a:lnTo>
                    <a:pt x="724899" y="7056"/>
                  </a:lnTo>
                  <a:lnTo>
                    <a:pt x="771760" y="15680"/>
                  </a:lnTo>
                  <a:lnTo>
                    <a:pt x="817307" y="27524"/>
                  </a:lnTo>
                  <a:lnTo>
                    <a:pt x="861403" y="42456"/>
                  </a:lnTo>
                  <a:lnTo>
                    <a:pt x="903907" y="60345"/>
                  </a:lnTo>
                  <a:lnTo>
                    <a:pt x="944681" y="81058"/>
                  </a:lnTo>
                  <a:lnTo>
                    <a:pt x="983583" y="104465"/>
                  </a:lnTo>
                  <a:lnTo>
                    <a:pt x="1020475" y="130431"/>
                  </a:lnTo>
                  <a:lnTo>
                    <a:pt x="1055218" y="158827"/>
                  </a:lnTo>
                  <a:lnTo>
                    <a:pt x="1087672" y="189519"/>
                  </a:lnTo>
                  <a:lnTo>
                    <a:pt x="1117697" y="222376"/>
                  </a:lnTo>
                  <a:lnTo>
                    <a:pt x="1145153" y="257266"/>
                  </a:lnTo>
                  <a:lnTo>
                    <a:pt x="1169902" y="294056"/>
                  </a:lnTo>
                  <a:lnTo>
                    <a:pt x="1191804" y="332615"/>
                  </a:lnTo>
                  <a:lnTo>
                    <a:pt x="1210719" y="372811"/>
                  </a:lnTo>
                  <a:lnTo>
                    <a:pt x="1226508" y="414512"/>
                  </a:lnTo>
                  <a:lnTo>
                    <a:pt x="1239031" y="457586"/>
                  </a:lnTo>
                  <a:lnTo>
                    <a:pt x="1248149" y="501901"/>
                  </a:lnTo>
                  <a:lnTo>
                    <a:pt x="1253722" y="547324"/>
                  </a:lnTo>
                  <a:lnTo>
                    <a:pt x="1255610" y="593725"/>
                  </a:lnTo>
                  <a:lnTo>
                    <a:pt x="1253722" y="640124"/>
                  </a:lnTo>
                  <a:lnTo>
                    <a:pt x="1248149" y="685545"/>
                  </a:lnTo>
                  <a:lnTo>
                    <a:pt x="1239031" y="729856"/>
                  </a:lnTo>
                  <a:lnTo>
                    <a:pt x="1226508" y="772925"/>
                  </a:lnTo>
                  <a:lnTo>
                    <a:pt x="1210719" y="814619"/>
                  </a:lnTo>
                  <a:lnTo>
                    <a:pt x="1191804" y="854808"/>
                  </a:lnTo>
                  <a:lnTo>
                    <a:pt x="1169902" y="893360"/>
                  </a:lnTo>
                  <a:lnTo>
                    <a:pt x="1145153" y="930142"/>
                  </a:lnTo>
                  <a:lnTo>
                    <a:pt x="1117697" y="965023"/>
                  </a:lnTo>
                  <a:lnTo>
                    <a:pt x="1087672" y="997871"/>
                  </a:lnTo>
                  <a:lnTo>
                    <a:pt x="1055218" y="1028554"/>
                  </a:lnTo>
                  <a:lnTo>
                    <a:pt x="1020475" y="1056941"/>
                  </a:lnTo>
                  <a:lnTo>
                    <a:pt x="983583" y="1082899"/>
                  </a:lnTo>
                  <a:lnTo>
                    <a:pt x="944681" y="1106297"/>
                  </a:lnTo>
                  <a:lnTo>
                    <a:pt x="903907" y="1127002"/>
                  </a:lnTo>
                  <a:lnTo>
                    <a:pt x="861403" y="1144884"/>
                  </a:lnTo>
                  <a:lnTo>
                    <a:pt x="817307" y="1159811"/>
                  </a:lnTo>
                  <a:lnTo>
                    <a:pt x="771760" y="1171649"/>
                  </a:lnTo>
                  <a:lnTo>
                    <a:pt x="724899" y="1180269"/>
                  </a:lnTo>
                  <a:lnTo>
                    <a:pt x="676866" y="1185537"/>
                  </a:lnTo>
                  <a:lnTo>
                    <a:pt x="627799" y="1187323"/>
                  </a:lnTo>
                  <a:lnTo>
                    <a:pt x="578737" y="1185537"/>
                  </a:lnTo>
                  <a:lnTo>
                    <a:pt x="530707" y="1180269"/>
                  </a:lnTo>
                  <a:lnTo>
                    <a:pt x="483850" y="1171649"/>
                  </a:lnTo>
                  <a:lnTo>
                    <a:pt x="438305" y="1159811"/>
                  </a:lnTo>
                  <a:lnTo>
                    <a:pt x="394212" y="1144884"/>
                  </a:lnTo>
                  <a:lnTo>
                    <a:pt x="351709" y="1127002"/>
                  </a:lnTo>
                  <a:lnTo>
                    <a:pt x="310937" y="1106297"/>
                  </a:lnTo>
                  <a:lnTo>
                    <a:pt x="272035" y="1082899"/>
                  </a:lnTo>
                  <a:lnTo>
                    <a:pt x="235143" y="1056941"/>
                  </a:lnTo>
                  <a:lnTo>
                    <a:pt x="200400" y="1028554"/>
                  </a:lnTo>
                  <a:lnTo>
                    <a:pt x="167946" y="997871"/>
                  </a:lnTo>
                  <a:lnTo>
                    <a:pt x="137920" y="965023"/>
                  </a:lnTo>
                  <a:lnTo>
                    <a:pt x="110463" y="930142"/>
                  </a:lnTo>
                  <a:lnTo>
                    <a:pt x="85713" y="893360"/>
                  </a:lnTo>
                  <a:lnTo>
                    <a:pt x="63810" y="854808"/>
                  </a:lnTo>
                  <a:lnTo>
                    <a:pt x="44894" y="814619"/>
                  </a:lnTo>
                  <a:lnTo>
                    <a:pt x="29104" y="772925"/>
                  </a:lnTo>
                  <a:lnTo>
                    <a:pt x="16580" y="729856"/>
                  </a:lnTo>
                  <a:lnTo>
                    <a:pt x="7462" y="685545"/>
                  </a:lnTo>
                  <a:lnTo>
                    <a:pt x="1888" y="640124"/>
                  </a:lnTo>
                  <a:lnTo>
                    <a:pt x="0" y="5937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07465" y="383755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31898" y="1351661"/>
            <a:ext cx="2797175" cy="1050290"/>
            <a:chOff x="2231898" y="1351661"/>
            <a:chExt cx="2797175" cy="1050290"/>
          </a:xfrm>
        </p:grpSpPr>
        <p:sp>
          <p:nvSpPr>
            <p:cNvPr id="12" name="object 12"/>
            <p:cNvSpPr/>
            <p:nvPr/>
          </p:nvSpPr>
          <p:spPr>
            <a:xfrm>
              <a:off x="2238248" y="1358011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2611247" y="0"/>
                  </a:moveTo>
                  <a:lnTo>
                    <a:pt x="172846" y="0"/>
                  </a:lnTo>
                  <a:lnTo>
                    <a:pt x="126882" y="6171"/>
                  </a:lnTo>
                  <a:lnTo>
                    <a:pt x="85588" y="23589"/>
                  </a:lnTo>
                  <a:lnTo>
                    <a:pt x="50609" y="50609"/>
                  </a:lnTo>
                  <a:lnTo>
                    <a:pt x="23589" y="85588"/>
                  </a:lnTo>
                  <a:lnTo>
                    <a:pt x="6171" y="126882"/>
                  </a:lnTo>
                  <a:lnTo>
                    <a:pt x="0" y="172847"/>
                  </a:lnTo>
                  <a:lnTo>
                    <a:pt x="0" y="864235"/>
                  </a:lnTo>
                  <a:lnTo>
                    <a:pt x="6171" y="910209"/>
                  </a:lnTo>
                  <a:lnTo>
                    <a:pt x="23589" y="951526"/>
                  </a:lnTo>
                  <a:lnTo>
                    <a:pt x="50609" y="986536"/>
                  </a:lnTo>
                  <a:lnTo>
                    <a:pt x="85588" y="1013587"/>
                  </a:lnTo>
                  <a:lnTo>
                    <a:pt x="126882" y="1031028"/>
                  </a:lnTo>
                  <a:lnTo>
                    <a:pt x="172846" y="1037209"/>
                  </a:lnTo>
                  <a:lnTo>
                    <a:pt x="2611247" y="1037209"/>
                  </a:lnTo>
                  <a:lnTo>
                    <a:pt x="2657211" y="1031028"/>
                  </a:lnTo>
                  <a:lnTo>
                    <a:pt x="2698505" y="1013587"/>
                  </a:lnTo>
                  <a:lnTo>
                    <a:pt x="2733484" y="986536"/>
                  </a:lnTo>
                  <a:lnTo>
                    <a:pt x="2760504" y="951526"/>
                  </a:lnTo>
                  <a:lnTo>
                    <a:pt x="2777922" y="910209"/>
                  </a:lnTo>
                  <a:lnTo>
                    <a:pt x="2784093" y="864235"/>
                  </a:lnTo>
                  <a:lnTo>
                    <a:pt x="2784093" y="172847"/>
                  </a:lnTo>
                  <a:lnTo>
                    <a:pt x="2777922" y="126882"/>
                  </a:lnTo>
                  <a:lnTo>
                    <a:pt x="2760504" y="85588"/>
                  </a:lnTo>
                  <a:lnTo>
                    <a:pt x="2733484" y="50609"/>
                  </a:lnTo>
                  <a:lnTo>
                    <a:pt x="2698505" y="23589"/>
                  </a:lnTo>
                  <a:lnTo>
                    <a:pt x="2657211" y="6171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38248" y="1358011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0" y="172847"/>
                  </a:moveTo>
                  <a:lnTo>
                    <a:pt x="6171" y="126882"/>
                  </a:lnTo>
                  <a:lnTo>
                    <a:pt x="23589" y="85588"/>
                  </a:lnTo>
                  <a:lnTo>
                    <a:pt x="50609" y="50609"/>
                  </a:lnTo>
                  <a:lnTo>
                    <a:pt x="85588" y="23589"/>
                  </a:lnTo>
                  <a:lnTo>
                    <a:pt x="126882" y="6171"/>
                  </a:lnTo>
                  <a:lnTo>
                    <a:pt x="172846" y="0"/>
                  </a:lnTo>
                  <a:lnTo>
                    <a:pt x="2611247" y="0"/>
                  </a:lnTo>
                  <a:lnTo>
                    <a:pt x="2657211" y="6171"/>
                  </a:lnTo>
                  <a:lnTo>
                    <a:pt x="2698505" y="23589"/>
                  </a:lnTo>
                  <a:lnTo>
                    <a:pt x="2733484" y="50609"/>
                  </a:lnTo>
                  <a:lnTo>
                    <a:pt x="2760504" y="85588"/>
                  </a:lnTo>
                  <a:lnTo>
                    <a:pt x="2777922" y="126882"/>
                  </a:lnTo>
                  <a:lnTo>
                    <a:pt x="2784093" y="172847"/>
                  </a:lnTo>
                  <a:lnTo>
                    <a:pt x="2784093" y="864235"/>
                  </a:lnTo>
                  <a:lnTo>
                    <a:pt x="2777922" y="910209"/>
                  </a:lnTo>
                  <a:lnTo>
                    <a:pt x="2760504" y="951526"/>
                  </a:lnTo>
                  <a:lnTo>
                    <a:pt x="2733484" y="986536"/>
                  </a:lnTo>
                  <a:lnTo>
                    <a:pt x="2698505" y="1013587"/>
                  </a:lnTo>
                  <a:lnTo>
                    <a:pt x="2657211" y="1031028"/>
                  </a:lnTo>
                  <a:lnTo>
                    <a:pt x="2611247" y="1037209"/>
                  </a:lnTo>
                  <a:lnTo>
                    <a:pt x="172846" y="1037209"/>
                  </a:lnTo>
                  <a:lnTo>
                    <a:pt x="126882" y="1031028"/>
                  </a:lnTo>
                  <a:lnTo>
                    <a:pt x="85588" y="1013587"/>
                  </a:lnTo>
                  <a:lnTo>
                    <a:pt x="50609" y="986536"/>
                  </a:lnTo>
                  <a:lnTo>
                    <a:pt x="23589" y="951526"/>
                  </a:lnTo>
                  <a:lnTo>
                    <a:pt x="6171" y="910209"/>
                  </a:lnTo>
                  <a:lnTo>
                    <a:pt x="0" y="864235"/>
                  </a:lnTo>
                  <a:lnTo>
                    <a:pt x="0" y="17284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444623" y="1711833"/>
            <a:ext cx="2369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Fundamentos del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ANOVA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31898" y="3476625"/>
            <a:ext cx="2797175" cy="1050290"/>
            <a:chOff x="2231898" y="3476625"/>
            <a:chExt cx="2797175" cy="1050290"/>
          </a:xfrm>
        </p:grpSpPr>
        <p:sp>
          <p:nvSpPr>
            <p:cNvPr id="16" name="object 16"/>
            <p:cNvSpPr/>
            <p:nvPr/>
          </p:nvSpPr>
          <p:spPr>
            <a:xfrm>
              <a:off x="2238248" y="3482975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2611247" y="0"/>
                  </a:moveTo>
                  <a:lnTo>
                    <a:pt x="172846" y="0"/>
                  </a:lnTo>
                  <a:lnTo>
                    <a:pt x="126882" y="6180"/>
                  </a:lnTo>
                  <a:lnTo>
                    <a:pt x="85588" y="23617"/>
                  </a:lnTo>
                  <a:lnTo>
                    <a:pt x="50609" y="50657"/>
                  </a:lnTo>
                  <a:lnTo>
                    <a:pt x="23589" y="85645"/>
                  </a:lnTo>
                  <a:lnTo>
                    <a:pt x="6171" y="126926"/>
                  </a:lnTo>
                  <a:lnTo>
                    <a:pt x="0" y="172847"/>
                  </a:lnTo>
                  <a:lnTo>
                    <a:pt x="0" y="864362"/>
                  </a:lnTo>
                  <a:lnTo>
                    <a:pt x="6171" y="910326"/>
                  </a:lnTo>
                  <a:lnTo>
                    <a:pt x="23589" y="951620"/>
                  </a:lnTo>
                  <a:lnTo>
                    <a:pt x="50609" y="986599"/>
                  </a:lnTo>
                  <a:lnTo>
                    <a:pt x="85588" y="1013619"/>
                  </a:lnTo>
                  <a:lnTo>
                    <a:pt x="126882" y="1031037"/>
                  </a:lnTo>
                  <a:lnTo>
                    <a:pt x="172846" y="1037208"/>
                  </a:lnTo>
                  <a:lnTo>
                    <a:pt x="2611247" y="1037208"/>
                  </a:lnTo>
                  <a:lnTo>
                    <a:pt x="2657211" y="1031037"/>
                  </a:lnTo>
                  <a:lnTo>
                    <a:pt x="2698505" y="1013619"/>
                  </a:lnTo>
                  <a:lnTo>
                    <a:pt x="2733484" y="986599"/>
                  </a:lnTo>
                  <a:lnTo>
                    <a:pt x="2760504" y="951620"/>
                  </a:lnTo>
                  <a:lnTo>
                    <a:pt x="2777922" y="910326"/>
                  </a:lnTo>
                  <a:lnTo>
                    <a:pt x="2784093" y="864362"/>
                  </a:lnTo>
                  <a:lnTo>
                    <a:pt x="2784093" y="172847"/>
                  </a:lnTo>
                  <a:lnTo>
                    <a:pt x="2777922" y="126926"/>
                  </a:lnTo>
                  <a:lnTo>
                    <a:pt x="2760504" y="85645"/>
                  </a:lnTo>
                  <a:lnTo>
                    <a:pt x="2733484" y="50657"/>
                  </a:lnTo>
                  <a:lnTo>
                    <a:pt x="2698505" y="23617"/>
                  </a:lnTo>
                  <a:lnTo>
                    <a:pt x="2657211" y="6180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38248" y="3482975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0" y="172847"/>
                  </a:moveTo>
                  <a:lnTo>
                    <a:pt x="6171" y="126926"/>
                  </a:lnTo>
                  <a:lnTo>
                    <a:pt x="23589" y="85645"/>
                  </a:lnTo>
                  <a:lnTo>
                    <a:pt x="50609" y="50657"/>
                  </a:lnTo>
                  <a:lnTo>
                    <a:pt x="85588" y="23617"/>
                  </a:lnTo>
                  <a:lnTo>
                    <a:pt x="126882" y="6180"/>
                  </a:lnTo>
                  <a:lnTo>
                    <a:pt x="172846" y="0"/>
                  </a:lnTo>
                  <a:lnTo>
                    <a:pt x="2611247" y="0"/>
                  </a:lnTo>
                  <a:lnTo>
                    <a:pt x="2657211" y="6180"/>
                  </a:lnTo>
                  <a:lnTo>
                    <a:pt x="2698505" y="23617"/>
                  </a:lnTo>
                  <a:lnTo>
                    <a:pt x="2733484" y="50657"/>
                  </a:lnTo>
                  <a:lnTo>
                    <a:pt x="2760504" y="85645"/>
                  </a:lnTo>
                  <a:lnTo>
                    <a:pt x="2777922" y="126926"/>
                  </a:lnTo>
                  <a:lnTo>
                    <a:pt x="2784093" y="172847"/>
                  </a:lnTo>
                  <a:lnTo>
                    <a:pt x="2784093" y="864362"/>
                  </a:lnTo>
                  <a:lnTo>
                    <a:pt x="2777922" y="910326"/>
                  </a:lnTo>
                  <a:lnTo>
                    <a:pt x="2760504" y="951620"/>
                  </a:lnTo>
                  <a:lnTo>
                    <a:pt x="2733484" y="986599"/>
                  </a:lnTo>
                  <a:lnTo>
                    <a:pt x="2698505" y="1013619"/>
                  </a:lnTo>
                  <a:lnTo>
                    <a:pt x="2657211" y="1031037"/>
                  </a:lnTo>
                  <a:lnTo>
                    <a:pt x="2611247" y="1037208"/>
                  </a:lnTo>
                  <a:lnTo>
                    <a:pt x="172846" y="1037208"/>
                  </a:lnTo>
                  <a:lnTo>
                    <a:pt x="126882" y="1031037"/>
                  </a:lnTo>
                  <a:lnTo>
                    <a:pt x="85588" y="1013619"/>
                  </a:lnTo>
                  <a:lnTo>
                    <a:pt x="50609" y="986599"/>
                  </a:lnTo>
                  <a:lnTo>
                    <a:pt x="23589" y="951620"/>
                  </a:lnTo>
                  <a:lnTo>
                    <a:pt x="6171" y="910326"/>
                  </a:lnTo>
                  <a:lnTo>
                    <a:pt x="0" y="864362"/>
                  </a:lnTo>
                  <a:lnTo>
                    <a:pt x="0" y="17284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656713" y="3837558"/>
            <a:ext cx="1946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Etapas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 un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ANOVA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016" y="959611"/>
            <a:ext cx="9072880" cy="320548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 algn="just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Se </a:t>
            </a:r>
            <a:r>
              <a:rPr sz="2400" spc="-5" dirty="0">
                <a:latin typeface="Carlito"/>
                <a:cs typeface="Carlito"/>
              </a:rPr>
              <a:t>puede estudiar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20" dirty="0">
                <a:latin typeface="Carlito"/>
                <a:cs typeface="Carlito"/>
              </a:rPr>
              <a:t>efecto </a:t>
            </a:r>
            <a:r>
              <a:rPr sz="2400" spc="-5" dirty="0">
                <a:latin typeface="Carlito"/>
                <a:cs typeface="Carlito"/>
              </a:rPr>
              <a:t>de dos </a:t>
            </a:r>
            <a:r>
              <a:rPr sz="2400" dirty="0">
                <a:latin typeface="Carlito"/>
                <a:cs typeface="Carlito"/>
              </a:rPr>
              <a:t>o más </a:t>
            </a:r>
            <a:r>
              <a:rPr sz="2400" spc="-10" dirty="0">
                <a:latin typeface="Carlito"/>
                <a:cs typeface="Carlito"/>
              </a:rPr>
              <a:t>variables. </a:t>
            </a:r>
            <a:r>
              <a:rPr sz="2400" spc="-15" dirty="0">
                <a:latin typeface="Carlito"/>
                <a:cs typeface="Carlito"/>
              </a:rPr>
              <a:t>Este </a:t>
            </a:r>
            <a:r>
              <a:rPr sz="2400" spc="-5" dirty="0">
                <a:latin typeface="Carlito"/>
                <a:cs typeface="Carlito"/>
              </a:rPr>
              <a:t>tipo de análisis  se </a:t>
            </a:r>
            <a:r>
              <a:rPr sz="2400" dirty="0">
                <a:latin typeface="Carlito"/>
                <a:cs typeface="Carlito"/>
              </a:rPr>
              <a:t>llama </a:t>
            </a:r>
            <a:r>
              <a:rPr sz="2400" spc="-10" dirty="0">
                <a:latin typeface="Carlito"/>
                <a:cs typeface="Carlito"/>
              </a:rPr>
              <a:t>como experimento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factorial.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Carlito"/>
              <a:cs typeface="Carlito"/>
            </a:endParaRPr>
          </a:p>
          <a:p>
            <a:pPr marL="241300" marR="5715" indent="-228600" algn="just">
              <a:lnSpc>
                <a:spcPts val="2590"/>
              </a:lnSpc>
              <a:spcBef>
                <a:spcPts val="16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En </a:t>
            </a:r>
            <a:r>
              <a:rPr sz="2400" spc="-5" dirty="0">
                <a:latin typeface="Carlito"/>
                <a:cs typeface="Carlito"/>
              </a:rPr>
              <a:t>un </a:t>
            </a:r>
            <a:r>
              <a:rPr sz="2400" spc="-10" dirty="0">
                <a:latin typeface="Carlito"/>
                <a:cs typeface="Carlito"/>
              </a:rPr>
              <a:t>experimento </a:t>
            </a:r>
            <a:r>
              <a:rPr sz="2400" spc="-15" dirty="0">
                <a:latin typeface="Carlito"/>
                <a:cs typeface="Carlito"/>
              </a:rPr>
              <a:t>factorial </a:t>
            </a:r>
            <a:r>
              <a:rPr sz="2400" spc="-5" dirty="0">
                <a:latin typeface="Carlito"/>
                <a:cs typeface="Carlito"/>
              </a:rPr>
              <a:t>no </a:t>
            </a:r>
            <a:r>
              <a:rPr sz="2400" spc="-10" dirty="0">
                <a:latin typeface="Carlito"/>
                <a:cs typeface="Carlito"/>
              </a:rPr>
              <a:t>solo </a:t>
            </a:r>
            <a:r>
              <a:rPr sz="2400" dirty="0">
                <a:latin typeface="Carlito"/>
                <a:cs typeface="Carlito"/>
              </a:rPr>
              <a:t>es </a:t>
            </a:r>
            <a:r>
              <a:rPr sz="2400" spc="-5" dirty="0">
                <a:latin typeface="Carlito"/>
                <a:cs typeface="Carlito"/>
              </a:rPr>
              <a:t>posible estudiar </a:t>
            </a:r>
            <a:r>
              <a:rPr sz="2400" dirty="0">
                <a:latin typeface="Carlito"/>
                <a:cs typeface="Carlito"/>
              </a:rPr>
              <a:t>los </a:t>
            </a:r>
            <a:r>
              <a:rPr sz="2400" spc="-20" dirty="0">
                <a:latin typeface="Carlito"/>
                <a:cs typeface="Carlito"/>
              </a:rPr>
              <a:t>efectos </a:t>
            </a:r>
            <a:r>
              <a:rPr sz="2400" spc="-5" dirty="0">
                <a:latin typeface="Carlito"/>
                <a:cs typeface="Carlito"/>
              </a:rPr>
              <a:t>de  </a:t>
            </a:r>
            <a:r>
              <a:rPr sz="2400" spc="-15" dirty="0">
                <a:latin typeface="Carlito"/>
                <a:cs typeface="Carlito"/>
              </a:rPr>
              <a:t>factores </a:t>
            </a:r>
            <a:r>
              <a:rPr sz="2400" spc="-5" dirty="0">
                <a:latin typeface="Carlito"/>
                <a:cs typeface="Carlito"/>
              </a:rPr>
              <a:t>individuales, sino también, si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10" dirty="0">
                <a:latin typeface="Carlito"/>
                <a:cs typeface="Carlito"/>
              </a:rPr>
              <a:t>experimento </a:t>
            </a:r>
            <a:r>
              <a:rPr sz="2400" spc="-5" dirty="0">
                <a:latin typeface="Carlito"/>
                <a:cs typeface="Carlito"/>
              </a:rPr>
              <a:t>se </a:t>
            </a:r>
            <a:r>
              <a:rPr sz="2400" spc="-15" dirty="0">
                <a:latin typeface="Carlito"/>
                <a:cs typeface="Carlito"/>
              </a:rPr>
              <a:t>efectúa  </a:t>
            </a:r>
            <a:r>
              <a:rPr sz="2400" spc="-5" dirty="0">
                <a:latin typeface="Carlito"/>
                <a:cs typeface="Carlito"/>
              </a:rPr>
              <a:t>adecuadamente, se debe </a:t>
            </a:r>
            <a:r>
              <a:rPr sz="2400" spc="-15" dirty="0">
                <a:latin typeface="Carlito"/>
                <a:cs typeface="Carlito"/>
              </a:rPr>
              <a:t>corroborar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i="1" spc="-10" dirty="0">
                <a:latin typeface="Carlito"/>
                <a:cs typeface="Carlito"/>
              </a:rPr>
              <a:t>interacciones </a:t>
            </a:r>
            <a:r>
              <a:rPr sz="2400" spc="-15" dirty="0">
                <a:latin typeface="Carlito"/>
                <a:cs typeface="Carlito"/>
              </a:rPr>
              <a:t>entre </a:t>
            </a:r>
            <a:r>
              <a:rPr sz="2400" dirty="0">
                <a:latin typeface="Carlito"/>
                <a:cs typeface="Carlito"/>
              </a:rPr>
              <a:t>los</a:t>
            </a:r>
            <a:r>
              <a:rPr sz="2400" spc="5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factores.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5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El modelo es el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siguiente: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9192" y="67818"/>
            <a:ext cx="51987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Otros </a:t>
            </a:r>
            <a:r>
              <a:rPr spc="-185" dirty="0"/>
              <a:t>diseños:</a:t>
            </a:r>
            <a:r>
              <a:rPr spc="-555" dirty="0"/>
              <a:t> </a:t>
            </a:r>
            <a:r>
              <a:rPr spc="-275" dirty="0"/>
              <a:t>factorial</a:t>
            </a:r>
          </a:p>
        </p:txBody>
      </p:sp>
      <p:sp>
        <p:nvSpPr>
          <p:cNvPr id="4" name="object 4"/>
          <p:cNvSpPr/>
          <p:nvPr/>
        </p:nvSpPr>
        <p:spPr>
          <a:xfrm>
            <a:off x="100001" y="4336084"/>
            <a:ext cx="9282123" cy="1934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96373" y="1162050"/>
            <a:ext cx="2409825" cy="1838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34550" y="3593261"/>
            <a:ext cx="2319401" cy="2602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0936" y="146684"/>
            <a:ext cx="13804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Índice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4030" y="1276477"/>
            <a:ext cx="1268730" cy="1200150"/>
            <a:chOff x="444030" y="1276477"/>
            <a:chExt cx="1268730" cy="1200150"/>
          </a:xfrm>
        </p:grpSpPr>
        <p:sp>
          <p:nvSpPr>
            <p:cNvPr id="4" name="object 4"/>
            <p:cNvSpPr/>
            <p:nvPr/>
          </p:nvSpPr>
          <p:spPr>
            <a:xfrm>
              <a:off x="450380" y="128282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627799" y="0"/>
                  </a:moveTo>
                  <a:lnTo>
                    <a:pt x="578737" y="1786"/>
                  </a:lnTo>
                  <a:lnTo>
                    <a:pt x="530707" y="7056"/>
                  </a:lnTo>
                  <a:lnTo>
                    <a:pt x="483850" y="15680"/>
                  </a:lnTo>
                  <a:lnTo>
                    <a:pt x="438305" y="27524"/>
                  </a:lnTo>
                  <a:lnTo>
                    <a:pt x="394212" y="42456"/>
                  </a:lnTo>
                  <a:lnTo>
                    <a:pt x="351709" y="60345"/>
                  </a:lnTo>
                  <a:lnTo>
                    <a:pt x="310937" y="81058"/>
                  </a:lnTo>
                  <a:lnTo>
                    <a:pt x="272035" y="104465"/>
                  </a:lnTo>
                  <a:lnTo>
                    <a:pt x="235143" y="130431"/>
                  </a:lnTo>
                  <a:lnTo>
                    <a:pt x="200400" y="158827"/>
                  </a:lnTo>
                  <a:lnTo>
                    <a:pt x="167946" y="189519"/>
                  </a:lnTo>
                  <a:lnTo>
                    <a:pt x="137920" y="222376"/>
                  </a:lnTo>
                  <a:lnTo>
                    <a:pt x="110463" y="257266"/>
                  </a:lnTo>
                  <a:lnTo>
                    <a:pt x="85713" y="294056"/>
                  </a:lnTo>
                  <a:lnTo>
                    <a:pt x="63810" y="332615"/>
                  </a:lnTo>
                  <a:lnTo>
                    <a:pt x="44894" y="372811"/>
                  </a:lnTo>
                  <a:lnTo>
                    <a:pt x="29104" y="414512"/>
                  </a:lnTo>
                  <a:lnTo>
                    <a:pt x="16580" y="457586"/>
                  </a:lnTo>
                  <a:lnTo>
                    <a:pt x="7462" y="501901"/>
                  </a:lnTo>
                  <a:lnTo>
                    <a:pt x="1888" y="547324"/>
                  </a:lnTo>
                  <a:lnTo>
                    <a:pt x="0" y="593725"/>
                  </a:lnTo>
                  <a:lnTo>
                    <a:pt x="1888" y="640125"/>
                  </a:lnTo>
                  <a:lnTo>
                    <a:pt x="7462" y="685548"/>
                  </a:lnTo>
                  <a:lnTo>
                    <a:pt x="16580" y="729863"/>
                  </a:lnTo>
                  <a:lnTo>
                    <a:pt x="29104" y="772937"/>
                  </a:lnTo>
                  <a:lnTo>
                    <a:pt x="44894" y="814638"/>
                  </a:lnTo>
                  <a:lnTo>
                    <a:pt x="63810" y="854834"/>
                  </a:lnTo>
                  <a:lnTo>
                    <a:pt x="85713" y="893393"/>
                  </a:lnTo>
                  <a:lnTo>
                    <a:pt x="110463" y="930183"/>
                  </a:lnTo>
                  <a:lnTo>
                    <a:pt x="137920" y="965073"/>
                  </a:lnTo>
                  <a:lnTo>
                    <a:pt x="167946" y="997930"/>
                  </a:lnTo>
                  <a:lnTo>
                    <a:pt x="200400" y="1028622"/>
                  </a:lnTo>
                  <a:lnTo>
                    <a:pt x="235143" y="1057018"/>
                  </a:lnTo>
                  <a:lnTo>
                    <a:pt x="272035" y="1082984"/>
                  </a:lnTo>
                  <a:lnTo>
                    <a:pt x="310937" y="1106391"/>
                  </a:lnTo>
                  <a:lnTo>
                    <a:pt x="351709" y="1127104"/>
                  </a:lnTo>
                  <a:lnTo>
                    <a:pt x="394212" y="1144993"/>
                  </a:lnTo>
                  <a:lnTo>
                    <a:pt x="438305" y="1159925"/>
                  </a:lnTo>
                  <a:lnTo>
                    <a:pt x="483850" y="1171769"/>
                  </a:lnTo>
                  <a:lnTo>
                    <a:pt x="530707" y="1180393"/>
                  </a:lnTo>
                  <a:lnTo>
                    <a:pt x="578737" y="1185663"/>
                  </a:lnTo>
                  <a:lnTo>
                    <a:pt x="627799" y="1187450"/>
                  </a:lnTo>
                  <a:lnTo>
                    <a:pt x="676866" y="1185663"/>
                  </a:lnTo>
                  <a:lnTo>
                    <a:pt x="724899" y="1180393"/>
                  </a:lnTo>
                  <a:lnTo>
                    <a:pt x="771760" y="1171769"/>
                  </a:lnTo>
                  <a:lnTo>
                    <a:pt x="817307" y="1159925"/>
                  </a:lnTo>
                  <a:lnTo>
                    <a:pt x="861403" y="1144993"/>
                  </a:lnTo>
                  <a:lnTo>
                    <a:pt x="903907" y="1127104"/>
                  </a:lnTo>
                  <a:lnTo>
                    <a:pt x="944681" y="1106391"/>
                  </a:lnTo>
                  <a:lnTo>
                    <a:pt x="983583" y="1082984"/>
                  </a:lnTo>
                  <a:lnTo>
                    <a:pt x="1020475" y="1057018"/>
                  </a:lnTo>
                  <a:lnTo>
                    <a:pt x="1055218" y="1028622"/>
                  </a:lnTo>
                  <a:lnTo>
                    <a:pt x="1087672" y="997930"/>
                  </a:lnTo>
                  <a:lnTo>
                    <a:pt x="1117697" y="965073"/>
                  </a:lnTo>
                  <a:lnTo>
                    <a:pt x="1145153" y="930183"/>
                  </a:lnTo>
                  <a:lnTo>
                    <a:pt x="1169902" y="893393"/>
                  </a:lnTo>
                  <a:lnTo>
                    <a:pt x="1191804" y="854834"/>
                  </a:lnTo>
                  <a:lnTo>
                    <a:pt x="1210719" y="814638"/>
                  </a:lnTo>
                  <a:lnTo>
                    <a:pt x="1226508" y="772937"/>
                  </a:lnTo>
                  <a:lnTo>
                    <a:pt x="1239031" y="729863"/>
                  </a:lnTo>
                  <a:lnTo>
                    <a:pt x="1248149" y="685548"/>
                  </a:lnTo>
                  <a:lnTo>
                    <a:pt x="1253722" y="640125"/>
                  </a:lnTo>
                  <a:lnTo>
                    <a:pt x="1255610" y="593725"/>
                  </a:lnTo>
                  <a:lnTo>
                    <a:pt x="1253722" y="547324"/>
                  </a:lnTo>
                  <a:lnTo>
                    <a:pt x="1248149" y="501901"/>
                  </a:lnTo>
                  <a:lnTo>
                    <a:pt x="1239031" y="457586"/>
                  </a:lnTo>
                  <a:lnTo>
                    <a:pt x="1226508" y="414512"/>
                  </a:lnTo>
                  <a:lnTo>
                    <a:pt x="1210719" y="372811"/>
                  </a:lnTo>
                  <a:lnTo>
                    <a:pt x="1191804" y="332615"/>
                  </a:lnTo>
                  <a:lnTo>
                    <a:pt x="1169902" y="294056"/>
                  </a:lnTo>
                  <a:lnTo>
                    <a:pt x="1145153" y="257266"/>
                  </a:lnTo>
                  <a:lnTo>
                    <a:pt x="1117697" y="222376"/>
                  </a:lnTo>
                  <a:lnTo>
                    <a:pt x="1087672" y="189519"/>
                  </a:lnTo>
                  <a:lnTo>
                    <a:pt x="1055218" y="158827"/>
                  </a:lnTo>
                  <a:lnTo>
                    <a:pt x="1020475" y="130431"/>
                  </a:lnTo>
                  <a:lnTo>
                    <a:pt x="983583" y="104465"/>
                  </a:lnTo>
                  <a:lnTo>
                    <a:pt x="944681" y="81058"/>
                  </a:lnTo>
                  <a:lnTo>
                    <a:pt x="903907" y="60345"/>
                  </a:lnTo>
                  <a:lnTo>
                    <a:pt x="861403" y="42456"/>
                  </a:lnTo>
                  <a:lnTo>
                    <a:pt x="817307" y="27524"/>
                  </a:lnTo>
                  <a:lnTo>
                    <a:pt x="771760" y="15680"/>
                  </a:lnTo>
                  <a:lnTo>
                    <a:pt x="724899" y="7056"/>
                  </a:lnTo>
                  <a:lnTo>
                    <a:pt x="676866" y="1786"/>
                  </a:lnTo>
                  <a:lnTo>
                    <a:pt x="627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0380" y="128282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0" y="593725"/>
                  </a:moveTo>
                  <a:lnTo>
                    <a:pt x="1888" y="547324"/>
                  </a:lnTo>
                  <a:lnTo>
                    <a:pt x="7462" y="501901"/>
                  </a:lnTo>
                  <a:lnTo>
                    <a:pt x="16580" y="457586"/>
                  </a:lnTo>
                  <a:lnTo>
                    <a:pt x="29104" y="414512"/>
                  </a:lnTo>
                  <a:lnTo>
                    <a:pt x="44894" y="372811"/>
                  </a:lnTo>
                  <a:lnTo>
                    <a:pt x="63810" y="332615"/>
                  </a:lnTo>
                  <a:lnTo>
                    <a:pt x="85713" y="294056"/>
                  </a:lnTo>
                  <a:lnTo>
                    <a:pt x="110463" y="257266"/>
                  </a:lnTo>
                  <a:lnTo>
                    <a:pt x="137920" y="222376"/>
                  </a:lnTo>
                  <a:lnTo>
                    <a:pt x="167946" y="189519"/>
                  </a:lnTo>
                  <a:lnTo>
                    <a:pt x="200400" y="158827"/>
                  </a:lnTo>
                  <a:lnTo>
                    <a:pt x="235143" y="130431"/>
                  </a:lnTo>
                  <a:lnTo>
                    <a:pt x="272035" y="104465"/>
                  </a:lnTo>
                  <a:lnTo>
                    <a:pt x="310937" y="81058"/>
                  </a:lnTo>
                  <a:lnTo>
                    <a:pt x="351709" y="60345"/>
                  </a:lnTo>
                  <a:lnTo>
                    <a:pt x="394212" y="42456"/>
                  </a:lnTo>
                  <a:lnTo>
                    <a:pt x="438305" y="27524"/>
                  </a:lnTo>
                  <a:lnTo>
                    <a:pt x="483850" y="15680"/>
                  </a:lnTo>
                  <a:lnTo>
                    <a:pt x="530707" y="7056"/>
                  </a:lnTo>
                  <a:lnTo>
                    <a:pt x="578737" y="1786"/>
                  </a:lnTo>
                  <a:lnTo>
                    <a:pt x="627799" y="0"/>
                  </a:lnTo>
                  <a:lnTo>
                    <a:pt x="676866" y="1786"/>
                  </a:lnTo>
                  <a:lnTo>
                    <a:pt x="724899" y="7056"/>
                  </a:lnTo>
                  <a:lnTo>
                    <a:pt x="771760" y="15680"/>
                  </a:lnTo>
                  <a:lnTo>
                    <a:pt x="817307" y="27524"/>
                  </a:lnTo>
                  <a:lnTo>
                    <a:pt x="861403" y="42456"/>
                  </a:lnTo>
                  <a:lnTo>
                    <a:pt x="903907" y="60345"/>
                  </a:lnTo>
                  <a:lnTo>
                    <a:pt x="944681" y="81058"/>
                  </a:lnTo>
                  <a:lnTo>
                    <a:pt x="983583" y="104465"/>
                  </a:lnTo>
                  <a:lnTo>
                    <a:pt x="1020475" y="130431"/>
                  </a:lnTo>
                  <a:lnTo>
                    <a:pt x="1055218" y="158827"/>
                  </a:lnTo>
                  <a:lnTo>
                    <a:pt x="1087672" y="189519"/>
                  </a:lnTo>
                  <a:lnTo>
                    <a:pt x="1117697" y="222376"/>
                  </a:lnTo>
                  <a:lnTo>
                    <a:pt x="1145153" y="257266"/>
                  </a:lnTo>
                  <a:lnTo>
                    <a:pt x="1169902" y="294056"/>
                  </a:lnTo>
                  <a:lnTo>
                    <a:pt x="1191804" y="332615"/>
                  </a:lnTo>
                  <a:lnTo>
                    <a:pt x="1210719" y="372811"/>
                  </a:lnTo>
                  <a:lnTo>
                    <a:pt x="1226508" y="414512"/>
                  </a:lnTo>
                  <a:lnTo>
                    <a:pt x="1239031" y="457586"/>
                  </a:lnTo>
                  <a:lnTo>
                    <a:pt x="1248149" y="501901"/>
                  </a:lnTo>
                  <a:lnTo>
                    <a:pt x="1253722" y="547324"/>
                  </a:lnTo>
                  <a:lnTo>
                    <a:pt x="1255610" y="593725"/>
                  </a:lnTo>
                  <a:lnTo>
                    <a:pt x="1253722" y="640125"/>
                  </a:lnTo>
                  <a:lnTo>
                    <a:pt x="1248149" y="685548"/>
                  </a:lnTo>
                  <a:lnTo>
                    <a:pt x="1239031" y="729863"/>
                  </a:lnTo>
                  <a:lnTo>
                    <a:pt x="1226508" y="772937"/>
                  </a:lnTo>
                  <a:lnTo>
                    <a:pt x="1210719" y="814638"/>
                  </a:lnTo>
                  <a:lnTo>
                    <a:pt x="1191804" y="854834"/>
                  </a:lnTo>
                  <a:lnTo>
                    <a:pt x="1169902" y="893393"/>
                  </a:lnTo>
                  <a:lnTo>
                    <a:pt x="1145153" y="930183"/>
                  </a:lnTo>
                  <a:lnTo>
                    <a:pt x="1117697" y="965073"/>
                  </a:lnTo>
                  <a:lnTo>
                    <a:pt x="1087672" y="997930"/>
                  </a:lnTo>
                  <a:lnTo>
                    <a:pt x="1055218" y="1028622"/>
                  </a:lnTo>
                  <a:lnTo>
                    <a:pt x="1020475" y="1057018"/>
                  </a:lnTo>
                  <a:lnTo>
                    <a:pt x="983583" y="1082984"/>
                  </a:lnTo>
                  <a:lnTo>
                    <a:pt x="944681" y="1106391"/>
                  </a:lnTo>
                  <a:lnTo>
                    <a:pt x="903907" y="1127104"/>
                  </a:lnTo>
                  <a:lnTo>
                    <a:pt x="861403" y="1144993"/>
                  </a:lnTo>
                  <a:lnTo>
                    <a:pt x="817307" y="1159925"/>
                  </a:lnTo>
                  <a:lnTo>
                    <a:pt x="771760" y="1171769"/>
                  </a:lnTo>
                  <a:lnTo>
                    <a:pt x="724899" y="1180393"/>
                  </a:lnTo>
                  <a:lnTo>
                    <a:pt x="676866" y="1185663"/>
                  </a:lnTo>
                  <a:lnTo>
                    <a:pt x="627799" y="1187450"/>
                  </a:lnTo>
                  <a:lnTo>
                    <a:pt x="578737" y="1185663"/>
                  </a:lnTo>
                  <a:lnTo>
                    <a:pt x="530707" y="1180393"/>
                  </a:lnTo>
                  <a:lnTo>
                    <a:pt x="483850" y="1171769"/>
                  </a:lnTo>
                  <a:lnTo>
                    <a:pt x="438305" y="1159925"/>
                  </a:lnTo>
                  <a:lnTo>
                    <a:pt x="394212" y="1144993"/>
                  </a:lnTo>
                  <a:lnTo>
                    <a:pt x="351709" y="1127104"/>
                  </a:lnTo>
                  <a:lnTo>
                    <a:pt x="310937" y="1106391"/>
                  </a:lnTo>
                  <a:lnTo>
                    <a:pt x="272035" y="1082984"/>
                  </a:lnTo>
                  <a:lnTo>
                    <a:pt x="235143" y="1057018"/>
                  </a:lnTo>
                  <a:lnTo>
                    <a:pt x="200400" y="1028622"/>
                  </a:lnTo>
                  <a:lnTo>
                    <a:pt x="167946" y="997930"/>
                  </a:lnTo>
                  <a:lnTo>
                    <a:pt x="137920" y="965073"/>
                  </a:lnTo>
                  <a:lnTo>
                    <a:pt x="110463" y="930183"/>
                  </a:lnTo>
                  <a:lnTo>
                    <a:pt x="85713" y="893393"/>
                  </a:lnTo>
                  <a:lnTo>
                    <a:pt x="63810" y="854834"/>
                  </a:lnTo>
                  <a:lnTo>
                    <a:pt x="44894" y="814638"/>
                  </a:lnTo>
                  <a:lnTo>
                    <a:pt x="29104" y="772937"/>
                  </a:lnTo>
                  <a:lnTo>
                    <a:pt x="16580" y="729863"/>
                  </a:lnTo>
                  <a:lnTo>
                    <a:pt x="7462" y="685548"/>
                  </a:lnTo>
                  <a:lnTo>
                    <a:pt x="1888" y="640125"/>
                  </a:lnTo>
                  <a:lnTo>
                    <a:pt x="0" y="5937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07465" y="17118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4030" y="3401567"/>
            <a:ext cx="1268730" cy="1200150"/>
            <a:chOff x="444030" y="3401567"/>
            <a:chExt cx="1268730" cy="1200150"/>
          </a:xfrm>
        </p:grpSpPr>
        <p:sp>
          <p:nvSpPr>
            <p:cNvPr id="8" name="object 8"/>
            <p:cNvSpPr/>
            <p:nvPr/>
          </p:nvSpPr>
          <p:spPr>
            <a:xfrm>
              <a:off x="450380" y="340791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627799" y="0"/>
                  </a:moveTo>
                  <a:lnTo>
                    <a:pt x="578737" y="1786"/>
                  </a:lnTo>
                  <a:lnTo>
                    <a:pt x="530707" y="7056"/>
                  </a:lnTo>
                  <a:lnTo>
                    <a:pt x="483850" y="15680"/>
                  </a:lnTo>
                  <a:lnTo>
                    <a:pt x="438305" y="27524"/>
                  </a:lnTo>
                  <a:lnTo>
                    <a:pt x="394212" y="42456"/>
                  </a:lnTo>
                  <a:lnTo>
                    <a:pt x="351709" y="60345"/>
                  </a:lnTo>
                  <a:lnTo>
                    <a:pt x="310937" y="81058"/>
                  </a:lnTo>
                  <a:lnTo>
                    <a:pt x="272035" y="104465"/>
                  </a:lnTo>
                  <a:lnTo>
                    <a:pt x="235143" y="130431"/>
                  </a:lnTo>
                  <a:lnTo>
                    <a:pt x="200400" y="158827"/>
                  </a:lnTo>
                  <a:lnTo>
                    <a:pt x="167946" y="189519"/>
                  </a:lnTo>
                  <a:lnTo>
                    <a:pt x="137920" y="222376"/>
                  </a:lnTo>
                  <a:lnTo>
                    <a:pt x="110463" y="257266"/>
                  </a:lnTo>
                  <a:lnTo>
                    <a:pt x="85713" y="294056"/>
                  </a:lnTo>
                  <a:lnTo>
                    <a:pt x="63810" y="332615"/>
                  </a:lnTo>
                  <a:lnTo>
                    <a:pt x="44894" y="372811"/>
                  </a:lnTo>
                  <a:lnTo>
                    <a:pt x="29104" y="414512"/>
                  </a:lnTo>
                  <a:lnTo>
                    <a:pt x="16580" y="457586"/>
                  </a:lnTo>
                  <a:lnTo>
                    <a:pt x="7462" y="501901"/>
                  </a:lnTo>
                  <a:lnTo>
                    <a:pt x="1888" y="547324"/>
                  </a:lnTo>
                  <a:lnTo>
                    <a:pt x="0" y="593725"/>
                  </a:lnTo>
                  <a:lnTo>
                    <a:pt x="1888" y="640124"/>
                  </a:lnTo>
                  <a:lnTo>
                    <a:pt x="7462" y="685545"/>
                  </a:lnTo>
                  <a:lnTo>
                    <a:pt x="16580" y="729856"/>
                  </a:lnTo>
                  <a:lnTo>
                    <a:pt x="29104" y="772925"/>
                  </a:lnTo>
                  <a:lnTo>
                    <a:pt x="44894" y="814619"/>
                  </a:lnTo>
                  <a:lnTo>
                    <a:pt x="63810" y="854808"/>
                  </a:lnTo>
                  <a:lnTo>
                    <a:pt x="85713" y="893360"/>
                  </a:lnTo>
                  <a:lnTo>
                    <a:pt x="110463" y="930142"/>
                  </a:lnTo>
                  <a:lnTo>
                    <a:pt x="137920" y="965023"/>
                  </a:lnTo>
                  <a:lnTo>
                    <a:pt x="167946" y="997871"/>
                  </a:lnTo>
                  <a:lnTo>
                    <a:pt x="200400" y="1028554"/>
                  </a:lnTo>
                  <a:lnTo>
                    <a:pt x="235143" y="1056941"/>
                  </a:lnTo>
                  <a:lnTo>
                    <a:pt x="272035" y="1082899"/>
                  </a:lnTo>
                  <a:lnTo>
                    <a:pt x="310937" y="1106297"/>
                  </a:lnTo>
                  <a:lnTo>
                    <a:pt x="351709" y="1127002"/>
                  </a:lnTo>
                  <a:lnTo>
                    <a:pt x="394212" y="1144884"/>
                  </a:lnTo>
                  <a:lnTo>
                    <a:pt x="438305" y="1159811"/>
                  </a:lnTo>
                  <a:lnTo>
                    <a:pt x="483850" y="1171649"/>
                  </a:lnTo>
                  <a:lnTo>
                    <a:pt x="530707" y="1180269"/>
                  </a:lnTo>
                  <a:lnTo>
                    <a:pt x="578737" y="1185537"/>
                  </a:lnTo>
                  <a:lnTo>
                    <a:pt x="627799" y="1187323"/>
                  </a:lnTo>
                  <a:lnTo>
                    <a:pt x="676866" y="1185537"/>
                  </a:lnTo>
                  <a:lnTo>
                    <a:pt x="724899" y="1180269"/>
                  </a:lnTo>
                  <a:lnTo>
                    <a:pt x="771760" y="1171649"/>
                  </a:lnTo>
                  <a:lnTo>
                    <a:pt x="817307" y="1159811"/>
                  </a:lnTo>
                  <a:lnTo>
                    <a:pt x="861403" y="1144884"/>
                  </a:lnTo>
                  <a:lnTo>
                    <a:pt x="903907" y="1127002"/>
                  </a:lnTo>
                  <a:lnTo>
                    <a:pt x="944681" y="1106297"/>
                  </a:lnTo>
                  <a:lnTo>
                    <a:pt x="983583" y="1082899"/>
                  </a:lnTo>
                  <a:lnTo>
                    <a:pt x="1020475" y="1056941"/>
                  </a:lnTo>
                  <a:lnTo>
                    <a:pt x="1055218" y="1028554"/>
                  </a:lnTo>
                  <a:lnTo>
                    <a:pt x="1087672" y="997871"/>
                  </a:lnTo>
                  <a:lnTo>
                    <a:pt x="1117697" y="965023"/>
                  </a:lnTo>
                  <a:lnTo>
                    <a:pt x="1145153" y="930142"/>
                  </a:lnTo>
                  <a:lnTo>
                    <a:pt x="1169902" y="893360"/>
                  </a:lnTo>
                  <a:lnTo>
                    <a:pt x="1191804" y="854808"/>
                  </a:lnTo>
                  <a:lnTo>
                    <a:pt x="1210719" y="814619"/>
                  </a:lnTo>
                  <a:lnTo>
                    <a:pt x="1226508" y="772925"/>
                  </a:lnTo>
                  <a:lnTo>
                    <a:pt x="1239031" y="729856"/>
                  </a:lnTo>
                  <a:lnTo>
                    <a:pt x="1248149" y="685545"/>
                  </a:lnTo>
                  <a:lnTo>
                    <a:pt x="1253722" y="640124"/>
                  </a:lnTo>
                  <a:lnTo>
                    <a:pt x="1255610" y="593725"/>
                  </a:lnTo>
                  <a:lnTo>
                    <a:pt x="1253722" y="547324"/>
                  </a:lnTo>
                  <a:lnTo>
                    <a:pt x="1248149" y="501901"/>
                  </a:lnTo>
                  <a:lnTo>
                    <a:pt x="1239031" y="457586"/>
                  </a:lnTo>
                  <a:lnTo>
                    <a:pt x="1226508" y="414512"/>
                  </a:lnTo>
                  <a:lnTo>
                    <a:pt x="1210719" y="372811"/>
                  </a:lnTo>
                  <a:lnTo>
                    <a:pt x="1191804" y="332615"/>
                  </a:lnTo>
                  <a:lnTo>
                    <a:pt x="1169902" y="294056"/>
                  </a:lnTo>
                  <a:lnTo>
                    <a:pt x="1145153" y="257266"/>
                  </a:lnTo>
                  <a:lnTo>
                    <a:pt x="1117697" y="222376"/>
                  </a:lnTo>
                  <a:lnTo>
                    <a:pt x="1087672" y="189519"/>
                  </a:lnTo>
                  <a:lnTo>
                    <a:pt x="1055218" y="158827"/>
                  </a:lnTo>
                  <a:lnTo>
                    <a:pt x="1020475" y="130431"/>
                  </a:lnTo>
                  <a:lnTo>
                    <a:pt x="983583" y="104465"/>
                  </a:lnTo>
                  <a:lnTo>
                    <a:pt x="944681" y="81058"/>
                  </a:lnTo>
                  <a:lnTo>
                    <a:pt x="903907" y="60345"/>
                  </a:lnTo>
                  <a:lnTo>
                    <a:pt x="861403" y="42456"/>
                  </a:lnTo>
                  <a:lnTo>
                    <a:pt x="817307" y="27524"/>
                  </a:lnTo>
                  <a:lnTo>
                    <a:pt x="771760" y="15680"/>
                  </a:lnTo>
                  <a:lnTo>
                    <a:pt x="724899" y="7056"/>
                  </a:lnTo>
                  <a:lnTo>
                    <a:pt x="676866" y="1786"/>
                  </a:lnTo>
                  <a:lnTo>
                    <a:pt x="627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0380" y="340791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0" y="593725"/>
                  </a:moveTo>
                  <a:lnTo>
                    <a:pt x="1888" y="547324"/>
                  </a:lnTo>
                  <a:lnTo>
                    <a:pt x="7462" y="501901"/>
                  </a:lnTo>
                  <a:lnTo>
                    <a:pt x="16580" y="457586"/>
                  </a:lnTo>
                  <a:lnTo>
                    <a:pt x="29104" y="414512"/>
                  </a:lnTo>
                  <a:lnTo>
                    <a:pt x="44894" y="372811"/>
                  </a:lnTo>
                  <a:lnTo>
                    <a:pt x="63810" y="332615"/>
                  </a:lnTo>
                  <a:lnTo>
                    <a:pt x="85713" y="294056"/>
                  </a:lnTo>
                  <a:lnTo>
                    <a:pt x="110463" y="257266"/>
                  </a:lnTo>
                  <a:lnTo>
                    <a:pt x="137920" y="222376"/>
                  </a:lnTo>
                  <a:lnTo>
                    <a:pt x="167946" y="189519"/>
                  </a:lnTo>
                  <a:lnTo>
                    <a:pt x="200400" y="158827"/>
                  </a:lnTo>
                  <a:lnTo>
                    <a:pt x="235143" y="130431"/>
                  </a:lnTo>
                  <a:lnTo>
                    <a:pt x="272035" y="104465"/>
                  </a:lnTo>
                  <a:lnTo>
                    <a:pt x="310937" y="81058"/>
                  </a:lnTo>
                  <a:lnTo>
                    <a:pt x="351709" y="60345"/>
                  </a:lnTo>
                  <a:lnTo>
                    <a:pt x="394212" y="42456"/>
                  </a:lnTo>
                  <a:lnTo>
                    <a:pt x="438305" y="27524"/>
                  </a:lnTo>
                  <a:lnTo>
                    <a:pt x="483850" y="15680"/>
                  </a:lnTo>
                  <a:lnTo>
                    <a:pt x="530707" y="7056"/>
                  </a:lnTo>
                  <a:lnTo>
                    <a:pt x="578737" y="1786"/>
                  </a:lnTo>
                  <a:lnTo>
                    <a:pt x="627799" y="0"/>
                  </a:lnTo>
                  <a:lnTo>
                    <a:pt x="676866" y="1786"/>
                  </a:lnTo>
                  <a:lnTo>
                    <a:pt x="724899" y="7056"/>
                  </a:lnTo>
                  <a:lnTo>
                    <a:pt x="771760" y="15680"/>
                  </a:lnTo>
                  <a:lnTo>
                    <a:pt x="817307" y="27524"/>
                  </a:lnTo>
                  <a:lnTo>
                    <a:pt x="861403" y="42456"/>
                  </a:lnTo>
                  <a:lnTo>
                    <a:pt x="903907" y="60345"/>
                  </a:lnTo>
                  <a:lnTo>
                    <a:pt x="944681" y="81058"/>
                  </a:lnTo>
                  <a:lnTo>
                    <a:pt x="983583" y="104465"/>
                  </a:lnTo>
                  <a:lnTo>
                    <a:pt x="1020475" y="130431"/>
                  </a:lnTo>
                  <a:lnTo>
                    <a:pt x="1055218" y="158827"/>
                  </a:lnTo>
                  <a:lnTo>
                    <a:pt x="1087672" y="189519"/>
                  </a:lnTo>
                  <a:lnTo>
                    <a:pt x="1117697" y="222376"/>
                  </a:lnTo>
                  <a:lnTo>
                    <a:pt x="1145153" y="257266"/>
                  </a:lnTo>
                  <a:lnTo>
                    <a:pt x="1169902" y="294056"/>
                  </a:lnTo>
                  <a:lnTo>
                    <a:pt x="1191804" y="332615"/>
                  </a:lnTo>
                  <a:lnTo>
                    <a:pt x="1210719" y="372811"/>
                  </a:lnTo>
                  <a:lnTo>
                    <a:pt x="1226508" y="414512"/>
                  </a:lnTo>
                  <a:lnTo>
                    <a:pt x="1239031" y="457586"/>
                  </a:lnTo>
                  <a:lnTo>
                    <a:pt x="1248149" y="501901"/>
                  </a:lnTo>
                  <a:lnTo>
                    <a:pt x="1253722" y="547324"/>
                  </a:lnTo>
                  <a:lnTo>
                    <a:pt x="1255610" y="593725"/>
                  </a:lnTo>
                  <a:lnTo>
                    <a:pt x="1253722" y="640124"/>
                  </a:lnTo>
                  <a:lnTo>
                    <a:pt x="1248149" y="685545"/>
                  </a:lnTo>
                  <a:lnTo>
                    <a:pt x="1239031" y="729856"/>
                  </a:lnTo>
                  <a:lnTo>
                    <a:pt x="1226508" y="772925"/>
                  </a:lnTo>
                  <a:lnTo>
                    <a:pt x="1210719" y="814619"/>
                  </a:lnTo>
                  <a:lnTo>
                    <a:pt x="1191804" y="854808"/>
                  </a:lnTo>
                  <a:lnTo>
                    <a:pt x="1169902" y="893360"/>
                  </a:lnTo>
                  <a:lnTo>
                    <a:pt x="1145153" y="930142"/>
                  </a:lnTo>
                  <a:lnTo>
                    <a:pt x="1117697" y="965023"/>
                  </a:lnTo>
                  <a:lnTo>
                    <a:pt x="1087672" y="997871"/>
                  </a:lnTo>
                  <a:lnTo>
                    <a:pt x="1055218" y="1028554"/>
                  </a:lnTo>
                  <a:lnTo>
                    <a:pt x="1020475" y="1056941"/>
                  </a:lnTo>
                  <a:lnTo>
                    <a:pt x="983583" y="1082899"/>
                  </a:lnTo>
                  <a:lnTo>
                    <a:pt x="944681" y="1106297"/>
                  </a:lnTo>
                  <a:lnTo>
                    <a:pt x="903907" y="1127002"/>
                  </a:lnTo>
                  <a:lnTo>
                    <a:pt x="861403" y="1144884"/>
                  </a:lnTo>
                  <a:lnTo>
                    <a:pt x="817307" y="1159811"/>
                  </a:lnTo>
                  <a:lnTo>
                    <a:pt x="771760" y="1171649"/>
                  </a:lnTo>
                  <a:lnTo>
                    <a:pt x="724899" y="1180269"/>
                  </a:lnTo>
                  <a:lnTo>
                    <a:pt x="676866" y="1185537"/>
                  </a:lnTo>
                  <a:lnTo>
                    <a:pt x="627799" y="1187323"/>
                  </a:lnTo>
                  <a:lnTo>
                    <a:pt x="578737" y="1185537"/>
                  </a:lnTo>
                  <a:lnTo>
                    <a:pt x="530707" y="1180269"/>
                  </a:lnTo>
                  <a:lnTo>
                    <a:pt x="483850" y="1171649"/>
                  </a:lnTo>
                  <a:lnTo>
                    <a:pt x="438305" y="1159811"/>
                  </a:lnTo>
                  <a:lnTo>
                    <a:pt x="394212" y="1144884"/>
                  </a:lnTo>
                  <a:lnTo>
                    <a:pt x="351709" y="1127002"/>
                  </a:lnTo>
                  <a:lnTo>
                    <a:pt x="310937" y="1106297"/>
                  </a:lnTo>
                  <a:lnTo>
                    <a:pt x="272035" y="1082899"/>
                  </a:lnTo>
                  <a:lnTo>
                    <a:pt x="235143" y="1056941"/>
                  </a:lnTo>
                  <a:lnTo>
                    <a:pt x="200400" y="1028554"/>
                  </a:lnTo>
                  <a:lnTo>
                    <a:pt x="167946" y="997871"/>
                  </a:lnTo>
                  <a:lnTo>
                    <a:pt x="137920" y="965023"/>
                  </a:lnTo>
                  <a:lnTo>
                    <a:pt x="110463" y="930142"/>
                  </a:lnTo>
                  <a:lnTo>
                    <a:pt x="85713" y="893360"/>
                  </a:lnTo>
                  <a:lnTo>
                    <a:pt x="63810" y="854808"/>
                  </a:lnTo>
                  <a:lnTo>
                    <a:pt x="44894" y="814619"/>
                  </a:lnTo>
                  <a:lnTo>
                    <a:pt x="29104" y="772925"/>
                  </a:lnTo>
                  <a:lnTo>
                    <a:pt x="16580" y="729856"/>
                  </a:lnTo>
                  <a:lnTo>
                    <a:pt x="7462" y="685545"/>
                  </a:lnTo>
                  <a:lnTo>
                    <a:pt x="1888" y="640124"/>
                  </a:lnTo>
                  <a:lnTo>
                    <a:pt x="0" y="5937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07465" y="383755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4030" y="5526659"/>
            <a:ext cx="1268730" cy="1200150"/>
            <a:chOff x="444030" y="5526659"/>
            <a:chExt cx="1268730" cy="1200150"/>
          </a:xfrm>
        </p:grpSpPr>
        <p:sp>
          <p:nvSpPr>
            <p:cNvPr id="12" name="object 12"/>
            <p:cNvSpPr/>
            <p:nvPr/>
          </p:nvSpPr>
          <p:spPr>
            <a:xfrm>
              <a:off x="450380" y="5533009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627799" y="0"/>
                  </a:moveTo>
                  <a:lnTo>
                    <a:pt x="578737" y="1785"/>
                  </a:lnTo>
                  <a:lnTo>
                    <a:pt x="530707" y="7055"/>
                  </a:lnTo>
                  <a:lnTo>
                    <a:pt x="483850" y="15678"/>
                  </a:lnTo>
                  <a:lnTo>
                    <a:pt x="438305" y="27520"/>
                  </a:lnTo>
                  <a:lnTo>
                    <a:pt x="394212" y="42450"/>
                  </a:lnTo>
                  <a:lnTo>
                    <a:pt x="351709" y="60336"/>
                  </a:lnTo>
                  <a:lnTo>
                    <a:pt x="310937" y="81047"/>
                  </a:lnTo>
                  <a:lnTo>
                    <a:pt x="272035" y="104450"/>
                  </a:lnTo>
                  <a:lnTo>
                    <a:pt x="235143" y="130413"/>
                  </a:lnTo>
                  <a:lnTo>
                    <a:pt x="200400" y="158805"/>
                  </a:lnTo>
                  <a:lnTo>
                    <a:pt x="167946" y="189493"/>
                  </a:lnTo>
                  <a:lnTo>
                    <a:pt x="137920" y="222346"/>
                  </a:lnTo>
                  <a:lnTo>
                    <a:pt x="110463" y="257231"/>
                  </a:lnTo>
                  <a:lnTo>
                    <a:pt x="85713" y="294017"/>
                  </a:lnTo>
                  <a:lnTo>
                    <a:pt x="63810" y="332571"/>
                  </a:lnTo>
                  <a:lnTo>
                    <a:pt x="44894" y="372762"/>
                  </a:lnTo>
                  <a:lnTo>
                    <a:pt x="29104" y="414458"/>
                  </a:lnTo>
                  <a:lnTo>
                    <a:pt x="16580" y="457526"/>
                  </a:lnTo>
                  <a:lnTo>
                    <a:pt x="7462" y="501835"/>
                  </a:lnTo>
                  <a:lnTo>
                    <a:pt x="1888" y="547253"/>
                  </a:lnTo>
                  <a:lnTo>
                    <a:pt x="0" y="593648"/>
                  </a:lnTo>
                  <a:lnTo>
                    <a:pt x="1888" y="640045"/>
                  </a:lnTo>
                  <a:lnTo>
                    <a:pt x="7462" y="685465"/>
                  </a:lnTo>
                  <a:lnTo>
                    <a:pt x="16580" y="729777"/>
                  </a:lnTo>
                  <a:lnTo>
                    <a:pt x="29104" y="772847"/>
                  </a:lnTo>
                  <a:lnTo>
                    <a:pt x="44894" y="814545"/>
                  </a:lnTo>
                  <a:lnTo>
                    <a:pt x="63810" y="854739"/>
                  </a:lnTo>
                  <a:lnTo>
                    <a:pt x="85713" y="893295"/>
                  </a:lnTo>
                  <a:lnTo>
                    <a:pt x="110463" y="930083"/>
                  </a:lnTo>
                  <a:lnTo>
                    <a:pt x="137920" y="964971"/>
                  </a:lnTo>
                  <a:lnTo>
                    <a:pt x="167946" y="997826"/>
                  </a:lnTo>
                  <a:lnTo>
                    <a:pt x="200400" y="1028516"/>
                  </a:lnTo>
                  <a:lnTo>
                    <a:pt x="235143" y="1056910"/>
                  </a:lnTo>
                  <a:lnTo>
                    <a:pt x="272035" y="1082876"/>
                  </a:lnTo>
                  <a:lnTo>
                    <a:pt x="310937" y="1106281"/>
                  </a:lnTo>
                  <a:lnTo>
                    <a:pt x="351709" y="1126993"/>
                  </a:lnTo>
                  <a:lnTo>
                    <a:pt x="394212" y="1144881"/>
                  </a:lnTo>
                  <a:lnTo>
                    <a:pt x="438305" y="1159813"/>
                  </a:lnTo>
                  <a:lnTo>
                    <a:pt x="483850" y="1171656"/>
                  </a:lnTo>
                  <a:lnTo>
                    <a:pt x="530707" y="1180279"/>
                  </a:lnTo>
                  <a:lnTo>
                    <a:pt x="578737" y="1185549"/>
                  </a:lnTo>
                  <a:lnTo>
                    <a:pt x="627799" y="1187335"/>
                  </a:lnTo>
                  <a:lnTo>
                    <a:pt x="676866" y="1185549"/>
                  </a:lnTo>
                  <a:lnTo>
                    <a:pt x="724899" y="1180279"/>
                  </a:lnTo>
                  <a:lnTo>
                    <a:pt x="771760" y="1171656"/>
                  </a:lnTo>
                  <a:lnTo>
                    <a:pt x="817307" y="1159813"/>
                  </a:lnTo>
                  <a:lnTo>
                    <a:pt x="861403" y="1144881"/>
                  </a:lnTo>
                  <a:lnTo>
                    <a:pt x="903907" y="1126993"/>
                  </a:lnTo>
                  <a:lnTo>
                    <a:pt x="944681" y="1106281"/>
                  </a:lnTo>
                  <a:lnTo>
                    <a:pt x="983583" y="1082876"/>
                  </a:lnTo>
                  <a:lnTo>
                    <a:pt x="1020475" y="1056910"/>
                  </a:lnTo>
                  <a:lnTo>
                    <a:pt x="1055218" y="1028516"/>
                  </a:lnTo>
                  <a:lnTo>
                    <a:pt x="1087672" y="997826"/>
                  </a:lnTo>
                  <a:lnTo>
                    <a:pt x="1117697" y="964971"/>
                  </a:lnTo>
                  <a:lnTo>
                    <a:pt x="1145153" y="930083"/>
                  </a:lnTo>
                  <a:lnTo>
                    <a:pt x="1169902" y="893295"/>
                  </a:lnTo>
                  <a:lnTo>
                    <a:pt x="1191804" y="854739"/>
                  </a:lnTo>
                  <a:lnTo>
                    <a:pt x="1210719" y="814545"/>
                  </a:lnTo>
                  <a:lnTo>
                    <a:pt x="1226508" y="772847"/>
                  </a:lnTo>
                  <a:lnTo>
                    <a:pt x="1239031" y="729777"/>
                  </a:lnTo>
                  <a:lnTo>
                    <a:pt x="1248149" y="685465"/>
                  </a:lnTo>
                  <a:lnTo>
                    <a:pt x="1253722" y="640045"/>
                  </a:lnTo>
                  <a:lnTo>
                    <a:pt x="1255610" y="593648"/>
                  </a:lnTo>
                  <a:lnTo>
                    <a:pt x="1253722" y="547253"/>
                  </a:lnTo>
                  <a:lnTo>
                    <a:pt x="1248149" y="501835"/>
                  </a:lnTo>
                  <a:lnTo>
                    <a:pt x="1239031" y="457526"/>
                  </a:lnTo>
                  <a:lnTo>
                    <a:pt x="1226508" y="414458"/>
                  </a:lnTo>
                  <a:lnTo>
                    <a:pt x="1210719" y="372762"/>
                  </a:lnTo>
                  <a:lnTo>
                    <a:pt x="1191804" y="332571"/>
                  </a:lnTo>
                  <a:lnTo>
                    <a:pt x="1169902" y="294017"/>
                  </a:lnTo>
                  <a:lnTo>
                    <a:pt x="1145153" y="257231"/>
                  </a:lnTo>
                  <a:lnTo>
                    <a:pt x="1117697" y="222346"/>
                  </a:lnTo>
                  <a:lnTo>
                    <a:pt x="1087672" y="189493"/>
                  </a:lnTo>
                  <a:lnTo>
                    <a:pt x="1055218" y="158805"/>
                  </a:lnTo>
                  <a:lnTo>
                    <a:pt x="1020475" y="130413"/>
                  </a:lnTo>
                  <a:lnTo>
                    <a:pt x="983583" y="104450"/>
                  </a:lnTo>
                  <a:lnTo>
                    <a:pt x="944681" y="81047"/>
                  </a:lnTo>
                  <a:lnTo>
                    <a:pt x="903907" y="60336"/>
                  </a:lnTo>
                  <a:lnTo>
                    <a:pt x="861403" y="42450"/>
                  </a:lnTo>
                  <a:lnTo>
                    <a:pt x="817307" y="27520"/>
                  </a:lnTo>
                  <a:lnTo>
                    <a:pt x="771760" y="15678"/>
                  </a:lnTo>
                  <a:lnTo>
                    <a:pt x="724899" y="7055"/>
                  </a:lnTo>
                  <a:lnTo>
                    <a:pt x="676866" y="1785"/>
                  </a:lnTo>
                  <a:lnTo>
                    <a:pt x="627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0380" y="5533009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30" h="1187450">
                  <a:moveTo>
                    <a:pt x="0" y="593648"/>
                  </a:moveTo>
                  <a:lnTo>
                    <a:pt x="1888" y="547253"/>
                  </a:lnTo>
                  <a:lnTo>
                    <a:pt x="7462" y="501835"/>
                  </a:lnTo>
                  <a:lnTo>
                    <a:pt x="16580" y="457526"/>
                  </a:lnTo>
                  <a:lnTo>
                    <a:pt x="29104" y="414458"/>
                  </a:lnTo>
                  <a:lnTo>
                    <a:pt x="44894" y="372762"/>
                  </a:lnTo>
                  <a:lnTo>
                    <a:pt x="63810" y="332571"/>
                  </a:lnTo>
                  <a:lnTo>
                    <a:pt x="85713" y="294017"/>
                  </a:lnTo>
                  <a:lnTo>
                    <a:pt x="110463" y="257231"/>
                  </a:lnTo>
                  <a:lnTo>
                    <a:pt x="137920" y="222346"/>
                  </a:lnTo>
                  <a:lnTo>
                    <a:pt x="167946" y="189493"/>
                  </a:lnTo>
                  <a:lnTo>
                    <a:pt x="200400" y="158805"/>
                  </a:lnTo>
                  <a:lnTo>
                    <a:pt x="235143" y="130413"/>
                  </a:lnTo>
                  <a:lnTo>
                    <a:pt x="272035" y="104450"/>
                  </a:lnTo>
                  <a:lnTo>
                    <a:pt x="310937" y="81047"/>
                  </a:lnTo>
                  <a:lnTo>
                    <a:pt x="351709" y="60336"/>
                  </a:lnTo>
                  <a:lnTo>
                    <a:pt x="394212" y="42450"/>
                  </a:lnTo>
                  <a:lnTo>
                    <a:pt x="438305" y="27520"/>
                  </a:lnTo>
                  <a:lnTo>
                    <a:pt x="483850" y="15678"/>
                  </a:lnTo>
                  <a:lnTo>
                    <a:pt x="530707" y="7055"/>
                  </a:lnTo>
                  <a:lnTo>
                    <a:pt x="578737" y="1785"/>
                  </a:lnTo>
                  <a:lnTo>
                    <a:pt x="627799" y="0"/>
                  </a:lnTo>
                  <a:lnTo>
                    <a:pt x="676866" y="1785"/>
                  </a:lnTo>
                  <a:lnTo>
                    <a:pt x="724899" y="7055"/>
                  </a:lnTo>
                  <a:lnTo>
                    <a:pt x="771760" y="15678"/>
                  </a:lnTo>
                  <a:lnTo>
                    <a:pt x="817307" y="27520"/>
                  </a:lnTo>
                  <a:lnTo>
                    <a:pt x="861403" y="42450"/>
                  </a:lnTo>
                  <a:lnTo>
                    <a:pt x="903907" y="60336"/>
                  </a:lnTo>
                  <a:lnTo>
                    <a:pt x="944681" y="81047"/>
                  </a:lnTo>
                  <a:lnTo>
                    <a:pt x="983583" y="104450"/>
                  </a:lnTo>
                  <a:lnTo>
                    <a:pt x="1020475" y="130413"/>
                  </a:lnTo>
                  <a:lnTo>
                    <a:pt x="1055218" y="158805"/>
                  </a:lnTo>
                  <a:lnTo>
                    <a:pt x="1087672" y="189493"/>
                  </a:lnTo>
                  <a:lnTo>
                    <a:pt x="1117697" y="222346"/>
                  </a:lnTo>
                  <a:lnTo>
                    <a:pt x="1145153" y="257231"/>
                  </a:lnTo>
                  <a:lnTo>
                    <a:pt x="1169902" y="294017"/>
                  </a:lnTo>
                  <a:lnTo>
                    <a:pt x="1191804" y="332571"/>
                  </a:lnTo>
                  <a:lnTo>
                    <a:pt x="1210719" y="372762"/>
                  </a:lnTo>
                  <a:lnTo>
                    <a:pt x="1226508" y="414458"/>
                  </a:lnTo>
                  <a:lnTo>
                    <a:pt x="1239031" y="457526"/>
                  </a:lnTo>
                  <a:lnTo>
                    <a:pt x="1248149" y="501835"/>
                  </a:lnTo>
                  <a:lnTo>
                    <a:pt x="1253722" y="547253"/>
                  </a:lnTo>
                  <a:lnTo>
                    <a:pt x="1255610" y="593648"/>
                  </a:lnTo>
                  <a:lnTo>
                    <a:pt x="1253722" y="640045"/>
                  </a:lnTo>
                  <a:lnTo>
                    <a:pt x="1248149" y="685465"/>
                  </a:lnTo>
                  <a:lnTo>
                    <a:pt x="1239031" y="729777"/>
                  </a:lnTo>
                  <a:lnTo>
                    <a:pt x="1226508" y="772847"/>
                  </a:lnTo>
                  <a:lnTo>
                    <a:pt x="1210719" y="814545"/>
                  </a:lnTo>
                  <a:lnTo>
                    <a:pt x="1191804" y="854739"/>
                  </a:lnTo>
                  <a:lnTo>
                    <a:pt x="1169902" y="893295"/>
                  </a:lnTo>
                  <a:lnTo>
                    <a:pt x="1145153" y="930083"/>
                  </a:lnTo>
                  <a:lnTo>
                    <a:pt x="1117697" y="964971"/>
                  </a:lnTo>
                  <a:lnTo>
                    <a:pt x="1087672" y="997826"/>
                  </a:lnTo>
                  <a:lnTo>
                    <a:pt x="1055218" y="1028516"/>
                  </a:lnTo>
                  <a:lnTo>
                    <a:pt x="1020475" y="1056910"/>
                  </a:lnTo>
                  <a:lnTo>
                    <a:pt x="983583" y="1082876"/>
                  </a:lnTo>
                  <a:lnTo>
                    <a:pt x="944681" y="1106281"/>
                  </a:lnTo>
                  <a:lnTo>
                    <a:pt x="903907" y="1126993"/>
                  </a:lnTo>
                  <a:lnTo>
                    <a:pt x="861403" y="1144881"/>
                  </a:lnTo>
                  <a:lnTo>
                    <a:pt x="817307" y="1159813"/>
                  </a:lnTo>
                  <a:lnTo>
                    <a:pt x="771760" y="1171656"/>
                  </a:lnTo>
                  <a:lnTo>
                    <a:pt x="724899" y="1180279"/>
                  </a:lnTo>
                  <a:lnTo>
                    <a:pt x="676866" y="1185549"/>
                  </a:lnTo>
                  <a:lnTo>
                    <a:pt x="627799" y="1187335"/>
                  </a:lnTo>
                  <a:lnTo>
                    <a:pt x="578737" y="1185549"/>
                  </a:lnTo>
                  <a:lnTo>
                    <a:pt x="530707" y="1180279"/>
                  </a:lnTo>
                  <a:lnTo>
                    <a:pt x="483850" y="1171656"/>
                  </a:lnTo>
                  <a:lnTo>
                    <a:pt x="438305" y="1159813"/>
                  </a:lnTo>
                  <a:lnTo>
                    <a:pt x="394212" y="1144881"/>
                  </a:lnTo>
                  <a:lnTo>
                    <a:pt x="351709" y="1126993"/>
                  </a:lnTo>
                  <a:lnTo>
                    <a:pt x="310937" y="1106281"/>
                  </a:lnTo>
                  <a:lnTo>
                    <a:pt x="272035" y="1082876"/>
                  </a:lnTo>
                  <a:lnTo>
                    <a:pt x="235143" y="1056910"/>
                  </a:lnTo>
                  <a:lnTo>
                    <a:pt x="200400" y="1028516"/>
                  </a:lnTo>
                  <a:lnTo>
                    <a:pt x="167946" y="997826"/>
                  </a:lnTo>
                  <a:lnTo>
                    <a:pt x="137920" y="964971"/>
                  </a:lnTo>
                  <a:lnTo>
                    <a:pt x="110463" y="930083"/>
                  </a:lnTo>
                  <a:lnTo>
                    <a:pt x="85713" y="893295"/>
                  </a:lnTo>
                  <a:lnTo>
                    <a:pt x="63810" y="854739"/>
                  </a:lnTo>
                  <a:lnTo>
                    <a:pt x="44894" y="814545"/>
                  </a:lnTo>
                  <a:lnTo>
                    <a:pt x="29104" y="772847"/>
                  </a:lnTo>
                  <a:lnTo>
                    <a:pt x="16580" y="729777"/>
                  </a:lnTo>
                  <a:lnTo>
                    <a:pt x="7462" y="685465"/>
                  </a:lnTo>
                  <a:lnTo>
                    <a:pt x="1888" y="640045"/>
                  </a:lnTo>
                  <a:lnTo>
                    <a:pt x="0" y="59364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07465" y="596290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895721" y="1276477"/>
            <a:ext cx="1268730" cy="1200150"/>
            <a:chOff x="5895721" y="1276477"/>
            <a:chExt cx="1268730" cy="1200150"/>
          </a:xfrm>
        </p:grpSpPr>
        <p:sp>
          <p:nvSpPr>
            <p:cNvPr id="16" name="object 16"/>
            <p:cNvSpPr/>
            <p:nvPr/>
          </p:nvSpPr>
          <p:spPr>
            <a:xfrm>
              <a:off x="5902071" y="128282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29" h="1187450">
                  <a:moveTo>
                    <a:pt x="627760" y="0"/>
                  </a:moveTo>
                  <a:lnTo>
                    <a:pt x="578700" y="1786"/>
                  </a:lnTo>
                  <a:lnTo>
                    <a:pt x="530673" y="7056"/>
                  </a:lnTo>
                  <a:lnTo>
                    <a:pt x="483818" y="15680"/>
                  </a:lnTo>
                  <a:lnTo>
                    <a:pt x="438276" y="27524"/>
                  </a:lnTo>
                  <a:lnTo>
                    <a:pt x="394184" y="42456"/>
                  </a:lnTo>
                  <a:lnTo>
                    <a:pt x="351684" y="60345"/>
                  </a:lnTo>
                  <a:lnTo>
                    <a:pt x="310914" y="81058"/>
                  </a:lnTo>
                  <a:lnTo>
                    <a:pt x="272015" y="104465"/>
                  </a:lnTo>
                  <a:lnTo>
                    <a:pt x="235125" y="130431"/>
                  </a:lnTo>
                  <a:lnTo>
                    <a:pt x="200384" y="158827"/>
                  </a:lnTo>
                  <a:lnTo>
                    <a:pt x="167933" y="189519"/>
                  </a:lnTo>
                  <a:lnTo>
                    <a:pt x="137909" y="222376"/>
                  </a:lnTo>
                  <a:lnTo>
                    <a:pt x="110454" y="257266"/>
                  </a:lnTo>
                  <a:lnTo>
                    <a:pt x="85706" y="294056"/>
                  </a:lnTo>
                  <a:lnTo>
                    <a:pt x="63805" y="332615"/>
                  </a:lnTo>
                  <a:lnTo>
                    <a:pt x="44890" y="372811"/>
                  </a:lnTo>
                  <a:lnTo>
                    <a:pt x="29102" y="414512"/>
                  </a:lnTo>
                  <a:lnTo>
                    <a:pt x="16579" y="457586"/>
                  </a:lnTo>
                  <a:lnTo>
                    <a:pt x="7461" y="501901"/>
                  </a:lnTo>
                  <a:lnTo>
                    <a:pt x="1888" y="547324"/>
                  </a:lnTo>
                  <a:lnTo>
                    <a:pt x="0" y="593725"/>
                  </a:lnTo>
                  <a:lnTo>
                    <a:pt x="1888" y="640125"/>
                  </a:lnTo>
                  <a:lnTo>
                    <a:pt x="7461" y="685548"/>
                  </a:lnTo>
                  <a:lnTo>
                    <a:pt x="16579" y="729863"/>
                  </a:lnTo>
                  <a:lnTo>
                    <a:pt x="29102" y="772937"/>
                  </a:lnTo>
                  <a:lnTo>
                    <a:pt x="44890" y="814638"/>
                  </a:lnTo>
                  <a:lnTo>
                    <a:pt x="63805" y="854834"/>
                  </a:lnTo>
                  <a:lnTo>
                    <a:pt x="85706" y="893393"/>
                  </a:lnTo>
                  <a:lnTo>
                    <a:pt x="110454" y="930183"/>
                  </a:lnTo>
                  <a:lnTo>
                    <a:pt x="137909" y="965073"/>
                  </a:lnTo>
                  <a:lnTo>
                    <a:pt x="167933" y="997930"/>
                  </a:lnTo>
                  <a:lnTo>
                    <a:pt x="200384" y="1028622"/>
                  </a:lnTo>
                  <a:lnTo>
                    <a:pt x="235125" y="1057018"/>
                  </a:lnTo>
                  <a:lnTo>
                    <a:pt x="272015" y="1082984"/>
                  </a:lnTo>
                  <a:lnTo>
                    <a:pt x="310914" y="1106391"/>
                  </a:lnTo>
                  <a:lnTo>
                    <a:pt x="351684" y="1127104"/>
                  </a:lnTo>
                  <a:lnTo>
                    <a:pt x="394184" y="1144993"/>
                  </a:lnTo>
                  <a:lnTo>
                    <a:pt x="438276" y="1159925"/>
                  </a:lnTo>
                  <a:lnTo>
                    <a:pt x="483818" y="1171769"/>
                  </a:lnTo>
                  <a:lnTo>
                    <a:pt x="530673" y="1180393"/>
                  </a:lnTo>
                  <a:lnTo>
                    <a:pt x="578700" y="1185663"/>
                  </a:lnTo>
                  <a:lnTo>
                    <a:pt x="627760" y="1187450"/>
                  </a:lnTo>
                  <a:lnTo>
                    <a:pt x="676838" y="1185663"/>
                  </a:lnTo>
                  <a:lnTo>
                    <a:pt x="724881" y="1180393"/>
                  </a:lnTo>
                  <a:lnTo>
                    <a:pt x="771750" y="1171769"/>
                  </a:lnTo>
                  <a:lnTo>
                    <a:pt x="817305" y="1159925"/>
                  </a:lnTo>
                  <a:lnTo>
                    <a:pt x="861408" y="1144993"/>
                  </a:lnTo>
                  <a:lnTo>
                    <a:pt x="903918" y="1127104"/>
                  </a:lnTo>
                  <a:lnTo>
                    <a:pt x="944696" y="1106391"/>
                  </a:lnTo>
                  <a:lnTo>
                    <a:pt x="983603" y="1082984"/>
                  </a:lnTo>
                  <a:lnTo>
                    <a:pt x="1020499" y="1057018"/>
                  </a:lnTo>
                  <a:lnTo>
                    <a:pt x="1055245" y="1028622"/>
                  </a:lnTo>
                  <a:lnTo>
                    <a:pt x="1087702" y="997930"/>
                  </a:lnTo>
                  <a:lnTo>
                    <a:pt x="1117729" y="965073"/>
                  </a:lnTo>
                  <a:lnTo>
                    <a:pt x="1145187" y="930183"/>
                  </a:lnTo>
                  <a:lnTo>
                    <a:pt x="1169938" y="893393"/>
                  </a:lnTo>
                  <a:lnTo>
                    <a:pt x="1191840" y="854834"/>
                  </a:lnTo>
                  <a:lnTo>
                    <a:pt x="1210756" y="814638"/>
                  </a:lnTo>
                  <a:lnTo>
                    <a:pt x="1226546" y="772937"/>
                  </a:lnTo>
                  <a:lnTo>
                    <a:pt x="1239069" y="729863"/>
                  </a:lnTo>
                  <a:lnTo>
                    <a:pt x="1248187" y="685548"/>
                  </a:lnTo>
                  <a:lnTo>
                    <a:pt x="1253760" y="640125"/>
                  </a:lnTo>
                  <a:lnTo>
                    <a:pt x="1255649" y="593725"/>
                  </a:lnTo>
                  <a:lnTo>
                    <a:pt x="1253760" y="547324"/>
                  </a:lnTo>
                  <a:lnTo>
                    <a:pt x="1248187" y="501901"/>
                  </a:lnTo>
                  <a:lnTo>
                    <a:pt x="1239069" y="457586"/>
                  </a:lnTo>
                  <a:lnTo>
                    <a:pt x="1226546" y="414512"/>
                  </a:lnTo>
                  <a:lnTo>
                    <a:pt x="1210756" y="372811"/>
                  </a:lnTo>
                  <a:lnTo>
                    <a:pt x="1191840" y="332615"/>
                  </a:lnTo>
                  <a:lnTo>
                    <a:pt x="1169938" y="294056"/>
                  </a:lnTo>
                  <a:lnTo>
                    <a:pt x="1145187" y="257266"/>
                  </a:lnTo>
                  <a:lnTo>
                    <a:pt x="1117729" y="222376"/>
                  </a:lnTo>
                  <a:lnTo>
                    <a:pt x="1087702" y="189519"/>
                  </a:lnTo>
                  <a:lnTo>
                    <a:pt x="1055245" y="158827"/>
                  </a:lnTo>
                  <a:lnTo>
                    <a:pt x="1020499" y="130431"/>
                  </a:lnTo>
                  <a:lnTo>
                    <a:pt x="983603" y="104465"/>
                  </a:lnTo>
                  <a:lnTo>
                    <a:pt x="944696" y="81058"/>
                  </a:lnTo>
                  <a:lnTo>
                    <a:pt x="903918" y="60345"/>
                  </a:lnTo>
                  <a:lnTo>
                    <a:pt x="861408" y="42456"/>
                  </a:lnTo>
                  <a:lnTo>
                    <a:pt x="817305" y="27524"/>
                  </a:lnTo>
                  <a:lnTo>
                    <a:pt x="771750" y="15680"/>
                  </a:lnTo>
                  <a:lnTo>
                    <a:pt x="724881" y="7056"/>
                  </a:lnTo>
                  <a:lnTo>
                    <a:pt x="676838" y="1786"/>
                  </a:lnTo>
                  <a:lnTo>
                    <a:pt x="627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02071" y="128282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29" h="1187450">
                  <a:moveTo>
                    <a:pt x="0" y="593725"/>
                  </a:moveTo>
                  <a:lnTo>
                    <a:pt x="1888" y="547324"/>
                  </a:lnTo>
                  <a:lnTo>
                    <a:pt x="7461" y="501901"/>
                  </a:lnTo>
                  <a:lnTo>
                    <a:pt x="16579" y="457586"/>
                  </a:lnTo>
                  <a:lnTo>
                    <a:pt x="29102" y="414512"/>
                  </a:lnTo>
                  <a:lnTo>
                    <a:pt x="44890" y="372811"/>
                  </a:lnTo>
                  <a:lnTo>
                    <a:pt x="63805" y="332615"/>
                  </a:lnTo>
                  <a:lnTo>
                    <a:pt x="85706" y="294056"/>
                  </a:lnTo>
                  <a:lnTo>
                    <a:pt x="110454" y="257266"/>
                  </a:lnTo>
                  <a:lnTo>
                    <a:pt x="137909" y="222376"/>
                  </a:lnTo>
                  <a:lnTo>
                    <a:pt x="167933" y="189519"/>
                  </a:lnTo>
                  <a:lnTo>
                    <a:pt x="200384" y="158827"/>
                  </a:lnTo>
                  <a:lnTo>
                    <a:pt x="235125" y="130431"/>
                  </a:lnTo>
                  <a:lnTo>
                    <a:pt x="272015" y="104465"/>
                  </a:lnTo>
                  <a:lnTo>
                    <a:pt x="310914" y="81058"/>
                  </a:lnTo>
                  <a:lnTo>
                    <a:pt x="351684" y="60345"/>
                  </a:lnTo>
                  <a:lnTo>
                    <a:pt x="394184" y="42456"/>
                  </a:lnTo>
                  <a:lnTo>
                    <a:pt x="438276" y="27524"/>
                  </a:lnTo>
                  <a:lnTo>
                    <a:pt x="483818" y="15680"/>
                  </a:lnTo>
                  <a:lnTo>
                    <a:pt x="530673" y="7056"/>
                  </a:lnTo>
                  <a:lnTo>
                    <a:pt x="578700" y="1786"/>
                  </a:lnTo>
                  <a:lnTo>
                    <a:pt x="627760" y="0"/>
                  </a:lnTo>
                  <a:lnTo>
                    <a:pt x="676838" y="1786"/>
                  </a:lnTo>
                  <a:lnTo>
                    <a:pt x="724881" y="7056"/>
                  </a:lnTo>
                  <a:lnTo>
                    <a:pt x="771750" y="15680"/>
                  </a:lnTo>
                  <a:lnTo>
                    <a:pt x="817305" y="27524"/>
                  </a:lnTo>
                  <a:lnTo>
                    <a:pt x="861408" y="42456"/>
                  </a:lnTo>
                  <a:lnTo>
                    <a:pt x="903918" y="60345"/>
                  </a:lnTo>
                  <a:lnTo>
                    <a:pt x="944696" y="81058"/>
                  </a:lnTo>
                  <a:lnTo>
                    <a:pt x="983603" y="104465"/>
                  </a:lnTo>
                  <a:lnTo>
                    <a:pt x="1020499" y="130431"/>
                  </a:lnTo>
                  <a:lnTo>
                    <a:pt x="1055245" y="158827"/>
                  </a:lnTo>
                  <a:lnTo>
                    <a:pt x="1087702" y="189519"/>
                  </a:lnTo>
                  <a:lnTo>
                    <a:pt x="1117729" y="222376"/>
                  </a:lnTo>
                  <a:lnTo>
                    <a:pt x="1145187" y="257266"/>
                  </a:lnTo>
                  <a:lnTo>
                    <a:pt x="1169938" y="294056"/>
                  </a:lnTo>
                  <a:lnTo>
                    <a:pt x="1191840" y="332615"/>
                  </a:lnTo>
                  <a:lnTo>
                    <a:pt x="1210756" y="372811"/>
                  </a:lnTo>
                  <a:lnTo>
                    <a:pt x="1226546" y="414512"/>
                  </a:lnTo>
                  <a:lnTo>
                    <a:pt x="1239069" y="457586"/>
                  </a:lnTo>
                  <a:lnTo>
                    <a:pt x="1248187" y="501901"/>
                  </a:lnTo>
                  <a:lnTo>
                    <a:pt x="1253760" y="547324"/>
                  </a:lnTo>
                  <a:lnTo>
                    <a:pt x="1255649" y="593725"/>
                  </a:lnTo>
                  <a:lnTo>
                    <a:pt x="1253760" y="640125"/>
                  </a:lnTo>
                  <a:lnTo>
                    <a:pt x="1248187" y="685548"/>
                  </a:lnTo>
                  <a:lnTo>
                    <a:pt x="1239069" y="729863"/>
                  </a:lnTo>
                  <a:lnTo>
                    <a:pt x="1226546" y="772937"/>
                  </a:lnTo>
                  <a:lnTo>
                    <a:pt x="1210756" y="814638"/>
                  </a:lnTo>
                  <a:lnTo>
                    <a:pt x="1191840" y="854834"/>
                  </a:lnTo>
                  <a:lnTo>
                    <a:pt x="1169938" y="893393"/>
                  </a:lnTo>
                  <a:lnTo>
                    <a:pt x="1145187" y="930183"/>
                  </a:lnTo>
                  <a:lnTo>
                    <a:pt x="1117729" y="965073"/>
                  </a:lnTo>
                  <a:lnTo>
                    <a:pt x="1087702" y="997930"/>
                  </a:lnTo>
                  <a:lnTo>
                    <a:pt x="1055245" y="1028622"/>
                  </a:lnTo>
                  <a:lnTo>
                    <a:pt x="1020499" y="1057018"/>
                  </a:lnTo>
                  <a:lnTo>
                    <a:pt x="983603" y="1082984"/>
                  </a:lnTo>
                  <a:lnTo>
                    <a:pt x="944696" y="1106391"/>
                  </a:lnTo>
                  <a:lnTo>
                    <a:pt x="903918" y="1127104"/>
                  </a:lnTo>
                  <a:lnTo>
                    <a:pt x="861408" y="1144993"/>
                  </a:lnTo>
                  <a:lnTo>
                    <a:pt x="817305" y="1159925"/>
                  </a:lnTo>
                  <a:lnTo>
                    <a:pt x="771750" y="1171769"/>
                  </a:lnTo>
                  <a:lnTo>
                    <a:pt x="724881" y="1180393"/>
                  </a:lnTo>
                  <a:lnTo>
                    <a:pt x="676838" y="1185663"/>
                  </a:lnTo>
                  <a:lnTo>
                    <a:pt x="627760" y="1187450"/>
                  </a:lnTo>
                  <a:lnTo>
                    <a:pt x="578700" y="1185663"/>
                  </a:lnTo>
                  <a:lnTo>
                    <a:pt x="530673" y="1180393"/>
                  </a:lnTo>
                  <a:lnTo>
                    <a:pt x="483818" y="1171769"/>
                  </a:lnTo>
                  <a:lnTo>
                    <a:pt x="438276" y="1159925"/>
                  </a:lnTo>
                  <a:lnTo>
                    <a:pt x="394184" y="1144993"/>
                  </a:lnTo>
                  <a:lnTo>
                    <a:pt x="351684" y="1127104"/>
                  </a:lnTo>
                  <a:lnTo>
                    <a:pt x="310914" y="1106391"/>
                  </a:lnTo>
                  <a:lnTo>
                    <a:pt x="272015" y="1082984"/>
                  </a:lnTo>
                  <a:lnTo>
                    <a:pt x="235125" y="1057018"/>
                  </a:lnTo>
                  <a:lnTo>
                    <a:pt x="200384" y="1028622"/>
                  </a:lnTo>
                  <a:lnTo>
                    <a:pt x="167933" y="997930"/>
                  </a:lnTo>
                  <a:lnTo>
                    <a:pt x="137909" y="965073"/>
                  </a:lnTo>
                  <a:lnTo>
                    <a:pt x="110454" y="930183"/>
                  </a:lnTo>
                  <a:lnTo>
                    <a:pt x="85706" y="893393"/>
                  </a:lnTo>
                  <a:lnTo>
                    <a:pt x="63805" y="854834"/>
                  </a:lnTo>
                  <a:lnTo>
                    <a:pt x="44890" y="814638"/>
                  </a:lnTo>
                  <a:lnTo>
                    <a:pt x="29102" y="772937"/>
                  </a:lnTo>
                  <a:lnTo>
                    <a:pt x="16579" y="729863"/>
                  </a:lnTo>
                  <a:lnTo>
                    <a:pt x="7461" y="685548"/>
                  </a:lnTo>
                  <a:lnTo>
                    <a:pt x="1888" y="640125"/>
                  </a:lnTo>
                  <a:lnTo>
                    <a:pt x="0" y="5937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459728" y="17118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895721" y="3401567"/>
            <a:ext cx="1268730" cy="1200150"/>
            <a:chOff x="5895721" y="3401567"/>
            <a:chExt cx="1268730" cy="1200150"/>
          </a:xfrm>
        </p:grpSpPr>
        <p:sp>
          <p:nvSpPr>
            <p:cNvPr id="20" name="object 20"/>
            <p:cNvSpPr/>
            <p:nvPr/>
          </p:nvSpPr>
          <p:spPr>
            <a:xfrm>
              <a:off x="5902071" y="340791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29" h="1187450">
                  <a:moveTo>
                    <a:pt x="627760" y="0"/>
                  </a:moveTo>
                  <a:lnTo>
                    <a:pt x="578700" y="1786"/>
                  </a:lnTo>
                  <a:lnTo>
                    <a:pt x="530673" y="7056"/>
                  </a:lnTo>
                  <a:lnTo>
                    <a:pt x="483818" y="15680"/>
                  </a:lnTo>
                  <a:lnTo>
                    <a:pt x="438276" y="27524"/>
                  </a:lnTo>
                  <a:lnTo>
                    <a:pt x="394184" y="42456"/>
                  </a:lnTo>
                  <a:lnTo>
                    <a:pt x="351684" y="60345"/>
                  </a:lnTo>
                  <a:lnTo>
                    <a:pt x="310914" y="81058"/>
                  </a:lnTo>
                  <a:lnTo>
                    <a:pt x="272015" y="104465"/>
                  </a:lnTo>
                  <a:lnTo>
                    <a:pt x="235125" y="130431"/>
                  </a:lnTo>
                  <a:lnTo>
                    <a:pt x="200384" y="158827"/>
                  </a:lnTo>
                  <a:lnTo>
                    <a:pt x="167933" y="189519"/>
                  </a:lnTo>
                  <a:lnTo>
                    <a:pt x="137909" y="222376"/>
                  </a:lnTo>
                  <a:lnTo>
                    <a:pt x="110454" y="257266"/>
                  </a:lnTo>
                  <a:lnTo>
                    <a:pt x="85706" y="294056"/>
                  </a:lnTo>
                  <a:lnTo>
                    <a:pt x="63805" y="332615"/>
                  </a:lnTo>
                  <a:lnTo>
                    <a:pt x="44890" y="372811"/>
                  </a:lnTo>
                  <a:lnTo>
                    <a:pt x="29102" y="414512"/>
                  </a:lnTo>
                  <a:lnTo>
                    <a:pt x="16579" y="457586"/>
                  </a:lnTo>
                  <a:lnTo>
                    <a:pt x="7461" y="501901"/>
                  </a:lnTo>
                  <a:lnTo>
                    <a:pt x="1888" y="547324"/>
                  </a:lnTo>
                  <a:lnTo>
                    <a:pt x="0" y="593725"/>
                  </a:lnTo>
                  <a:lnTo>
                    <a:pt x="1888" y="640124"/>
                  </a:lnTo>
                  <a:lnTo>
                    <a:pt x="7461" y="685545"/>
                  </a:lnTo>
                  <a:lnTo>
                    <a:pt x="16579" y="729856"/>
                  </a:lnTo>
                  <a:lnTo>
                    <a:pt x="29102" y="772925"/>
                  </a:lnTo>
                  <a:lnTo>
                    <a:pt x="44890" y="814619"/>
                  </a:lnTo>
                  <a:lnTo>
                    <a:pt x="63805" y="854808"/>
                  </a:lnTo>
                  <a:lnTo>
                    <a:pt x="85706" y="893360"/>
                  </a:lnTo>
                  <a:lnTo>
                    <a:pt x="110454" y="930142"/>
                  </a:lnTo>
                  <a:lnTo>
                    <a:pt x="137909" y="965023"/>
                  </a:lnTo>
                  <a:lnTo>
                    <a:pt x="167933" y="997871"/>
                  </a:lnTo>
                  <a:lnTo>
                    <a:pt x="200384" y="1028554"/>
                  </a:lnTo>
                  <a:lnTo>
                    <a:pt x="235125" y="1056941"/>
                  </a:lnTo>
                  <a:lnTo>
                    <a:pt x="272015" y="1082899"/>
                  </a:lnTo>
                  <a:lnTo>
                    <a:pt x="310914" y="1106297"/>
                  </a:lnTo>
                  <a:lnTo>
                    <a:pt x="351684" y="1127002"/>
                  </a:lnTo>
                  <a:lnTo>
                    <a:pt x="394184" y="1144884"/>
                  </a:lnTo>
                  <a:lnTo>
                    <a:pt x="438276" y="1159811"/>
                  </a:lnTo>
                  <a:lnTo>
                    <a:pt x="483818" y="1171649"/>
                  </a:lnTo>
                  <a:lnTo>
                    <a:pt x="530673" y="1180269"/>
                  </a:lnTo>
                  <a:lnTo>
                    <a:pt x="578700" y="1185537"/>
                  </a:lnTo>
                  <a:lnTo>
                    <a:pt x="627760" y="1187323"/>
                  </a:lnTo>
                  <a:lnTo>
                    <a:pt x="676838" y="1185537"/>
                  </a:lnTo>
                  <a:lnTo>
                    <a:pt x="724881" y="1180269"/>
                  </a:lnTo>
                  <a:lnTo>
                    <a:pt x="771750" y="1171649"/>
                  </a:lnTo>
                  <a:lnTo>
                    <a:pt x="817305" y="1159811"/>
                  </a:lnTo>
                  <a:lnTo>
                    <a:pt x="861408" y="1144884"/>
                  </a:lnTo>
                  <a:lnTo>
                    <a:pt x="903918" y="1127002"/>
                  </a:lnTo>
                  <a:lnTo>
                    <a:pt x="944696" y="1106297"/>
                  </a:lnTo>
                  <a:lnTo>
                    <a:pt x="983603" y="1082899"/>
                  </a:lnTo>
                  <a:lnTo>
                    <a:pt x="1020499" y="1056941"/>
                  </a:lnTo>
                  <a:lnTo>
                    <a:pt x="1055245" y="1028554"/>
                  </a:lnTo>
                  <a:lnTo>
                    <a:pt x="1087702" y="997871"/>
                  </a:lnTo>
                  <a:lnTo>
                    <a:pt x="1117729" y="965023"/>
                  </a:lnTo>
                  <a:lnTo>
                    <a:pt x="1145187" y="930142"/>
                  </a:lnTo>
                  <a:lnTo>
                    <a:pt x="1169938" y="893360"/>
                  </a:lnTo>
                  <a:lnTo>
                    <a:pt x="1191840" y="854808"/>
                  </a:lnTo>
                  <a:lnTo>
                    <a:pt x="1210756" y="814619"/>
                  </a:lnTo>
                  <a:lnTo>
                    <a:pt x="1226546" y="772925"/>
                  </a:lnTo>
                  <a:lnTo>
                    <a:pt x="1239069" y="729856"/>
                  </a:lnTo>
                  <a:lnTo>
                    <a:pt x="1248187" y="685545"/>
                  </a:lnTo>
                  <a:lnTo>
                    <a:pt x="1253760" y="640124"/>
                  </a:lnTo>
                  <a:lnTo>
                    <a:pt x="1255649" y="593725"/>
                  </a:lnTo>
                  <a:lnTo>
                    <a:pt x="1253760" y="547324"/>
                  </a:lnTo>
                  <a:lnTo>
                    <a:pt x="1248187" y="501901"/>
                  </a:lnTo>
                  <a:lnTo>
                    <a:pt x="1239069" y="457586"/>
                  </a:lnTo>
                  <a:lnTo>
                    <a:pt x="1226546" y="414512"/>
                  </a:lnTo>
                  <a:lnTo>
                    <a:pt x="1210756" y="372811"/>
                  </a:lnTo>
                  <a:lnTo>
                    <a:pt x="1191840" y="332615"/>
                  </a:lnTo>
                  <a:lnTo>
                    <a:pt x="1169938" y="294056"/>
                  </a:lnTo>
                  <a:lnTo>
                    <a:pt x="1145187" y="257266"/>
                  </a:lnTo>
                  <a:lnTo>
                    <a:pt x="1117729" y="222376"/>
                  </a:lnTo>
                  <a:lnTo>
                    <a:pt x="1087702" y="189519"/>
                  </a:lnTo>
                  <a:lnTo>
                    <a:pt x="1055245" y="158827"/>
                  </a:lnTo>
                  <a:lnTo>
                    <a:pt x="1020499" y="130431"/>
                  </a:lnTo>
                  <a:lnTo>
                    <a:pt x="983603" y="104465"/>
                  </a:lnTo>
                  <a:lnTo>
                    <a:pt x="944696" y="81058"/>
                  </a:lnTo>
                  <a:lnTo>
                    <a:pt x="903918" y="60345"/>
                  </a:lnTo>
                  <a:lnTo>
                    <a:pt x="861408" y="42456"/>
                  </a:lnTo>
                  <a:lnTo>
                    <a:pt x="817305" y="27524"/>
                  </a:lnTo>
                  <a:lnTo>
                    <a:pt x="771750" y="15680"/>
                  </a:lnTo>
                  <a:lnTo>
                    <a:pt x="724881" y="7056"/>
                  </a:lnTo>
                  <a:lnTo>
                    <a:pt x="676838" y="1786"/>
                  </a:lnTo>
                  <a:lnTo>
                    <a:pt x="627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02071" y="3407917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29" h="1187450">
                  <a:moveTo>
                    <a:pt x="0" y="593725"/>
                  </a:moveTo>
                  <a:lnTo>
                    <a:pt x="1888" y="547324"/>
                  </a:lnTo>
                  <a:lnTo>
                    <a:pt x="7461" y="501901"/>
                  </a:lnTo>
                  <a:lnTo>
                    <a:pt x="16579" y="457586"/>
                  </a:lnTo>
                  <a:lnTo>
                    <a:pt x="29102" y="414512"/>
                  </a:lnTo>
                  <a:lnTo>
                    <a:pt x="44890" y="372811"/>
                  </a:lnTo>
                  <a:lnTo>
                    <a:pt x="63805" y="332615"/>
                  </a:lnTo>
                  <a:lnTo>
                    <a:pt x="85706" y="294056"/>
                  </a:lnTo>
                  <a:lnTo>
                    <a:pt x="110454" y="257266"/>
                  </a:lnTo>
                  <a:lnTo>
                    <a:pt x="137909" y="222376"/>
                  </a:lnTo>
                  <a:lnTo>
                    <a:pt x="167933" y="189519"/>
                  </a:lnTo>
                  <a:lnTo>
                    <a:pt x="200384" y="158827"/>
                  </a:lnTo>
                  <a:lnTo>
                    <a:pt x="235125" y="130431"/>
                  </a:lnTo>
                  <a:lnTo>
                    <a:pt x="272015" y="104465"/>
                  </a:lnTo>
                  <a:lnTo>
                    <a:pt x="310914" y="81058"/>
                  </a:lnTo>
                  <a:lnTo>
                    <a:pt x="351684" y="60345"/>
                  </a:lnTo>
                  <a:lnTo>
                    <a:pt x="394184" y="42456"/>
                  </a:lnTo>
                  <a:lnTo>
                    <a:pt x="438276" y="27524"/>
                  </a:lnTo>
                  <a:lnTo>
                    <a:pt x="483818" y="15680"/>
                  </a:lnTo>
                  <a:lnTo>
                    <a:pt x="530673" y="7056"/>
                  </a:lnTo>
                  <a:lnTo>
                    <a:pt x="578700" y="1786"/>
                  </a:lnTo>
                  <a:lnTo>
                    <a:pt x="627760" y="0"/>
                  </a:lnTo>
                  <a:lnTo>
                    <a:pt x="676838" y="1786"/>
                  </a:lnTo>
                  <a:lnTo>
                    <a:pt x="724881" y="7056"/>
                  </a:lnTo>
                  <a:lnTo>
                    <a:pt x="771750" y="15680"/>
                  </a:lnTo>
                  <a:lnTo>
                    <a:pt x="817305" y="27524"/>
                  </a:lnTo>
                  <a:lnTo>
                    <a:pt x="861408" y="42456"/>
                  </a:lnTo>
                  <a:lnTo>
                    <a:pt x="903918" y="60345"/>
                  </a:lnTo>
                  <a:lnTo>
                    <a:pt x="944696" y="81058"/>
                  </a:lnTo>
                  <a:lnTo>
                    <a:pt x="983603" y="104465"/>
                  </a:lnTo>
                  <a:lnTo>
                    <a:pt x="1020499" y="130431"/>
                  </a:lnTo>
                  <a:lnTo>
                    <a:pt x="1055245" y="158827"/>
                  </a:lnTo>
                  <a:lnTo>
                    <a:pt x="1087702" y="189519"/>
                  </a:lnTo>
                  <a:lnTo>
                    <a:pt x="1117729" y="222376"/>
                  </a:lnTo>
                  <a:lnTo>
                    <a:pt x="1145187" y="257266"/>
                  </a:lnTo>
                  <a:lnTo>
                    <a:pt x="1169938" y="294056"/>
                  </a:lnTo>
                  <a:lnTo>
                    <a:pt x="1191840" y="332615"/>
                  </a:lnTo>
                  <a:lnTo>
                    <a:pt x="1210756" y="372811"/>
                  </a:lnTo>
                  <a:lnTo>
                    <a:pt x="1226546" y="414512"/>
                  </a:lnTo>
                  <a:lnTo>
                    <a:pt x="1239069" y="457586"/>
                  </a:lnTo>
                  <a:lnTo>
                    <a:pt x="1248187" y="501901"/>
                  </a:lnTo>
                  <a:lnTo>
                    <a:pt x="1253760" y="547324"/>
                  </a:lnTo>
                  <a:lnTo>
                    <a:pt x="1255649" y="593725"/>
                  </a:lnTo>
                  <a:lnTo>
                    <a:pt x="1253760" y="640124"/>
                  </a:lnTo>
                  <a:lnTo>
                    <a:pt x="1248187" y="685545"/>
                  </a:lnTo>
                  <a:lnTo>
                    <a:pt x="1239069" y="729856"/>
                  </a:lnTo>
                  <a:lnTo>
                    <a:pt x="1226546" y="772925"/>
                  </a:lnTo>
                  <a:lnTo>
                    <a:pt x="1210756" y="814619"/>
                  </a:lnTo>
                  <a:lnTo>
                    <a:pt x="1191840" y="854808"/>
                  </a:lnTo>
                  <a:lnTo>
                    <a:pt x="1169938" y="893360"/>
                  </a:lnTo>
                  <a:lnTo>
                    <a:pt x="1145187" y="930142"/>
                  </a:lnTo>
                  <a:lnTo>
                    <a:pt x="1117729" y="965023"/>
                  </a:lnTo>
                  <a:lnTo>
                    <a:pt x="1087702" y="997871"/>
                  </a:lnTo>
                  <a:lnTo>
                    <a:pt x="1055245" y="1028554"/>
                  </a:lnTo>
                  <a:lnTo>
                    <a:pt x="1020499" y="1056941"/>
                  </a:lnTo>
                  <a:lnTo>
                    <a:pt x="983603" y="1082899"/>
                  </a:lnTo>
                  <a:lnTo>
                    <a:pt x="944696" y="1106297"/>
                  </a:lnTo>
                  <a:lnTo>
                    <a:pt x="903918" y="1127002"/>
                  </a:lnTo>
                  <a:lnTo>
                    <a:pt x="861408" y="1144884"/>
                  </a:lnTo>
                  <a:lnTo>
                    <a:pt x="817305" y="1159811"/>
                  </a:lnTo>
                  <a:lnTo>
                    <a:pt x="771750" y="1171649"/>
                  </a:lnTo>
                  <a:lnTo>
                    <a:pt x="724881" y="1180269"/>
                  </a:lnTo>
                  <a:lnTo>
                    <a:pt x="676838" y="1185537"/>
                  </a:lnTo>
                  <a:lnTo>
                    <a:pt x="627760" y="1187323"/>
                  </a:lnTo>
                  <a:lnTo>
                    <a:pt x="578700" y="1185537"/>
                  </a:lnTo>
                  <a:lnTo>
                    <a:pt x="530673" y="1180269"/>
                  </a:lnTo>
                  <a:lnTo>
                    <a:pt x="483818" y="1171649"/>
                  </a:lnTo>
                  <a:lnTo>
                    <a:pt x="438276" y="1159811"/>
                  </a:lnTo>
                  <a:lnTo>
                    <a:pt x="394184" y="1144884"/>
                  </a:lnTo>
                  <a:lnTo>
                    <a:pt x="351684" y="1127002"/>
                  </a:lnTo>
                  <a:lnTo>
                    <a:pt x="310914" y="1106297"/>
                  </a:lnTo>
                  <a:lnTo>
                    <a:pt x="272015" y="1082899"/>
                  </a:lnTo>
                  <a:lnTo>
                    <a:pt x="235125" y="1056941"/>
                  </a:lnTo>
                  <a:lnTo>
                    <a:pt x="200384" y="1028554"/>
                  </a:lnTo>
                  <a:lnTo>
                    <a:pt x="167933" y="997871"/>
                  </a:lnTo>
                  <a:lnTo>
                    <a:pt x="137909" y="965023"/>
                  </a:lnTo>
                  <a:lnTo>
                    <a:pt x="110454" y="930142"/>
                  </a:lnTo>
                  <a:lnTo>
                    <a:pt x="85706" y="893360"/>
                  </a:lnTo>
                  <a:lnTo>
                    <a:pt x="63805" y="854808"/>
                  </a:lnTo>
                  <a:lnTo>
                    <a:pt x="44890" y="814619"/>
                  </a:lnTo>
                  <a:lnTo>
                    <a:pt x="29102" y="772925"/>
                  </a:lnTo>
                  <a:lnTo>
                    <a:pt x="16579" y="729856"/>
                  </a:lnTo>
                  <a:lnTo>
                    <a:pt x="7461" y="685545"/>
                  </a:lnTo>
                  <a:lnTo>
                    <a:pt x="1888" y="640124"/>
                  </a:lnTo>
                  <a:lnTo>
                    <a:pt x="0" y="5937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459728" y="383755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895721" y="5526659"/>
            <a:ext cx="1268730" cy="1200150"/>
            <a:chOff x="5895721" y="5526659"/>
            <a:chExt cx="1268730" cy="1200150"/>
          </a:xfrm>
        </p:grpSpPr>
        <p:sp>
          <p:nvSpPr>
            <p:cNvPr id="24" name="object 24"/>
            <p:cNvSpPr/>
            <p:nvPr/>
          </p:nvSpPr>
          <p:spPr>
            <a:xfrm>
              <a:off x="5902071" y="5533009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29" h="1187450">
                  <a:moveTo>
                    <a:pt x="627760" y="0"/>
                  </a:moveTo>
                  <a:lnTo>
                    <a:pt x="578700" y="1785"/>
                  </a:lnTo>
                  <a:lnTo>
                    <a:pt x="530673" y="7055"/>
                  </a:lnTo>
                  <a:lnTo>
                    <a:pt x="483818" y="15678"/>
                  </a:lnTo>
                  <a:lnTo>
                    <a:pt x="438276" y="27520"/>
                  </a:lnTo>
                  <a:lnTo>
                    <a:pt x="394184" y="42450"/>
                  </a:lnTo>
                  <a:lnTo>
                    <a:pt x="351684" y="60336"/>
                  </a:lnTo>
                  <a:lnTo>
                    <a:pt x="310914" y="81047"/>
                  </a:lnTo>
                  <a:lnTo>
                    <a:pt x="272015" y="104450"/>
                  </a:lnTo>
                  <a:lnTo>
                    <a:pt x="235125" y="130413"/>
                  </a:lnTo>
                  <a:lnTo>
                    <a:pt x="200384" y="158805"/>
                  </a:lnTo>
                  <a:lnTo>
                    <a:pt x="167933" y="189493"/>
                  </a:lnTo>
                  <a:lnTo>
                    <a:pt x="137909" y="222346"/>
                  </a:lnTo>
                  <a:lnTo>
                    <a:pt x="110454" y="257231"/>
                  </a:lnTo>
                  <a:lnTo>
                    <a:pt x="85706" y="294017"/>
                  </a:lnTo>
                  <a:lnTo>
                    <a:pt x="63805" y="332571"/>
                  </a:lnTo>
                  <a:lnTo>
                    <a:pt x="44890" y="372762"/>
                  </a:lnTo>
                  <a:lnTo>
                    <a:pt x="29102" y="414458"/>
                  </a:lnTo>
                  <a:lnTo>
                    <a:pt x="16579" y="457526"/>
                  </a:lnTo>
                  <a:lnTo>
                    <a:pt x="7461" y="501835"/>
                  </a:lnTo>
                  <a:lnTo>
                    <a:pt x="1888" y="547253"/>
                  </a:lnTo>
                  <a:lnTo>
                    <a:pt x="0" y="593648"/>
                  </a:lnTo>
                  <a:lnTo>
                    <a:pt x="1888" y="640045"/>
                  </a:lnTo>
                  <a:lnTo>
                    <a:pt x="7461" y="685465"/>
                  </a:lnTo>
                  <a:lnTo>
                    <a:pt x="16579" y="729777"/>
                  </a:lnTo>
                  <a:lnTo>
                    <a:pt x="29102" y="772847"/>
                  </a:lnTo>
                  <a:lnTo>
                    <a:pt x="44890" y="814545"/>
                  </a:lnTo>
                  <a:lnTo>
                    <a:pt x="63805" y="854739"/>
                  </a:lnTo>
                  <a:lnTo>
                    <a:pt x="85706" y="893295"/>
                  </a:lnTo>
                  <a:lnTo>
                    <a:pt x="110454" y="930083"/>
                  </a:lnTo>
                  <a:lnTo>
                    <a:pt x="137909" y="964971"/>
                  </a:lnTo>
                  <a:lnTo>
                    <a:pt x="167933" y="997826"/>
                  </a:lnTo>
                  <a:lnTo>
                    <a:pt x="200384" y="1028516"/>
                  </a:lnTo>
                  <a:lnTo>
                    <a:pt x="235125" y="1056910"/>
                  </a:lnTo>
                  <a:lnTo>
                    <a:pt x="272015" y="1082876"/>
                  </a:lnTo>
                  <a:lnTo>
                    <a:pt x="310914" y="1106281"/>
                  </a:lnTo>
                  <a:lnTo>
                    <a:pt x="351684" y="1126993"/>
                  </a:lnTo>
                  <a:lnTo>
                    <a:pt x="394184" y="1144881"/>
                  </a:lnTo>
                  <a:lnTo>
                    <a:pt x="438276" y="1159813"/>
                  </a:lnTo>
                  <a:lnTo>
                    <a:pt x="483818" y="1171656"/>
                  </a:lnTo>
                  <a:lnTo>
                    <a:pt x="530673" y="1180279"/>
                  </a:lnTo>
                  <a:lnTo>
                    <a:pt x="578700" y="1185549"/>
                  </a:lnTo>
                  <a:lnTo>
                    <a:pt x="627760" y="1187335"/>
                  </a:lnTo>
                  <a:lnTo>
                    <a:pt x="676838" y="1185549"/>
                  </a:lnTo>
                  <a:lnTo>
                    <a:pt x="724881" y="1180279"/>
                  </a:lnTo>
                  <a:lnTo>
                    <a:pt x="771750" y="1171656"/>
                  </a:lnTo>
                  <a:lnTo>
                    <a:pt x="817305" y="1159813"/>
                  </a:lnTo>
                  <a:lnTo>
                    <a:pt x="861408" y="1144881"/>
                  </a:lnTo>
                  <a:lnTo>
                    <a:pt x="903918" y="1126993"/>
                  </a:lnTo>
                  <a:lnTo>
                    <a:pt x="944696" y="1106281"/>
                  </a:lnTo>
                  <a:lnTo>
                    <a:pt x="983603" y="1082876"/>
                  </a:lnTo>
                  <a:lnTo>
                    <a:pt x="1020499" y="1056910"/>
                  </a:lnTo>
                  <a:lnTo>
                    <a:pt x="1055245" y="1028516"/>
                  </a:lnTo>
                  <a:lnTo>
                    <a:pt x="1087702" y="997826"/>
                  </a:lnTo>
                  <a:lnTo>
                    <a:pt x="1117729" y="964971"/>
                  </a:lnTo>
                  <a:lnTo>
                    <a:pt x="1145187" y="930083"/>
                  </a:lnTo>
                  <a:lnTo>
                    <a:pt x="1169938" y="893295"/>
                  </a:lnTo>
                  <a:lnTo>
                    <a:pt x="1191840" y="854739"/>
                  </a:lnTo>
                  <a:lnTo>
                    <a:pt x="1210756" y="814545"/>
                  </a:lnTo>
                  <a:lnTo>
                    <a:pt x="1226546" y="772847"/>
                  </a:lnTo>
                  <a:lnTo>
                    <a:pt x="1239069" y="729777"/>
                  </a:lnTo>
                  <a:lnTo>
                    <a:pt x="1248187" y="685465"/>
                  </a:lnTo>
                  <a:lnTo>
                    <a:pt x="1253760" y="640045"/>
                  </a:lnTo>
                  <a:lnTo>
                    <a:pt x="1255649" y="593648"/>
                  </a:lnTo>
                  <a:lnTo>
                    <a:pt x="1253760" y="547253"/>
                  </a:lnTo>
                  <a:lnTo>
                    <a:pt x="1248187" y="501835"/>
                  </a:lnTo>
                  <a:lnTo>
                    <a:pt x="1239069" y="457526"/>
                  </a:lnTo>
                  <a:lnTo>
                    <a:pt x="1226546" y="414458"/>
                  </a:lnTo>
                  <a:lnTo>
                    <a:pt x="1210756" y="372762"/>
                  </a:lnTo>
                  <a:lnTo>
                    <a:pt x="1191840" y="332571"/>
                  </a:lnTo>
                  <a:lnTo>
                    <a:pt x="1169938" y="294017"/>
                  </a:lnTo>
                  <a:lnTo>
                    <a:pt x="1145187" y="257231"/>
                  </a:lnTo>
                  <a:lnTo>
                    <a:pt x="1117729" y="222346"/>
                  </a:lnTo>
                  <a:lnTo>
                    <a:pt x="1087702" y="189493"/>
                  </a:lnTo>
                  <a:lnTo>
                    <a:pt x="1055245" y="158805"/>
                  </a:lnTo>
                  <a:lnTo>
                    <a:pt x="1020499" y="130413"/>
                  </a:lnTo>
                  <a:lnTo>
                    <a:pt x="983603" y="104450"/>
                  </a:lnTo>
                  <a:lnTo>
                    <a:pt x="944696" y="81047"/>
                  </a:lnTo>
                  <a:lnTo>
                    <a:pt x="903918" y="60336"/>
                  </a:lnTo>
                  <a:lnTo>
                    <a:pt x="861408" y="42450"/>
                  </a:lnTo>
                  <a:lnTo>
                    <a:pt x="817305" y="27520"/>
                  </a:lnTo>
                  <a:lnTo>
                    <a:pt x="771750" y="15678"/>
                  </a:lnTo>
                  <a:lnTo>
                    <a:pt x="724881" y="7055"/>
                  </a:lnTo>
                  <a:lnTo>
                    <a:pt x="676838" y="1785"/>
                  </a:lnTo>
                  <a:lnTo>
                    <a:pt x="627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02071" y="5533009"/>
              <a:ext cx="1256030" cy="1187450"/>
            </a:xfrm>
            <a:custGeom>
              <a:avLst/>
              <a:gdLst/>
              <a:ahLst/>
              <a:cxnLst/>
              <a:rect l="l" t="t" r="r" b="b"/>
              <a:pathLst>
                <a:path w="1256029" h="1187450">
                  <a:moveTo>
                    <a:pt x="0" y="593648"/>
                  </a:moveTo>
                  <a:lnTo>
                    <a:pt x="1888" y="547253"/>
                  </a:lnTo>
                  <a:lnTo>
                    <a:pt x="7461" y="501835"/>
                  </a:lnTo>
                  <a:lnTo>
                    <a:pt x="16579" y="457526"/>
                  </a:lnTo>
                  <a:lnTo>
                    <a:pt x="29102" y="414458"/>
                  </a:lnTo>
                  <a:lnTo>
                    <a:pt x="44890" y="372762"/>
                  </a:lnTo>
                  <a:lnTo>
                    <a:pt x="63805" y="332571"/>
                  </a:lnTo>
                  <a:lnTo>
                    <a:pt x="85706" y="294017"/>
                  </a:lnTo>
                  <a:lnTo>
                    <a:pt x="110454" y="257231"/>
                  </a:lnTo>
                  <a:lnTo>
                    <a:pt x="137909" y="222346"/>
                  </a:lnTo>
                  <a:lnTo>
                    <a:pt x="167933" y="189493"/>
                  </a:lnTo>
                  <a:lnTo>
                    <a:pt x="200384" y="158805"/>
                  </a:lnTo>
                  <a:lnTo>
                    <a:pt x="235125" y="130413"/>
                  </a:lnTo>
                  <a:lnTo>
                    <a:pt x="272015" y="104450"/>
                  </a:lnTo>
                  <a:lnTo>
                    <a:pt x="310914" y="81047"/>
                  </a:lnTo>
                  <a:lnTo>
                    <a:pt x="351684" y="60336"/>
                  </a:lnTo>
                  <a:lnTo>
                    <a:pt x="394184" y="42450"/>
                  </a:lnTo>
                  <a:lnTo>
                    <a:pt x="438276" y="27520"/>
                  </a:lnTo>
                  <a:lnTo>
                    <a:pt x="483818" y="15678"/>
                  </a:lnTo>
                  <a:lnTo>
                    <a:pt x="530673" y="7055"/>
                  </a:lnTo>
                  <a:lnTo>
                    <a:pt x="578700" y="1785"/>
                  </a:lnTo>
                  <a:lnTo>
                    <a:pt x="627760" y="0"/>
                  </a:lnTo>
                  <a:lnTo>
                    <a:pt x="676838" y="1785"/>
                  </a:lnTo>
                  <a:lnTo>
                    <a:pt x="724881" y="7055"/>
                  </a:lnTo>
                  <a:lnTo>
                    <a:pt x="771750" y="15678"/>
                  </a:lnTo>
                  <a:lnTo>
                    <a:pt x="817305" y="27520"/>
                  </a:lnTo>
                  <a:lnTo>
                    <a:pt x="861408" y="42450"/>
                  </a:lnTo>
                  <a:lnTo>
                    <a:pt x="903918" y="60336"/>
                  </a:lnTo>
                  <a:lnTo>
                    <a:pt x="944696" y="81047"/>
                  </a:lnTo>
                  <a:lnTo>
                    <a:pt x="983603" y="104450"/>
                  </a:lnTo>
                  <a:lnTo>
                    <a:pt x="1020499" y="130413"/>
                  </a:lnTo>
                  <a:lnTo>
                    <a:pt x="1055245" y="158805"/>
                  </a:lnTo>
                  <a:lnTo>
                    <a:pt x="1087702" y="189493"/>
                  </a:lnTo>
                  <a:lnTo>
                    <a:pt x="1117729" y="222346"/>
                  </a:lnTo>
                  <a:lnTo>
                    <a:pt x="1145187" y="257231"/>
                  </a:lnTo>
                  <a:lnTo>
                    <a:pt x="1169938" y="294017"/>
                  </a:lnTo>
                  <a:lnTo>
                    <a:pt x="1191840" y="332571"/>
                  </a:lnTo>
                  <a:lnTo>
                    <a:pt x="1210756" y="372762"/>
                  </a:lnTo>
                  <a:lnTo>
                    <a:pt x="1226546" y="414458"/>
                  </a:lnTo>
                  <a:lnTo>
                    <a:pt x="1239069" y="457526"/>
                  </a:lnTo>
                  <a:lnTo>
                    <a:pt x="1248187" y="501835"/>
                  </a:lnTo>
                  <a:lnTo>
                    <a:pt x="1253760" y="547253"/>
                  </a:lnTo>
                  <a:lnTo>
                    <a:pt x="1255649" y="593648"/>
                  </a:lnTo>
                  <a:lnTo>
                    <a:pt x="1253760" y="640045"/>
                  </a:lnTo>
                  <a:lnTo>
                    <a:pt x="1248187" y="685465"/>
                  </a:lnTo>
                  <a:lnTo>
                    <a:pt x="1239069" y="729777"/>
                  </a:lnTo>
                  <a:lnTo>
                    <a:pt x="1226546" y="772847"/>
                  </a:lnTo>
                  <a:lnTo>
                    <a:pt x="1210756" y="814545"/>
                  </a:lnTo>
                  <a:lnTo>
                    <a:pt x="1191840" y="854739"/>
                  </a:lnTo>
                  <a:lnTo>
                    <a:pt x="1169938" y="893295"/>
                  </a:lnTo>
                  <a:lnTo>
                    <a:pt x="1145187" y="930083"/>
                  </a:lnTo>
                  <a:lnTo>
                    <a:pt x="1117729" y="964971"/>
                  </a:lnTo>
                  <a:lnTo>
                    <a:pt x="1087702" y="997826"/>
                  </a:lnTo>
                  <a:lnTo>
                    <a:pt x="1055245" y="1028516"/>
                  </a:lnTo>
                  <a:lnTo>
                    <a:pt x="1020499" y="1056910"/>
                  </a:lnTo>
                  <a:lnTo>
                    <a:pt x="983603" y="1082876"/>
                  </a:lnTo>
                  <a:lnTo>
                    <a:pt x="944696" y="1106281"/>
                  </a:lnTo>
                  <a:lnTo>
                    <a:pt x="903918" y="1126993"/>
                  </a:lnTo>
                  <a:lnTo>
                    <a:pt x="861408" y="1144881"/>
                  </a:lnTo>
                  <a:lnTo>
                    <a:pt x="817305" y="1159813"/>
                  </a:lnTo>
                  <a:lnTo>
                    <a:pt x="771750" y="1171656"/>
                  </a:lnTo>
                  <a:lnTo>
                    <a:pt x="724881" y="1180279"/>
                  </a:lnTo>
                  <a:lnTo>
                    <a:pt x="676838" y="1185549"/>
                  </a:lnTo>
                  <a:lnTo>
                    <a:pt x="627760" y="1187335"/>
                  </a:lnTo>
                  <a:lnTo>
                    <a:pt x="578700" y="1185549"/>
                  </a:lnTo>
                  <a:lnTo>
                    <a:pt x="530673" y="1180279"/>
                  </a:lnTo>
                  <a:lnTo>
                    <a:pt x="483818" y="1171656"/>
                  </a:lnTo>
                  <a:lnTo>
                    <a:pt x="438276" y="1159813"/>
                  </a:lnTo>
                  <a:lnTo>
                    <a:pt x="394184" y="1144881"/>
                  </a:lnTo>
                  <a:lnTo>
                    <a:pt x="351684" y="1126993"/>
                  </a:lnTo>
                  <a:lnTo>
                    <a:pt x="310914" y="1106281"/>
                  </a:lnTo>
                  <a:lnTo>
                    <a:pt x="272015" y="1082876"/>
                  </a:lnTo>
                  <a:lnTo>
                    <a:pt x="235125" y="1056910"/>
                  </a:lnTo>
                  <a:lnTo>
                    <a:pt x="200384" y="1028516"/>
                  </a:lnTo>
                  <a:lnTo>
                    <a:pt x="167933" y="997826"/>
                  </a:lnTo>
                  <a:lnTo>
                    <a:pt x="137909" y="964971"/>
                  </a:lnTo>
                  <a:lnTo>
                    <a:pt x="110454" y="930083"/>
                  </a:lnTo>
                  <a:lnTo>
                    <a:pt x="85706" y="893295"/>
                  </a:lnTo>
                  <a:lnTo>
                    <a:pt x="63805" y="854739"/>
                  </a:lnTo>
                  <a:lnTo>
                    <a:pt x="44890" y="814545"/>
                  </a:lnTo>
                  <a:lnTo>
                    <a:pt x="29102" y="772847"/>
                  </a:lnTo>
                  <a:lnTo>
                    <a:pt x="16579" y="729777"/>
                  </a:lnTo>
                  <a:lnTo>
                    <a:pt x="7461" y="685465"/>
                  </a:lnTo>
                  <a:lnTo>
                    <a:pt x="1888" y="640045"/>
                  </a:lnTo>
                  <a:lnTo>
                    <a:pt x="0" y="59364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459728" y="596290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6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231898" y="1351661"/>
            <a:ext cx="2797175" cy="1050290"/>
            <a:chOff x="2231898" y="1351661"/>
            <a:chExt cx="2797175" cy="1050290"/>
          </a:xfrm>
        </p:grpSpPr>
        <p:sp>
          <p:nvSpPr>
            <p:cNvPr id="28" name="object 28"/>
            <p:cNvSpPr/>
            <p:nvPr/>
          </p:nvSpPr>
          <p:spPr>
            <a:xfrm>
              <a:off x="2238248" y="1358011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2611247" y="0"/>
                  </a:moveTo>
                  <a:lnTo>
                    <a:pt x="172846" y="0"/>
                  </a:lnTo>
                  <a:lnTo>
                    <a:pt x="126882" y="6171"/>
                  </a:lnTo>
                  <a:lnTo>
                    <a:pt x="85588" y="23589"/>
                  </a:lnTo>
                  <a:lnTo>
                    <a:pt x="50609" y="50609"/>
                  </a:lnTo>
                  <a:lnTo>
                    <a:pt x="23589" y="85588"/>
                  </a:lnTo>
                  <a:lnTo>
                    <a:pt x="6171" y="126882"/>
                  </a:lnTo>
                  <a:lnTo>
                    <a:pt x="0" y="172847"/>
                  </a:lnTo>
                  <a:lnTo>
                    <a:pt x="0" y="864235"/>
                  </a:lnTo>
                  <a:lnTo>
                    <a:pt x="6171" y="910209"/>
                  </a:lnTo>
                  <a:lnTo>
                    <a:pt x="23589" y="951526"/>
                  </a:lnTo>
                  <a:lnTo>
                    <a:pt x="50609" y="986536"/>
                  </a:lnTo>
                  <a:lnTo>
                    <a:pt x="85588" y="1013587"/>
                  </a:lnTo>
                  <a:lnTo>
                    <a:pt x="126882" y="1031028"/>
                  </a:lnTo>
                  <a:lnTo>
                    <a:pt x="172846" y="1037209"/>
                  </a:lnTo>
                  <a:lnTo>
                    <a:pt x="2611247" y="1037209"/>
                  </a:lnTo>
                  <a:lnTo>
                    <a:pt x="2657211" y="1031028"/>
                  </a:lnTo>
                  <a:lnTo>
                    <a:pt x="2698505" y="1013587"/>
                  </a:lnTo>
                  <a:lnTo>
                    <a:pt x="2733484" y="986536"/>
                  </a:lnTo>
                  <a:lnTo>
                    <a:pt x="2760504" y="951526"/>
                  </a:lnTo>
                  <a:lnTo>
                    <a:pt x="2777922" y="910209"/>
                  </a:lnTo>
                  <a:lnTo>
                    <a:pt x="2784093" y="864235"/>
                  </a:lnTo>
                  <a:lnTo>
                    <a:pt x="2784093" y="172847"/>
                  </a:lnTo>
                  <a:lnTo>
                    <a:pt x="2777922" y="126882"/>
                  </a:lnTo>
                  <a:lnTo>
                    <a:pt x="2760504" y="85588"/>
                  </a:lnTo>
                  <a:lnTo>
                    <a:pt x="2733484" y="50609"/>
                  </a:lnTo>
                  <a:lnTo>
                    <a:pt x="2698505" y="23589"/>
                  </a:lnTo>
                  <a:lnTo>
                    <a:pt x="2657211" y="6171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38248" y="1358011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0" y="172847"/>
                  </a:moveTo>
                  <a:lnTo>
                    <a:pt x="6171" y="126882"/>
                  </a:lnTo>
                  <a:lnTo>
                    <a:pt x="23589" y="85588"/>
                  </a:lnTo>
                  <a:lnTo>
                    <a:pt x="50609" y="50609"/>
                  </a:lnTo>
                  <a:lnTo>
                    <a:pt x="85588" y="23589"/>
                  </a:lnTo>
                  <a:lnTo>
                    <a:pt x="126882" y="6171"/>
                  </a:lnTo>
                  <a:lnTo>
                    <a:pt x="172846" y="0"/>
                  </a:lnTo>
                  <a:lnTo>
                    <a:pt x="2611247" y="0"/>
                  </a:lnTo>
                  <a:lnTo>
                    <a:pt x="2657211" y="6171"/>
                  </a:lnTo>
                  <a:lnTo>
                    <a:pt x="2698505" y="23589"/>
                  </a:lnTo>
                  <a:lnTo>
                    <a:pt x="2733484" y="50609"/>
                  </a:lnTo>
                  <a:lnTo>
                    <a:pt x="2760504" y="85588"/>
                  </a:lnTo>
                  <a:lnTo>
                    <a:pt x="2777922" y="126882"/>
                  </a:lnTo>
                  <a:lnTo>
                    <a:pt x="2784093" y="172847"/>
                  </a:lnTo>
                  <a:lnTo>
                    <a:pt x="2784093" y="864235"/>
                  </a:lnTo>
                  <a:lnTo>
                    <a:pt x="2777922" y="910209"/>
                  </a:lnTo>
                  <a:lnTo>
                    <a:pt x="2760504" y="951526"/>
                  </a:lnTo>
                  <a:lnTo>
                    <a:pt x="2733484" y="986536"/>
                  </a:lnTo>
                  <a:lnTo>
                    <a:pt x="2698505" y="1013587"/>
                  </a:lnTo>
                  <a:lnTo>
                    <a:pt x="2657211" y="1031028"/>
                  </a:lnTo>
                  <a:lnTo>
                    <a:pt x="2611247" y="1037209"/>
                  </a:lnTo>
                  <a:lnTo>
                    <a:pt x="172846" y="1037209"/>
                  </a:lnTo>
                  <a:lnTo>
                    <a:pt x="126882" y="1031028"/>
                  </a:lnTo>
                  <a:lnTo>
                    <a:pt x="85588" y="1013587"/>
                  </a:lnTo>
                  <a:lnTo>
                    <a:pt x="50609" y="986536"/>
                  </a:lnTo>
                  <a:lnTo>
                    <a:pt x="23589" y="951526"/>
                  </a:lnTo>
                  <a:lnTo>
                    <a:pt x="6171" y="910209"/>
                  </a:lnTo>
                  <a:lnTo>
                    <a:pt x="0" y="864235"/>
                  </a:lnTo>
                  <a:lnTo>
                    <a:pt x="0" y="17284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444623" y="1711833"/>
            <a:ext cx="2369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Fundamentos del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ANOVA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231898" y="5526659"/>
            <a:ext cx="2797175" cy="1050290"/>
            <a:chOff x="2231898" y="5526659"/>
            <a:chExt cx="2797175" cy="1050290"/>
          </a:xfrm>
        </p:grpSpPr>
        <p:sp>
          <p:nvSpPr>
            <p:cNvPr id="32" name="object 32"/>
            <p:cNvSpPr/>
            <p:nvPr/>
          </p:nvSpPr>
          <p:spPr>
            <a:xfrm>
              <a:off x="2238248" y="5533009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90">
                  <a:moveTo>
                    <a:pt x="2611247" y="0"/>
                  </a:moveTo>
                  <a:lnTo>
                    <a:pt x="172846" y="0"/>
                  </a:lnTo>
                  <a:lnTo>
                    <a:pt x="126882" y="6173"/>
                  </a:lnTo>
                  <a:lnTo>
                    <a:pt x="85588" y="23594"/>
                  </a:lnTo>
                  <a:lnTo>
                    <a:pt x="50609" y="50619"/>
                  </a:lnTo>
                  <a:lnTo>
                    <a:pt x="23589" y="85599"/>
                  </a:lnTo>
                  <a:lnTo>
                    <a:pt x="6171" y="126891"/>
                  </a:lnTo>
                  <a:lnTo>
                    <a:pt x="0" y="172846"/>
                  </a:lnTo>
                  <a:lnTo>
                    <a:pt x="0" y="864323"/>
                  </a:lnTo>
                  <a:lnTo>
                    <a:pt x="6171" y="910282"/>
                  </a:lnTo>
                  <a:lnTo>
                    <a:pt x="23589" y="951580"/>
                  </a:lnTo>
                  <a:lnTo>
                    <a:pt x="50609" y="986570"/>
                  </a:lnTo>
                  <a:lnTo>
                    <a:pt x="85588" y="1013604"/>
                  </a:lnTo>
                  <a:lnTo>
                    <a:pt x="126882" y="1031033"/>
                  </a:lnTo>
                  <a:lnTo>
                    <a:pt x="172846" y="1037208"/>
                  </a:lnTo>
                  <a:lnTo>
                    <a:pt x="2611247" y="1037208"/>
                  </a:lnTo>
                  <a:lnTo>
                    <a:pt x="2657211" y="1031033"/>
                  </a:lnTo>
                  <a:lnTo>
                    <a:pt x="2698505" y="1013604"/>
                  </a:lnTo>
                  <a:lnTo>
                    <a:pt x="2733484" y="986570"/>
                  </a:lnTo>
                  <a:lnTo>
                    <a:pt x="2760504" y="951580"/>
                  </a:lnTo>
                  <a:lnTo>
                    <a:pt x="2777922" y="910282"/>
                  </a:lnTo>
                  <a:lnTo>
                    <a:pt x="2784093" y="864323"/>
                  </a:lnTo>
                  <a:lnTo>
                    <a:pt x="2784093" y="172846"/>
                  </a:lnTo>
                  <a:lnTo>
                    <a:pt x="2777922" y="126891"/>
                  </a:lnTo>
                  <a:lnTo>
                    <a:pt x="2760504" y="85599"/>
                  </a:lnTo>
                  <a:lnTo>
                    <a:pt x="2733484" y="50619"/>
                  </a:lnTo>
                  <a:lnTo>
                    <a:pt x="2698505" y="23594"/>
                  </a:lnTo>
                  <a:lnTo>
                    <a:pt x="2657211" y="6173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38248" y="5533009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90">
                  <a:moveTo>
                    <a:pt x="0" y="172846"/>
                  </a:moveTo>
                  <a:lnTo>
                    <a:pt x="6171" y="126891"/>
                  </a:lnTo>
                  <a:lnTo>
                    <a:pt x="23589" y="85599"/>
                  </a:lnTo>
                  <a:lnTo>
                    <a:pt x="50609" y="50619"/>
                  </a:lnTo>
                  <a:lnTo>
                    <a:pt x="85588" y="23594"/>
                  </a:lnTo>
                  <a:lnTo>
                    <a:pt x="126882" y="6173"/>
                  </a:lnTo>
                  <a:lnTo>
                    <a:pt x="172846" y="0"/>
                  </a:lnTo>
                  <a:lnTo>
                    <a:pt x="2611247" y="0"/>
                  </a:lnTo>
                  <a:lnTo>
                    <a:pt x="2657211" y="6173"/>
                  </a:lnTo>
                  <a:lnTo>
                    <a:pt x="2698505" y="23594"/>
                  </a:lnTo>
                  <a:lnTo>
                    <a:pt x="2733484" y="50619"/>
                  </a:lnTo>
                  <a:lnTo>
                    <a:pt x="2760504" y="85599"/>
                  </a:lnTo>
                  <a:lnTo>
                    <a:pt x="2777922" y="126891"/>
                  </a:lnTo>
                  <a:lnTo>
                    <a:pt x="2784093" y="172846"/>
                  </a:lnTo>
                  <a:lnTo>
                    <a:pt x="2784093" y="864323"/>
                  </a:lnTo>
                  <a:lnTo>
                    <a:pt x="2777922" y="910282"/>
                  </a:lnTo>
                  <a:lnTo>
                    <a:pt x="2760504" y="951580"/>
                  </a:lnTo>
                  <a:lnTo>
                    <a:pt x="2733484" y="986570"/>
                  </a:lnTo>
                  <a:lnTo>
                    <a:pt x="2698505" y="1013604"/>
                  </a:lnTo>
                  <a:lnTo>
                    <a:pt x="2657211" y="1031033"/>
                  </a:lnTo>
                  <a:lnTo>
                    <a:pt x="2611247" y="1037208"/>
                  </a:lnTo>
                  <a:lnTo>
                    <a:pt x="172846" y="1037208"/>
                  </a:lnTo>
                  <a:lnTo>
                    <a:pt x="126882" y="1031033"/>
                  </a:lnTo>
                  <a:lnTo>
                    <a:pt x="85588" y="1013604"/>
                  </a:lnTo>
                  <a:lnTo>
                    <a:pt x="50609" y="986570"/>
                  </a:lnTo>
                  <a:lnTo>
                    <a:pt x="23589" y="951580"/>
                  </a:lnTo>
                  <a:lnTo>
                    <a:pt x="6171" y="910282"/>
                  </a:lnTo>
                  <a:lnTo>
                    <a:pt x="0" y="864323"/>
                  </a:lnTo>
                  <a:lnTo>
                    <a:pt x="0" y="172846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708529" y="5613603"/>
            <a:ext cx="18421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Diseño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una vía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 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completamente  aleatorizado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231898" y="3476625"/>
            <a:ext cx="2797175" cy="1050290"/>
            <a:chOff x="2231898" y="3476625"/>
            <a:chExt cx="2797175" cy="1050290"/>
          </a:xfrm>
        </p:grpSpPr>
        <p:sp>
          <p:nvSpPr>
            <p:cNvPr id="36" name="object 36"/>
            <p:cNvSpPr/>
            <p:nvPr/>
          </p:nvSpPr>
          <p:spPr>
            <a:xfrm>
              <a:off x="2238248" y="3482975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2611247" y="0"/>
                  </a:moveTo>
                  <a:lnTo>
                    <a:pt x="172846" y="0"/>
                  </a:lnTo>
                  <a:lnTo>
                    <a:pt x="126882" y="6180"/>
                  </a:lnTo>
                  <a:lnTo>
                    <a:pt x="85588" y="23617"/>
                  </a:lnTo>
                  <a:lnTo>
                    <a:pt x="50609" y="50657"/>
                  </a:lnTo>
                  <a:lnTo>
                    <a:pt x="23589" y="85645"/>
                  </a:lnTo>
                  <a:lnTo>
                    <a:pt x="6171" y="126926"/>
                  </a:lnTo>
                  <a:lnTo>
                    <a:pt x="0" y="172847"/>
                  </a:lnTo>
                  <a:lnTo>
                    <a:pt x="0" y="864362"/>
                  </a:lnTo>
                  <a:lnTo>
                    <a:pt x="6171" y="910326"/>
                  </a:lnTo>
                  <a:lnTo>
                    <a:pt x="23589" y="951620"/>
                  </a:lnTo>
                  <a:lnTo>
                    <a:pt x="50609" y="986599"/>
                  </a:lnTo>
                  <a:lnTo>
                    <a:pt x="85588" y="1013619"/>
                  </a:lnTo>
                  <a:lnTo>
                    <a:pt x="126882" y="1031037"/>
                  </a:lnTo>
                  <a:lnTo>
                    <a:pt x="172846" y="1037208"/>
                  </a:lnTo>
                  <a:lnTo>
                    <a:pt x="2611247" y="1037208"/>
                  </a:lnTo>
                  <a:lnTo>
                    <a:pt x="2657211" y="1031037"/>
                  </a:lnTo>
                  <a:lnTo>
                    <a:pt x="2698505" y="1013619"/>
                  </a:lnTo>
                  <a:lnTo>
                    <a:pt x="2733484" y="986599"/>
                  </a:lnTo>
                  <a:lnTo>
                    <a:pt x="2760504" y="951620"/>
                  </a:lnTo>
                  <a:lnTo>
                    <a:pt x="2777922" y="910326"/>
                  </a:lnTo>
                  <a:lnTo>
                    <a:pt x="2784093" y="864362"/>
                  </a:lnTo>
                  <a:lnTo>
                    <a:pt x="2784093" y="172847"/>
                  </a:lnTo>
                  <a:lnTo>
                    <a:pt x="2777922" y="126926"/>
                  </a:lnTo>
                  <a:lnTo>
                    <a:pt x="2760504" y="85645"/>
                  </a:lnTo>
                  <a:lnTo>
                    <a:pt x="2733484" y="50657"/>
                  </a:lnTo>
                  <a:lnTo>
                    <a:pt x="2698505" y="23617"/>
                  </a:lnTo>
                  <a:lnTo>
                    <a:pt x="2657211" y="6180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38248" y="3482975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0" y="172847"/>
                  </a:moveTo>
                  <a:lnTo>
                    <a:pt x="6171" y="126926"/>
                  </a:lnTo>
                  <a:lnTo>
                    <a:pt x="23589" y="85645"/>
                  </a:lnTo>
                  <a:lnTo>
                    <a:pt x="50609" y="50657"/>
                  </a:lnTo>
                  <a:lnTo>
                    <a:pt x="85588" y="23617"/>
                  </a:lnTo>
                  <a:lnTo>
                    <a:pt x="126882" y="6180"/>
                  </a:lnTo>
                  <a:lnTo>
                    <a:pt x="172846" y="0"/>
                  </a:lnTo>
                  <a:lnTo>
                    <a:pt x="2611247" y="0"/>
                  </a:lnTo>
                  <a:lnTo>
                    <a:pt x="2657211" y="6180"/>
                  </a:lnTo>
                  <a:lnTo>
                    <a:pt x="2698505" y="23617"/>
                  </a:lnTo>
                  <a:lnTo>
                    <a:pt x="2733484" y="50657"/>
                  </a:lnTo>
                  <a:lnTo>
                    <a:pt x="2760504" y="85645"/>
                  </a:lnTo>
                  <a:lnTo>
                    <a:pt x="2777922" y="126926"/>
                  </a:lnTo>
                  <a:lnTo>
                    <a:pt x="2784093" y="172847"/>
                  </a:lnTo>
                  <a:lnTo>
                    <a:pt x="2784093" y="864362"/>
                  </a:lnTo>
                  <a:lnTo>
                    <a:pt x="2777922" y="910326"/>
                  </a:lnTo>
                  <a:lnTo>
                    <a:pt x="2760504" y="951620"/>
                  </a:lnTo>
                  <a:lnTo>
                    <a:pt x="2733484" y="986599"/>
                  </a:lnTo>
                  <a:lnTo>
                    <a:pt x="2698505" y="1013619"/>
                  </a:lnTo>
                  <a:lnTo>
                    <a:pt x="2657211" y="1031037"/>
                  </a:lnTo>
                  <a:lnTo>
                    <a:pt x="2611247" y="1037208"/>
                  </a:lnTo>
                  <a:lnTo>
                    <a:pt x="172846" y="1037208"/>
                  </a:lnTo>
                  <a:lnTo>
                    <a:pt x="126882" y="1031037"/>
                  </a:lnTo>
                  <a:lnTo>
                    <a:pt x="85588" y="1013619"/>
                  </a:lnTo>
                  <a:lnTo>
                    <a:pt x="50609" y="986599"/>
                  </a:lnTo>
                  <a:lnTo>
                    <a:pt x="23589" y="951620"/>
                  </a:lnTo>
                  <a:lnTo>
                    <a:pt x="6171" y="910326"/>
                  </a:lnTo>
                  <a:lnTo>
                    <a:pt x="0" y="864362"/>
                  </a:lnTo>
                  <a:lnTo>
                    <a:pt x="0" y="17284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656713" y="3837558"/>
            <a:ext cx="1946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Etapas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 un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ANOVA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369427" y="1351661"/>
            <a:ext cx="2797175" cy="1050290"/>
            <a:chOff x="8369427" y="1351661"/>
            <a:chExt cx="2797175" cy="1050290"/>
          </a:xfrm>
        </p:grpSpPr>
        <p:sp>
          <p:nvSpPr>
            <p:cNvPr id="40" name="object 40"/>
            <p:cNvSpPr/>
            <p:nvPr/>
          </p:nvSpPr>
          <p:spPr>
            <a:xfrm>
              <a:off x="8375777" y="1358011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2611247" y="0"/>
                  </a:moveTo>
                  <a:lnTo>
                    <a:pt x="172847" y="0"/>
                  </a:lnTo>
                  <a:lnTo>
                    <a:pt x="126882" y="6171"/>
                  </a:lnTo>
                  <a:lnTo>
                    <a:pt x="85588" y="23589"/>
                  </a:lnTo>
                  <a:lnTo>
                    <a:pt x="50609" y="50609"/>
                  </a:lnTo>
                  <a:lnTo>
                    <a:pt x="23589" y="85588"/>
                  </a:lnTo>
                  <a:lnTo>
                    <a:pt x="6171" y="126882"/>
                  </a:lnTo>
                  <a:lnTo>
                    <a:pt x="0" y="172847"/>
                  </a:lnTo>
                  <a:lnTo>
                    <a:pt x="0" y="864235"/>
                  </a:lnTo>
                  <a:lnTo>
                    <a:pt x="6171" y="910209"/>
                  </a:lnTo>
                  <a:lnTo>
                    <a:pt x="23589" y="951526"/>
                  </a:lnTo>
                  <a:lnTo>
                    <a:pt x="50609" y="986536"/>
                  </a:lnTo>
                  <a:lnTo>
                    <a:pt x="85588" y="1013587"/>
                  </a:lnTo>
                  <a:lnTo>
                    <a:pt x="126882" y="1031028"/>
                  </a:lnTo>
                  <a:lnTo>
                    <a:pt x="172847" y="1037209"/>
                  </a:lnTo>
                  <a:lnTo>
                    <a:pt x="2611247" y="1037209"/>
                  </a:lnTo>
                  <a:lnTo>
                    <a:pt x="2657211" y="1031028"/>
                  </a:lnTo>
                  <a:lnTo>
                    <a:pt x="2698505" y="1013587"/>
                  </a:lnTo>
                  <a:lnTo>
                    <a:pt x="2733484" y="986536"/>
                  </a:lnTo>
                  <a:lnTo>
                    <a:pt x="2760504" y="951526"/>
                  </a:lnTo>
                  <a:lnTo>
                    <a:pt x="2777922" y="910209"/>
                  </a:lnTo>
                  <a:lnTo>
                    <a:pt x="2784094" y="864235"/>
                  </a:lnTo>
                  <a:lnTo>
                    <a:pt x="2784094" y="172847"/>
                  </a:lnTo>
                  <a:lnTo>
                    <a:pt x="2777922" y="126882"/>
                  </a:lnTo>
                  <a:lnTo>
                    <a:pt x="2760504" y="85588"/>
                  </a:lnTo>
                  <a:lnTo>
                    <a:pt x="2733484" y="50609"/>
                  </a:lnTo>
                  <a:lnTo>
                    <a:pt x="2698505" y="23589"/>
                  </a:lnTo>
                  <a:lnTo>
                    <a:pt x="2657211" y="6171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375777" y="1358011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0" y="172847"/>
                  </a:moveTo>
                  <a:lnTo>
                    <a:pt x="6171" y="126882"/>
                  </a:lnTo>
                  <a:lnTo>
                    <a:pt x="23589" y="85588"/>
                  </a:lnTo>
                  <a:lnTo>
                    <a:pt x="50609" y="50609"/>
                  </a:lnTo>
                  <a:lnTo>
                    <a:pt x="85588" y="23589"/>
                  </a:lnTo>
                  <a:lnTo>
                    <a:pt x="126882" y="6171"/>
                  </a:lnTo>
                  <a:lnTo>
                    <a:pt x="172847" y="0"/>
                  </a:lnTo>
                  <a:lnTo>
                    <a:pt x="2611247" y="0"/>
                  </a:lnTo>
                  <a:lnTo>
                    <a:pt x="2657211" y="6171"/>
                  </a:lnTo>
                  <a:lnTo>
                    <a:pt x="2698505" y="23589"/>
                  </a:lnTo>
                  <a:lnTo>
                    <a:pt x="2733484" y="50609"/>
                  </a:lnTo>
                  <a:lnTo>
                    <a:pt x="2760504" y="85588"/>
                  </a:lnTo>
                  <a:lnTo>
                    <a:pt x="2777922" y="126882"/>
                  </a:lnTo>
                  <a:lnTo>
                    <a:pt x="2784094" y="172847"/>
                  </a:lnTo>
                  <a:lnTo>
                    <a:pt x="2784094" y="864235"/>
                  </a:lnTo>
                  <a:lnTo>
                    <a:pt x="2777922" y="910209"/>
                  </a:lnTo>
                  <a:lnTo>
                    <a:pt x="2760504" y="951526"/>
                  </a:lnTo>
                  <a:lnTo>
                    <a:pt x="2733484" y="986536"/>
                  </a:lnTo>
                  <a:lnTo>
                    <a:pt x="2698505" y="1013587"/>
                  </a:lnTo>
                  <a:lnTo>
                    <a:pt x="2657211" y="1031028"/>
                  </a:lnTo>
                  <a:lnTo>
                    <a:pt x="2611247" y="1037209"/>
                  </a:lnTo>
                  <a:lnTo>
                    <a:pt x="172847" y="1037209"/>
                  </a:lnTo>
                  <a:lnTo>
                    <a:pt x="126882" y="1031028"/>
                  </a:lnTo>
                  <a:lnTo>
                    <a:pt x="85588" y="1013587"/>
                  </a:lnTo>
                  <a:lnTo>
                    <a:pt x="50609" y="986536"/>
                  </a:lnTo>
                  <a:lnTo>
                    <a:pt x="23589" y="951526"/>
                  </a:lnTo>
                  <a:lnTo>
                    <a:pt x="6171" y="910209"/>
                  </a:lnTo>
                  <a:lnTo>
                    <a:pt x="0" y="864235"/>
                  </a:lnTo>
                  <a:lnTo>
                    <a:pt x="0" y="17284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781033" y="1711833"/>
            <a:ext cx="1973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Diferencia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medias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369427" y="3476625"/>
            <a:ext cx="2797175" cy="1050290"/>
            <a:chOff x="8369427" y="3476625"/>
            <a:chExt cx="2797175" cy="1050290"/>
          </a:xfrm>
        </p:grpSpPr>
        <p:sp>
          <p:nvSpPr>
            <p:cNvPr id="44" name="object 44"/>
            <p:cNvSpPr/>
            <p:nvPr/>
          </p:nvSpPr>
          <p:spPr>
            <a:xfrm>
              <a:off x="8375777" y="3482975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2611247" y="0"/>
                  </a:moveTo>
                  <a:lnTo>
                    <a:pt x="172847" y="0"/>
                  </a:lnTo>
                  <a:lnTo>
                    <a:pt x="126882" y="6180"/>
                  </a:lnTo>
                  <a:lnTo>
                    <a:pt x="85588" y="23617"/>
                  </a:lnTo>
                  <a:lnTo>
                    <a:pt x="50609" y="50657"/>
                  </a:lnTo>
                  <a:lnTo>
                    <a:pt x="23589" y="85645"/>
                  </a:lnTo>
                  <a:lnTo>
                    <a:pt x="6171" y="126926"/>
                  </a:lnTo>
                  <a:lnTo>
                    <a:pt x="0" y="172847"/>
                  </a:lnTo>
                  <a:lnTo>
                    <a:pt x="0" y="864362"/>
                  </a:lnTo>
                  <a:lnTo>
                    <a:pt x="6171" y="910326"/>
                  </a:lnTo>
                  <a:lnTo>
                    <a:pt x="23589" y="951620"/>
                  </a:lnTo>
                  <a:lnTo>
                    <a:pt x="50609" y="986599"/>
                  </a:lnTo>
                  <a:lnTo>
                    <a:pt x="85588" y="1013619"/>
                  </a:lnTo>
                  <a:lnTo>
                    <a:pt x="126882" y="1031037"/>
                  </a:lnTo>
                  <a:lnTo>
                    <a:pt x="172847" y="1037208"/>
                  </a:lnTo>
                  <a:lnTo>
                    <a:pt x="2611247" y="1037208"/>
                  </a:lnTo>
                  <a:lnTo>
                    <a:pt x="2657211" y="1031037"/>
                  </a:lnTo>
                  <a:lnTo>
                    <a:pt x="2698505" y="1013619"/>
                  </a:lnTo>
                  <a:lnTo>
                    <a:pt x="2733484" y="986599"/>
                  </a:lnTo>
                  <a:lnTo>
                    <a:pt x="2760504" y="951620"/>
                  </a:lnTo>
                  <a:lnTo>
                    <a:pt x="2777922" y="910326"/>
                  </a:lnTo>
                  <a:lnTo>
                    <a:pt x="2784094" y="864362"/>
                  </a:lnTo>
                  <a:lnTo>
                    <a:pt x="2784094" y="172847"/>
                  </a:lnTo>
                  <a:lnTo>
                    <a:pt x="2777922" y="126926"/>
                  </a:lnTo>
                  <a:lnTo>
                    <a:pt x="2760504" y="85645"/>
                  </a:lnTo>
                  <a:lnTo>
                    <a:pt x="2733484" y="50657"/>
                  </a:lnTo>
                  <a:lnTo>
                    <a:pt x="2698505" y="23617"/>
                  </a:lnTo>
                  <a:lnTo>
                    <a:pt x="2657211" y="6180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375777" y="3482975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89">
                  <a:moveTo>
                    <a:pt x="0" y="172847"/>
                  </a:moveTo>
                  <a:lnTo>
                    <a:pt x="6171" y="126926"/>
                  </a:lnTo>
                  <a:lnTo>
                    <a:pt x="23589" y="85645"/>
                  </a:lnTo>
                  <a:lnTo>
                    <a:pt x="50609" y="50657"/>
                  </a:lnTo>
                  <a:lnTo>
                    <a:pt x="85588" y="23617"/>
                  </a:lnTo>
                  <a:lnTo>
                    <a:pt x="126882" y="6180"/>
                  </a:lnTo>
                  <a:lnTo>
                    <a:pt x="172847" y="0"/>
                  </a:lnTo>
                  <a:lnTo>
                    <a:pt x="2611247" y="0"/>
                  </a:lnTo>
                  <a:lnTo>
                    <a:pt x="2657211" y="6180"/>
                  </a:lnTo>
                  <a:lnTo>
                    <a:pt x="2698505" y="23617"/>
                  </a:lnTo>
                  <a:lnTo>
                    <a:pt x="2733484" y="50657"/>
                  </a:lnTo>
                  <a:lnTo>
                    <a:pt x="2760504" y="85645"/>
                  </a:lnTo>
                  <a:lnTo>
                    <a:pt x="2777922" y="126926"/>
                  </a:lnTo>
                  <a:lnTo>
                    <a:pt x="2784094" y="172847"/>
                  </a:lnTo>
                  <a:lnTo>
                    <a:pt x="2784094" y="864362"/>
                  </a:lnTo>
                  <a:lnTo>
                    <a:pt x="2777922" y="910326"/>
                  </a:lnTo>
                  <a:lnTo>
                    <a:pt x="2760504" y="951620"/>
                  </a:lnTo>
                  <a:lnTo>
                    <a:pt x="2733484" y="986599"/>
                  </a:lnTo>
                  <a:lnTo>
                    <a:pt x="2698505" y="1013619"/>
                  </a:lnTo>
                  <a:lnTo>
                    <a:pt x="2657211" y="1031037"/>
                  </a:lnTo>
                  <a:lnTo>
                    <a:pt x="2611247" y="1037208"/>
                  </a:lnTo>
                  <a:lnTo>
                    <a:pt x="172847" y="1037208"/>
                  </a:lnTo>
                  <a:lnTo>
                    <a:pt x="126882" y="1031037"/>
                  </a:lnTo>
                  <a:lnTo>
                    <a:pt x="85588" y="1013619"/>
                  </a:lnTo>
                  <a:lnTo>
                    <a:pt x="50609" y="986599"/>
                  </a:lnTo>
                  <a:lnTo>
                    <a:pt x="23589" y="951620"/>
                  </a:lnTo>
                  <a:lnTo>
                    <a:pt x="6171" y="910326"/>
                  </a:lnTo>
                  <a:lnTo>
                    <a:pt x="0" y="864362"/>
                  </a:lnTo>
                  <a:lnTo>
                    <a:pt x="0" y="17284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120885" y="3837558"/>
            <a:ext cx="129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Otros</a:t>
            </a:r>
            <a:r>
              <a:rPr sz="18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diseños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369427" y="5577204"/>
            <a:ext cx="2797175" cy="1050290"/>
            <a:chOff x="8369427" y="5577204"/>
            <a:chExt cx="2797175" cy="1050290"/>
          </a:xfrm>
        </p:grpSpPr>
        <p:sp>
          <p:nvSpPr>
            <p:cNvPr id="48" name="object 48"/>
            <p:cNvSpPr/>
            <p:nvPr/>
          </p:nvSpPr>
          <p:spPr>
            <a:xfrm>
              <a:off x="8375777" y="5583554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90">
                  <a:moveTo>
                    <a:pt x="2611247" y="0"/>
                  </a:moveTo>
                  <a:lnTo>
                    <a:pt x="172847" y="0"/>
                  </a:lnTo>
                  <a:lnTo>
                    <a:pt x="126882" y="6176"/>
                  </a:lnTo>
                  <a:lnTo>
                    <a:pt x="85588" y="23607"/>
                  </a:lnTo>
                  <a:lnTo>
                    <a:pt x="50609" y="50642"/>
                  </a:lnTo>
                  <a:lnTo>
                    <a:pt x="23589" y="85633"/>
                  </a:lnTo>
                  <a:lnTo>
                    <a:pt x="6171" y="126930"/>
                  </a:lnTo>
                  <a:lnTo>
                    <a:pt x="0" y="172885"/>
                  </a:lnTo>
                  <a:lnTo>
                    <a:pt x="0" y="864374"/>
                  </a:lnTo>
                  <a:lnTo>
                    <a:pt x="6171" y="910327"/>
                  </a:lnTo>
                  <a:lnTo>
                    <a:pt x="23589" y="951622"/>
                  </a:lnTo>
                  <a:lnTo>
                    <a:pt x="50609" y="986610"/>
                  </a:lnTo>
                  <a:lnTo>
                    <a:pt x="85588" y="1013642"/>
                  </a:lnTo>
                  <a:lnTo>
                    <a:pt x="126882" y="1031071"/>
                  </a:lnTo>
                  <a:lnTo>
                    <a:pt x="172847" y="1037247"/>
                  </a:lnTo>
                  <a:lnTo>
                    <a:pt x="2611247" y="1037247"/>
                  </a:lnTo>
                  <a:lnTo>
                    <a:pt x="2657211" y="1031071"/>
                  </a:lnTo>
                  <a:lnTo>
                    <a:pt x="2698505" y="1013642"/>
                  </a:lnTo>
                  <a:lnTo>
                    <a:pt x="2733484" y="986610"/>
                  </a:lnTo>
                  <a:lnTo>
                    <a:pt x="2760504" y="951622"/>
                  </a:lnTo>
                  <a:lnTo>
                    <a:pt x="2777922" y="910327"/>
                  </a:lnTo>
                  <a:lnTo>
                    <a:pt x="2784094" y="864374"/>
                  </a:lnTo>
                  <a:lnTo>
                    <a:pt x="2784094" y="172885"/>
                  </a:lnTo>
                  <a:lnTo>
                    <a:pt x="2777922" y="126930"/>
                  </a:lnTo>
                  <a:lnTo>
                    <a:pt x="2760504" y="85633"/>
                  </a:lnTo>
                  <a:lnTo>
                    <a:pt x="2733484" y="50642"/>
                  </a:lnTo>
                  <a:lnTo>
                    <a:pt x="2698505" y="23607"/>
                  </a:lnTo>
                  <a:lnTo>
                    <a:pt x="2657211" y="6176"/>
                  </a:lnTo>
                  <a:lnTo>
                    <a:pt x="261124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375777" y="5583554"/>
              <a:ext cx="2784475" cy="1037590"/>
            </a:xfrm>
            <a:custGeom>
              <a:avLst/>
              <a:gdLst/>
              <a:ahLst/>
              <a:cxnLst/>
              <a:rect l="l" t="t" r="r" b="b"/>
              <a:pathLst>
                <a:path w="2784475" h="1037590">
                  <a:moveTo>
                    <a:pt x="0" y="172885"/>
                  </a:moveTo>
                  <a:lnTo>
                    <a:pt x="6171" y="126930"/>
                  </a:lnTo>
                  <a:lnTo>
                    <a:pt x="23589" y="85633"/>
                  </a:lnTo>
                  <a:lnTo>
                    <a:pt x="50609" y="50642"/>
                  </a:lnTo>
                  <a:lnTo>
                    <a:pt x="85588" y="23607"/>
                  </a:lnTo>
                  <a:lnTo>
                    <a:pt x="126882" y="6176"/>
                  </a:lnTo>
                  <a:lnTo>
                    <a:pt x="172847" y="0"/>
                  </a:lnTo>
                  <a:lnTo>
                    <a:pt x="2611247" y="0"/>
                  </a:lnTo>
                  <a:lnTo>
                    <a:pt x="2657211" y="6176"/>
                  </a:lnTo>
                  <a:lnTo>
                    <a:pt x="2698505" y="23607"/>
                  </a:lnTo>
                  <a:lnTo>
                    <a:pt x="2733484" y="50642"/>
                  </a:lnTo>
                  <a:lnTo>
                    <a:pt x="2760504" y="85633"/>
                  </a:lnTo>
                  <a:lnTo>
                    <a:pt x="2777922" y="126930"/>
                  </a:lnTo>
                  <a:lnTo>
                    <a:pt x="2784094" y="172885"/>
                  </a:lnTo>
                  <a:lnTo>
                    <a:pt x="2784094" y="864374"/>
                  </a:lnTo>
                  <a:lnTo>
                    <a:pt x="2777922" y="910327"/>
                  </a:lnTo>
                  <a:lnTo>
                    <a:pt x="2760504" y="951622"/>
                  </a:lnTo>
                  <a:lnTo>
                    <a:pt x="2733484" y="986610"/>
                  </a:lnTo>
                  <a:lnTo>
                    <a:pt x="2698505" y="1013642"/>
                  </a:lnTo>
                  <a:lnTo>
                    <a:pt x="2657211" y="1031071"/>
                  </a:lnTo>
                  <a:lnTo>
                    <a:pt x="2611247" y="1037247"/>
                  </a:lnTo>
                  <a:lnTo>
                    <a:pt x="172847" y="1037247"/>
                  </a:lnTo>
                  <a:lnTo>
                    <a:pt x="126882" y="1031071"/>
                  </a:lnTo>
                  <a:lnTo>
                    <a:pt x="85588" y="1013642"/>
                  </a:lnTo>
                  <a:lnTo>
                    <a:pt x="50609" y="986610"/>
                  </a:lnTo>
                  <a:lnTo>
                    <a:pt x="23589" y="951622"/>
                  </a:lnTo>
                  <a:lnTo>
                    <a:pt x="6171" y="910327"/>
                  </a:lnTo>
                  <a:lnTo>
                    <a:pt x="0" y="864374"/>
                  </a:lnTo>
                  <a:lnTo>
                    <a:pt x="0" y="172885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8633206" y="5938520"/>
            <a:ext cx="2268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Efectos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fijos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aleatorios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71" y="88519"/>
            <a:ext cx="54400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Efectos </a:t>
            </a:r>
            <a:r>
              <a:rPr spc="-270" dirty="0"/>
              <a:t>fijos </a:t>
            </a:r>
            <a:r>
              <a:rPr spc="-65" dirty="0"/>
              <a:t>o</a:t>
            </a:r>
            <a:r>
              <a:rPr spc="-509" dirty="0"/>
              <a:t> </a:t>
            </a:r>
            <a:r>
              <a:rPr spc="-215" dirty="0"/>
              <a:t>aleatorios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4091" y="1019936"/>
            <a:ext cx="7850505" cy="518096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 algn="just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En </a:t>
            </a:r>
            <a:r>
              <a:rPr sz="2400" spc="-5" dirty="0">
                <a:latin typeface="Carlito"/>
                <a:cs typeface="Carlito"/>
              </a:rPr>
              <a:t>un </a:t>
            </a:r>
            <a:r>
              <a:rPr sz="2400" dirty="0">
                <a:latin typeface="Carlito"/>
                <a:cs typeface="Carlito"/>
              </a:rPr>
              <a:t>análisis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spc="-10" dirty="0">
                <a:latin typeface="Carlito"/>
                <a:cs typeface="Carlito"/>
              </a:rPr>
              <a:t>variancia, </a:t>
            </a:r>
            <a:r>
              <a:rPr sz="2400" spc="-5" dirty="0">
                <a:latin typeface="Carlito"/>
                <a:cs typeface="Carlito"/>
              </a:rPr>
              <a:t>se puede suponer dos </a:t>
            </a:r>
            <a:r>
              <a:rPr sz="2400" dirty="0">
                <a:latin typeface="Carlito"/>
                <a:cs typeface="Carlito"/>
              </a:rPr>
              <a:t>tipos </a:t>
            </a:r>
            <a:r>
              <a:rPr sz="2400" spc="10" dirty="0">
                <a:latin typeface="Carlito"/>
                <a:cs typeface="Carlito"/>
              </a:rPr>
              <a:t>de  </a:t>
            </a:r>
            <a:r>
              <a:rPr sz="2400" spc="-15" dirty="0">
                <a:latin typeface="Carlito"/>
                <a:cs typeface="Carlito"/>
              </a:rPr>
              <a:t>tratamientos: </a:t>
            </a:r>
            <a:r>
              <a:rPr sz="2400" spc="-20" dirty="0">
                <a:latin typeface="Carlito"/>
                <a:cs typeface="Carlito"/>
              </a:rPr>
              <a:t>efectos </a:t>
            </a:r>
            <a:r>
              <a:rPr sz="2400" spc="-5" dirty="0">
                <a:latin typeface="Carlito"/>
                <a:cs typeface="Carlito"/>
              </a:rPr>
              <a:t>fijos </a:t>
            </a:r>
            <a:r>
              <a:rPr sz="2400" dirty="0">
                <a:latin typeface="Carlito"/>
                <a:cs typeface="Carlito"/>
              </a:rPr>
              <a:t>y </a:t>
            </a:r>
            <a:r>
              <a:rPr sz="2400" spc="-20" dirty="0">
                <a:latin typeface="Carlito"/>
                <a:cs typeface="Carlito"/>
              </a:rPr>
              <a:t>efectos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aleatorios.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Carlito"/>
              <a:cs typeface="Carlito"/>
            </a:endParaRPr>
          </a:p>
          <a:p>
            <a:pPr marL="241300" marR="5080" indent="-228600" algn="just">
              <a:lnSpc>
                <a:spcPct val="90000"/>
              </a:lnSpc>
              <a:spcBef>
                <a:spcPts val="163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Los </a:t>
            </a:r>
            <a:r>
              <a:rPr sz="2400" spc="-20" dirty="0">
                <a:latin typeface="Carlito"/>
                <a:cs typeface="Carlito"/>
              </a:rPr>
              <a:t>efectos </a:t>
            </a:r>
            <a:r>
              <a:rPr sz="2400" spc="-5" dirty="0">
                <a:latin typeface="Carlito"/>
                <a:cs typeface="Carlito"/>
              </a:rPr>
              <a:t>fijos sería </a:t>
            </a:r>
            <a:r>
              <a:rPr sz="2400" spc="-15" dirty="0">
                <a:latin typeface="Carlito"/>
                <a:cs typeface="Carlito"/>
              </a:rPr>
              <a:t>comparar </a:t>
            </a:r>
            <a:r>
              <a:rPr sz="2400" dirty="0">
                <a:latin typeface="Carlito"/>
                <a:cs typeface="Carlito"/>
              </a:rPr>
              <a:t>medias </a:t>
            </a:r>
            <a:r>
              <a:rPr sz="2400" spc="-5" dirty="0">
                <a:latin typeface="Carlito"/>
                <a:cs typeface="Carlito"/>
              </a:rPr>
              <a:t>donde </a:t>
            </a:r>
            <a:r>
              <a:rPr sz="2400" dirty="0">
                <a:latin typeface="Carlito"/>
                <a:cs typeface="Carlito"/>
              </a:rPr>
              <a:t>los  </a:t>
            </a:r>
            <a:r>
              <a:rPr sz="2400" spc="-15" dirty="0">
                <a:latin typeface="Carlito"/>
                <a:cs typeface="Carlito"/>
              </a:rPr>
              <a:t>tratamientos </a:t>
            </a:r>
            <a:r>
              <a:rPr sz="2400" dirty="0">
                <a:latin typeface="Carlito"/>
                <a:cs typeface="Carlito"/>
              </a:rPr>
              <a:t>tienen </a:t>
            </a:r>
            <a:r>
              <a:rPr sz="2400" spc="-5" dirty="0">
                <a:latin typeface="Carlito"/>
                <a:cs typeface="Carlito"/>
              </a:rPr>
              <a:t>niveles que </a:t>
            </a:r>
            <a:r>
              <a:rPr sz="2400" spc="-10" dirty="0">
                <a:latin typeface="Carlito"/>
                <a:cs typeface="Carlito"/>
              </a:rPr>
              <a:t>provienen </a:t>
            </a:r>
            <a:r>
              <a:rPr sz="2400" spc="-5" dirty="0">
                <a:latin typeface="Carlito"/>
                <a:cs typeface="Carlito"/>
              </a:rPr>
              <a:t>de un </a:t>
            </a:r>
            <a:r>
              <a:rPr sz="2400" spc="-10" dirty="0">
                <a:latin typeface="Carlito"/>
                <a:cs typeface="Carlito"/>
              </a:rPr>
              <a:t>universo  </a:t>
            </a:r>
            <a:r>
              <a:rPr sz="2400" spc="-5" dirty="0">
                <a:latin typeface="Carlito"/>
                <a:cs typeface="Carlito"/>
              </a:rPr>
              <a:t>limitado de niveles. Ejemplos: </a:t>
            </a:r>
            <a:r>
              <a:rPr sz="2400" spc="-15" dirty="0">
                <a:latin typeface="Carlito"/>
                <a:cs typeface="Carlito"/>
              </a:rPr>
              <a:t>comparar </a:t>
            </a:r>
            <a:r>
              <a:rPr sz="2400" dirty="0">
                <a:latin typeface="Carlito"/>
                <a:cs typeface="Carlito"/>
              </a:rPr>
              <a:t>las medias </a:t>
            </a:r>
            <a:r>
              <a:rPr sz="2400" spc="-5" dirty="0">
                <a:latin typeface="Carlito"/>
                <a:cs typeface="Carlito"/>
              </a:rPr>
              <a:t>de las  regiones </a:t>
            </a:r>
            <a:r>
              <a:rPr sz="2400" dirty="0">
                <a:latin typeface="Carlito"/>
                <a:cs typeface="Carlito"/>
              </a:rPr>
              <a:t>de </a:t>
            </a:r>
            <a:r>
              <a:rPr sz="2400" spc="-5" dirty="0">
                <a:latin typeface="Carlito"/>
                <a:cs typeface="Carlito"/>
              </a:rPr>
              <a:t>planificación, </a:t>
            </a:r>
            <a:r>
              <a:rPr sz="2400" dirty="0">
                <a:latin typeface="Carlito"/>
                <a:cs typeface="Carlito"/>
              </a:rPr>
              <a:t>o los </a:t>
            </a:r>
            <a:r>
              <a:rPr sz="2400" spc="-5" dirty="0">
                <a:latin typeface="Carlito"/>
                <a:cs typeface="Carlito"/>
              </a:rPr>
              <a:t>ingresos por </a:t>
            </a:r>
            <a:r>
              <a:rPr sz="2400" spc="-10" dirty="0">
                <a:latin typeface="Carlito"/>
                <a:cs typeface="Carlito"/>
              </a:rPr>
              <a:t>grado  académico,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10" dirty="0">
                <a:latin typeface="Carlito"/>
                <a:cs typeface="Carlito"/>
              </a:rPr>
              <a:t>producción </a:t>
            </a:r>
            <a:r>
              <a:rPr sz="2400" spc="-5" dirty="0">
                <a:latin typeface="Carlito"/>
                <a:cs typeface="Carlito"/>
              </a:rPr>
              <a:t>según </a:t>
            </a:r>
            <a:r>
              <a:rPr sz="2400" dirty="0">
                <a:latin typeface="Carlito"/>
                <a:cs typeface="Carlito"/>
              </a:rPr>
              <a:t>tipos </a:t>
            </a:r>
            <a:r>
              <a:rPr sz="2400" spc="-5" dirty="0">
                <a:latin typeface="Carlito"/>
                <a:cs typeface="Carlito"/>
              </a:rPr>
              <a:t>de empresa,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etc.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Carlito"/>
              <a:cs typeface="Carlito"/>
            </a:endParaRPr>
          </a:p>
          <a:p>
            <a:pPr marL="241300" marR="5080" indent="-228600" algn="just">
              <a:lnSpc>
                <a:spcPct val="90000"/>
              </a:lnSpc>
              <a:spcBef>
                <a:spcPts val="1664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Los </a:t>
            </a:r>
            <a:r>
              <a:rPr sz="2400" spc="-20" dirty="0">
                <a:latin typeface="Carlito"/>
                <a:cs typeface="Carlito"/>
              </a:rPr>
              <a:t>efectos </a:t>
            </a:r>
            <a:r>
              <a:rPr sz="2400" spc="-10" dirty="0">
                <a:latin typeface="Carlito"/>
                <a:cs typeface="Carlito"/>
              </a:rPr>
              <a:t>aleatorios </a:t>
            </a:r>
            <a:r>
              <a:rPr sz="2400" spc="-5" dirty="0">
                <a:latin typeface="Carlito"/>
                <a:cs typeface="Carlito"/>
              </a:rPr>
              <a:t>sería </a:t>
            </a:r>
            <a:r>
              <a:rPr sz="2400" spc="-15" dirty="0">
                <a:latin typeface="Carlito"/>
                <a:cs typeface="Carlito"/>
              </a:rPr>
              <a:t>comparar </a:t>
            </a:r>
            <a:r>
              <a:rPr sz="2400" dirty="0">
                <a:latin typeface="Carlito"/>
                <a:cs typeface="Carlito"/>
              </a:rPr>
              <a:t>medias </a:t>
            </a:r>
            <a:r>
              <a:rPr sz="2400" spc="-5" dirty="0">
                <a:latin typeface="Carlito"/>
                <a:cs typeface="Carlito"/>
              </a:rPr>
              <a:t>donde </a:t>
            </a:r>
            <a:r>
              <a:rPr sz="2400" dirty="0">
                <a:latin typeface="Carlito"/>
                <a:cs typeface="Carlito"/>
              </a:rPr>
              <a:t>los  </a:t>
            </a:r>
            <a:r>
              <a:rPr sz="2400" spc="-15" dirty="0">
                <a:latin typeface="Carlito"/>
                <a:cs typeface="Carlito"/>
              </a:rPr>
              <a:t>tratamientos </a:t>
            </a:r>
            <a:r>
              <a:rPr sz="2400" dirty="0">
                <a:latin typeface="Carlito"/>
                <a:cs typeface="Carlito"/>
              </a:rPr>
              <a:t>tienen </a:t>
            </a:r>
            <a:r>
              <a:rPr sz="2400" spc="-5" dirty="0">
                <a:latin typeface="Carlito"/>
                <a:cs typeface="Carlito"/>
              </a:rPr>
              <a:t>niveles que </a:t>
            </a:r>
            <a:r>
              <a:rPr sz="2400" spc="-10" dirty="0">
                <a:latin typeface="Carlito"/>
                <a:cs typeface="Carlito"/>
              </a:rPr>
              <a:t>provienen </a:t>
            </a:r>
            <a:r>
              <a:rPr sz="2400" spc="-5" dirty="0">
                <a:latin typeface="Carlito"/>
                <a:cs typeface="Carlito"/>
              </a:rPr>
              <a:t>de un </a:t>
            </a:r>
            <a:r>
              <a:rPr sz="2400" spc="-10" dirty="0">
                <a:latin typeface="Carlito"/>
                <a:cs typeface="Carlito"/>
              </a:rPr>
              <a:t>universo  </a:t>
            </a:r>
            <a:r>
              <a:rPr sz="2400" spc="-5" dirty="0">
                <a:latin typeface="Carlito"/>
                <a:cs typeface="Carlito"/>
              </a:rPr>
              <a:t>ilimitado de niveles. </a:t>
            </a:r>
            <a:r>
              <a:rPr sz="2400" dirty="0">
                <a:latin typeface="Carlito"/>
                <a:cs typeface="Carlito"/>
              </a:rPr>
              <a:t>Ejemplos: </a:t>
            </a:r>
            <a:r>
              <a:rPr sz="2400" spc="-15" dirty="0">
                <a:latin typeface="Carlito"/>
                <a:cs typeface="Carlito"/>
              </a:rPr>
              <a:t>comparar </a:t>
            </a:r>
            <a:r>
              <a:rPr sz="2400" dirty="0">
                <a:latin typeface="Carlito"/>
                <a:cs typeface="Carlito"/>
              </a:rPr>
              <a:t>medias </a:t>
            </a:r>
            <a:r>
              <a:rPr sz="2400" spc="-5" dirty="0">
                <a:latin typeface="Carlito"/>
                <a:cs typeface="Carlito"/>
              </a:rPr>
              <a:t>según nivel  de PH </a:t>
            </a:r>
            <a:r>
              <a:rPr sz="2400" dirty="0">
                <a:latin typeface="Carlito"/>
                <a:cs typeface="Carlito"/>
              </a:rPr>
              <a:t>en </a:t>
            </a:r>
            <a:r>
              <a:rPr sz="2400" spc="5" dirty="0">
                <a:latin typeface="Carlito"/>
                <a:cs typeface="Carlito"/>
              </a:rPr>
              <a:t>un </a:t>
            </a:r>
            <a:r>
              <a:rPr sz="2400" spc="-15" dirty="0">
                <a:latin typeface="Carlito"/>
                <a:cs typeface="Carlito"/>
              </a:rPr>
              <a:t>rio, </a:t>
            </a:r>
            <a:r>
              <a:rPr sz="2400" spc="-10" dirty="0">
                <a:latin typeface="Carlito"/>
                <a:cs typeface="Carlito"/>
              </a:rPr>
              <a:t>toma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spc="-10" dirty="0">
                <a:latin typeface="Carlito"/>
                <a:cs typeface="Carlito"/>
              </a:rPr>
              <a:t>muestras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spc="-10" dirty="0">
                <a:latin typeface="Carlito"/>
                <a:cs typeface="Carlito"/>
              </a:rPr>
              <a:t>aíre </a:t>
            </a:r>
            <a:r>
              <a:rPr sz="2400" dirty="0">
                <a:latin typeface="Carlito"/>
                <a:cs typeface="Carlito"/>
              </a:rPr>
              <a:t>en </a:t>
            </a:r>
            <a:r>
              <a:rPr sz="2400" spc="-15" dirty="0">
                <a:latin typeface="Carlito"/>
                <a:cs typeface="Carlito"/>
              </a:rPr>
              <a:t>diferentes  zonas, </a:t>
            </a:r>
            <a:r>
              <a:rPr sz="2400" spc="-10" dirty="0">
                <a:latin typeface="Carlito"/>
                <a:cs typeface="Carlito"/>
              </a:rPr>
              <a:t>muestras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spc="-10" dirty="0">
                <a:latin typeface="Carlito"/>
                <a:cs typeface="Carlito"/>
              </a:rPr>
              <a:t>sangre </a:t>
            </a:r>
            <a:r>
              <a:rPr sz="2400" dirty="0">
                <a:latin typeface="Carlito"/>
                <a:cs typeface="Carlito"/>
              </a:rPr>
              <a:t>en </a:t>
            </a:r>
            <a:r>
              <a:rPr sz="2400" spc="-5" dirty="0">
                <a:latin typeface="Carlito"/>
                <a:cs typeface="Carlito"/>
              </a:rPr>
              <a:t>una vena,</a:t>
            </a:r>
            <a:r>
              <a:rPr sz="2400" spc="-10" dirty="0">
                <a:latin typeface="Carlito"/>
                <a:cs typeface="Carlito"/>
              </a:rPr>
              <a:t> etc.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80628" y="1171575"/>
            <a:ext cx="3235071" cy="5286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5397" y="164719"/>
            <a:ext cx="50622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Conclusión </a:t>
            </a:r>
            <a:r>
              <a:rPr spc="-229" dirty="0"/>
              <a:t>y</a:t>
            </a:r>
            <a:r>
              <a:rPr spc="-530" dirty="0"/>
              <a:t> </a:t>
            </a:r>
            <a:r>
              <a:rPr spc="-170" dirty="0"/>
              <a:t>discusión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1204086"/>
            <a:ext cx="8077834" cy="53594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  <a:tab pos="638810" algn="l"/>
                <a:tab pos="1716405" algn="l"/>
                <a:tab pos="2207260" algn="l"/>
                <a:tab pos="3491865" algn="l"/>
                <a:tab pos="3941445" algn="l"/>
                <a:tab pos="4851400" algn="l"/>
                <a:tab pos="5945505" algn="l"/>
                <a:tab pos="6395085" algn="l"/>
                <a:tab pos="7371080" algn="l"/>
              </a:tabLst>
            </a:pPr>
            <a:r>
              <a:rPr sz="2400" dirty="0">
                <a:latin typeface="Carlito"/>
                <a:cs typeface="Carlito"/>
              </a:rPr>
              <a:t>El	análisis	</a:t>
            </a:r>
            <a:r>
              <a:rPr sz="2400" spc="-5" dirty="0">
                <a:latin typeface="Carlito"/>
                <a:cs typeface="Carlito"/>
              </a:rPr>
              <a:t>d</a:t>
            </a:r>
            <a:r>
              <a:rPr sz="2400" dirty="0">
                <a:latin typeface="Carlito"/>
                <a:cs typeface="Carlito"/>
              </a:rPr>
              <a:t>e	</a:t>
            </a:r>
            <a:r>
              <a:rPr sz="2400" spc="-40" dirty="0">
                <a:latin typeface="Carlito"/>
                <a:cs typeface="Carlito"/>
              </a:rPr>
              <a:t>v</a:t>
            </a:r>
            <a:r>
              <a:rPr sz="2400" dirty="0">
                <a:latin typeface="Carlito"/>
                <a:cs typeface="Carlito"/>
              </a:rPr>
              <a:t>aria</a:t>
            </a:r>
            <a:r>
              <a:rPr sz="2400" spc="-5" dirty="0">
                <a:latin typeface="Carlito"/>
                <a:cs typeface="Carlito"/>
              </a:rPr>
              <a:t>nci</a:t>
            </a:r>
            <a:r>
              <a:rPr sz="2400" dirty="0">
                <a:latin typeface="Carlito"/>
                <a:cs typeface="Carlito"/>
              </a:rPr>
              <a:t>a	</a:t>
            </a:r>
            <a:r>
              <a:rPr sz="2400" spc="-5" dirty="0">
                <a:latin typeface="Carlito"/>
                <a:cs typeface="Carlito"/>
              </a:rPr>
              <a:t>s</a:t>
            </a:r>
            <a:r>
              <a:rPr sz="2400" dirty="0">
                <a:latin typeface="Carlito"/>
                <a:cs typeface="Carlito"/>
              </a:rPr>
              <a:t>e	</a:t>
            </a:r>
            <a:r>
              <a:rPr sz="2400" spc="-5" dirty="0">
                <a:latin typeface="Carlito"/>
                <a:cs typeface="Carlito"/>
              </a:rPr>
              <a:t>utili</a:t>
            </a:r>
            <a:r>
              <a:rPr sz="2400" spc="-50" dirty="0">
                <a:latin typeface="Carlito"/>
                <a:cs typeface="Carlito"/>
              </a:rPr>
              <a:t>z</a:t>
            </a:r>
            <a:r>
              <a:rPr sz="2400" dirty="0">
                <a:latin typeface="Carlito"/>
                <a:cs typeface="Carlito"/>
              </a:rPr>
              <a:t>a	cu</a:t>
            </a:r>
            <a:r>
              <a:rPr sz="2400" spc="5" dirty="0">
                <a:latin typeface="Carlito"/>
                <a:cs typeface="Carlito"/>
              </a:rPr>
              <a:t>a</a:t>
            </a:r>
            <a:r>
              <a:rPr sz="2400" spc="-5" dirty="0">
                <a:latin typeface="Carlito"/>
                <a:cs typeface="Carlito"/>
              </a:rPr>
              <a:t>nd</a:t>
            </a:r>
            <a:r>
              <a:rPr sz="2400" dirty="0">
                <a:latin typeface="Carlito"/>
                <a:cs typeface="Carlito"/>
              </a:rPr>
              <a:t>o	</a:t>
            </a:r>
            <a:r>
              <a:rPr sz="2400" spc="-5" dirty="0">
                <a:latin typeface="Carlito"/>
                <a:cs typeface="Carlito"/>
              </a:rPr>
              <a:t>s</a:t>
            </a:r>
            <a:r>
              <a:rPr sz="2400" dirty="0">
                <a:latin typeface="Carlito"/>
                <a:cs typeface="Carlito"/>
              </a:rPr>
              <a:t>e	</a:t>
            </a:r>
            <a:r>
              <a:rPr sz="2400" spc="-5" dirty="0">
                <a:latin typeface="Carlito"/>
                <a:cs typeface="Carlito"/>
              </a:rPr>
              <a:t>quie</a:t>
            </a:r>
            <a:r>
              <a:rPr sz="2400" spc="-30" dirty="0">
                <a:latin typeface="Carlito"/>
                <a:cs typeface="Carlito"/>
              </a:rPr>
              <a:t>r</a:t>
            </a:r>
            <a:r>
              <a:rPr sz="2400" dirty="0">
                <a:latin typeface="Carlito"/>
                <a:cs typeface="Carlito"/>
              </a:rPr>
              <a:t>e	</a:t>
            </a:r>
            <a:r>
              <a:rPr sz="2400" spc="-5" dirty="0">
                <a:latin typeface="Carlito"/>
                <a:cs typeface="Carlito"/>
              </a:rPr>
              <a:t>ha</a:t>
            </a:r>
            <a:r>
              <a:rPr sz="2400" dirty="0">
                <a:latin typeface="Carlito"/>
                <a:cs typeface="Carlito"/>
              </a:rPr>
              <a:t>cer  </a:t>
            </a:r>
            <a:r>
              <a:rPr sz="2400" spc="-10" dirty="0">
                <a:latin typeface="Carlito"/>
                <a:cs typeface="Carlito"/>
              </a:rPr>
              <a:t>comparaciones </a:t>
            </a:r>
            <a:r>
              <a:rPr sz="2400" spc="-15" dirty="0">
                <a:latin typeface="Carlito"/>
                <a:cs typeface="Carlito"/>
              </a:rPr>
              <a:t>para </a:t>
            </a:r>
            <a:r>
              <a:rPr sz="2400" dirty="0">
                <a:latin typeface="Carlito"/>
                <a:cs typeface="Carlito"/>
              </a:rPr>
              <a:t>más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2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medias.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Carlito"/>
              <a:cs typeface="Carlito"/>
            </a:endParaRPr>
          </a:p>
          <a:p>
            <a:pPr marL="241300" marR="5715" indent="-228600">
              <a:lnSpc>
                <a:spcPts val="2590"/>
              </a:lnSpc>
              <a:spcBef>
                <a:spcPts val="16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A </a:t>
            </a:r>
            <a:r>
              <a:rPr sz="2400" spc="-10" dirty="0">
                <a:latin typeface="Carlito"/>
                <a:cs typeface="Carlito"/>
              </a:rPr>
              <a:t>diferencia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lo </a:t>
            </a:r>
            <a:r>
              <a:rPr sz="2400" spc="-30" dirty="0">
                <a:latin typeface="Carlito"/>
                <a:cs typeface="Carlito"/>
              </a:rPr>
              <a:t>anterior, </a:t>
            </a:r>
            <a:r>
              <a:rPr sz="2400" spc="-5" dirty="0">
                <a:latin typeface="Carlito"/>
                <a:cs typeface="Carlito"/>
              </a:rPr>
              <a:t>se debe particionar </a:t>
            </a:r>
            <a:r>
              <a:rPr sz="2400" dirty="0">
                <a:latin typeface="Carlito"/>
                <a:cs typeface="Carlito"/>
              </a:rPr>
              <a:t>las </a:t>
            </a:r>
            <a:r>
              <a:rPr sz="2400" spc="-10" dirty="0">
                <a:latin typeface="Carlito"/>
                <a:cs typeface="Carlito"/>
              </a:rPr>
              <a:t>fuentes </a:t>
            </a:r>
            <a:r>
              <a:rPr sz="2400" spc="-5" dirty="0">
                <a:latin typeface="Carlito"/>
                <a:cs typeface="Carlito"/>
              </a:rPr>
              <a:t>de  variación </a:t>
            </a:r>
            <a:r>
              <a:rPr sz="2400" spc="-15" dirty="0">
                <a:latin typeface="Carlito"/>
                <a:cs typeface="Carlito"/>
              </a:rPr>
              <a:t>para </a:t>
            </a:r>
            <a:r>
              <a:rPr sz="2400" spc="-10" dirty="0">
                <a:latin typeface="Carlito"/>
                <a:cs typeface="Carlito"/>
              </a:rPr>
              <a:t>obtener </a:t>
            </a:r>
            <a:r>
              <a:rPr sz="2400" dirty="0">
                <a:latin typeface="Carlito"/>
                <a:cs typeface="Carlito"/>
              </a:rPr>
              <a:t>los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resultados.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Carlito"/>
              <a:cs typeface="Carlito"/>
            </a:endParaRPr>
          </a:p>
          <a:p>
            <a:pPr marL="241300" marR="5715" indent="-228600">
              <a:lnSpc>
                <a:spcPts val="2590"/>
              </a:lnSpc>
              <a:spcBef>
                <a:spcPts val="1670"/>
              </a:spcBef>
              <a:buFont typeface="Arial"/>
              <a:buChar char="•"/>
              <a:tabLst>
                <a:tab pos="241300" algn="l"/>
                <a:tab pos="676910" algn="l"/>
                <a:tab pos="1964689" algn="l"/>
                <a:tab pos="2324735" algn="l"/>
                <a:tab pos="3088005" algn="l"/>
                <a:tab pos="3371215" algn="l"/>
                <a:tab pos="3827145" algn="l"/>
                <a:tab pos="5128895" algn="l"/>
                <a:tab pos="5825490" algn="l"/>
                <a:tab pos="6707505" algn="l"/>
                <a:tab pos="7840345" algn="l"/>
              </a:tabLst>
            </a:pPr>
            <a:r>
              <a:rPr sz="2400" dirty="0">
                <a:latin typeface="Carlito"/>
                <a:cs typeface="Carlito"/>
              </a:rPr>
              <a:t>Se	i</a:t>
            </a:r>
            <a:r>
              <a:rPr sz="2400" spc="-25" dirty="0">
                <a:latin typeface="Carlito"/>
                <a:cs typeface="Carlito"/>
              </a:rPr>
              <a:t>n</a:t>
            </a:r>
            <a:r>
              <a:rPr sz="2400" dirty="0">
                <a:latin typeface="Carlito"/>
                <a:cs typeface="Carlito"/>
              </a:rPr>
              <a:t>t</a:t>
            </a:r>
            <a:r>
              <a:rPr sz="2400" spc="-35" dirty="0">
                <a:latin typeface="Carlito"/>
                <a:cs typeface="Carlito"/>
              </a:rPr>
              <a:t>r</a:t>
            </a:r>
            <a:r>
              <a:rPr sz="2400" spc="-5" dirty="0">
                <a:latin typeface="Carlito"/>
                <a:cs typeface="Carlito"/>
              </a:rPr>
              <a:t>oduj</a:t>
            </a:r>
            <a:r>
              <a:rPr sz="2400" dirty="0">
                <a:latin typeface="Carlito"/>
                <a:cs typeface="Carlito"/>
              </a:rPr>
              <a:t>o	la	</a:t>
            </a:r>
            <a:r>
              <a:rPr sz="2400" spc="-25" dirty="0">
                <a:latin typeface="Carlito"/>
                <a:cs typeface="Carlito"/>
              </a:rPr>
              <a:t>t</a:t>
            </a:r>
            <a:r>
              <a:rPr sz="2400" dirty="0">
                <a:latin typeface="Carlito"/>
                <a:cs typeface="Carlito"/>
              </a:rPr>
              <a:t>abla	F	</a:t>
            </a:r>
            <a:r>
              <a:rPr sz="2400" spc="-5" dirty="0">
                <a:latin typeface="Carlito"/>
                <a:cs typeface="Carlito"/>
              </a:rPr>
              <a:t>d</a:t>
            </a:r>
            <a:r>
              <a:rPr sz="2400" dirty="0">
                <a:latin typeface="Carlito"/>
                <a:cs typeface="Carlito"/>
              </a:rPr>
              <a:t>e	</a:t>
            </a:r>
            <a:r>
              <a:rPr sz="2400" spc="-5" dirty="0">
                <a:latin typeface="Carlito"/>
                <a:cs typeface="Carlito"/>
              </a:rPr>
              <a:t>Sn</a:t>
            </a:r>
            <a:r>
              <a:rPr sz="2400" dirty="0">
                <a:latin typeface="Carlito"/>
                <a:cs typeface="Carlito"/>
              </a:rPr>
              <a:t>e</a:t>
            </a:r>
            <a:r>
              <a:rPr sz="2400" spc="-5" dirty="0">
                <a:latin typeface="Carlito"/>
                <a:cs typeface="Carlito"/>
              </a:rPr>
              <a:t>de</a:t>
            </a:r>
            <a:r>
              <a:rPr sz="2400" spc="-20" dirty="0">
                <a:latin typeface="Carlito"/>
                <a:cs typeface="Carlito"/>
              </a:rPr>
              <a:t>c</a:t>
            </a:r>
            <a:r>
              <a:rPr sz="2400" spc="-5" dirty="0">
                <a:latin typeface="Carlito"/>
                <a:cs typeface="Carlito"/>
              </a:rPr>
              <a:t>o</a:t>
            </a:r>
            <a:r>
              <a:rPr sz="2400" dirty="0">
                <a:latin typeface="Carlito"/>
                <a:cs typeface="Carlito"/>
              </a:rPr>
              <a:t>r	</a:t>
            </a:r>
            <a:r>
              <a:rPr sz="2400" spc="-5" dirty="0">
                <a:latin typeface="Carlito"/>
                <a:cs typeface="Carlito"/>
              </a:rPr>
              <a:t>pa</a:t>
            </a:r>
            <a:r>
              <a:rPr sz="2400" spc="-45" dirty="0">
                <a:latin typeface="Carlito"/>
                <a:cs typeface="Carlito"/>
              </a:rPr>
              <a:t>r</a:t>
            </a:r>
            <a:r>
              <a:rPr sz="2400" dirty="0">
                <a:latin typeface="Carlito"/>
                <a:cs typeface="Carlito"/>
              </a:rPr>
              <a:t>a	</a:t>
            </a:r>
            <a:r>
              <a:rPr sz="2400" spc="-5" dirty="0">
                <a:latin typeface="Carlito"/>
                <a:cs typeface="Carlito"/>
              </a:rPr>
              <a:t>pode</a:t>
            </a:r>
            <a:r>
              <a:rPr sz="2400" dirty="0">
                <a:latin typeface="Carlito"/>
                <a:cs typeface="Carlito"/>
              </a:rPr>
              <a:t>r	</a:t>
            </a:r>
            <a:r>
              <a:rPr sz="2400" spc="-5" dirty="0">
                <a:latin typeface="Carlito"/>
                <a:cs typeface="Carlito"/>
              </a:rPr>
              <a:t>o</a:t>
            </a:r>
            <a:r>
              <a:rPr sz="2400" spc="-20" dirty="0">
                <a:latin typeface="Carlito"/>
                <a:cs typeface="Carlito"/>
              </a:rPr>
              <a:t>b</a:t>
            </a:r>
            <a:r>
              <a:rPr sz="2400" spc="-25" dirty="0">
                <a:latin typeface="Carlito"/>
                <a:cs typeface="Carlito"/>
              </a:rPr>
              <a:t>t</a:t>
            </a:r>
            <a:r>
              <a:rPr sz="2400" dirty="0">
                <a:latin typeface="Carlito"/>
                <a:cs typeface="Carlito"/>
              </a:rPr>
              <a:t>en</a:t>
            </a:r>
            <a:r>
              <a:rPr sz="2400" spc="5" dirty="0">
                <a:latin typeface="Carlito"/>
                <a:cs typeface="Carlito"/>
              </a:rPr>
              <a:t>e</a:t>
            </a:r>
            <a:r>
              <a:rPr sz="2400" dirty="0">
                <a:latin typeface="Carlito"/>
                <a:cs typeface="Carlito"/>
              </a:rPr>
              <a:t>r	</a:t>
            </a:r>
            <a:r>
              <a:rPr sz="2400" spc="5" dirty="0">
                <a:latin typeface="Carlito"/>
                <a:cs typeface="Carlito"/>
              </a:rPr>
              <a:t>el  </a:t>
            </a:r>
            <a:r>
              <a:rPr sz="2400" spc="-10" dirty="0">
                <a:latin typeface="Carlito"/>
                <a:cs typeface="Carlito"/>
              </a:rPr>
              <a:t>resultado </a:t>
            </a:r>
            <a:r>
              <a:rPr sz="2400" spc="-5" dirty="0">
                <a:latin typeface="Carlito"/>
                <a:cs typeface="Carlito"/>
              </a:rPr>
              <a:t>del </a:t>
            </a:r>
            <a:r>
              <a:rPr sz="2400" dirty="0">
                <a:latin typeface="Carlito"/>
                <a:cs typeface="Carlito"/>
              </a:rPr>
              <a:t>análisis </a:t>
            </a:r>
            <a:r>
              <a:rPr sz="2400" spc="-5" dirty="0">
                <a:latin typeface="Carlito"/>
                <a:cs typeface="Carlito"/>
              </a:rPr>
              <a:t>de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variancia.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Carlito"/>
              <a:cs typeface="Carlito"/>
            </a:endParaRPr>
          </a:p>
          <a:p>
            <a:pPr marL="241300" marR="5080" indent="-228600">
              <a:lnSpc>
                <a:spcPts val="2590"/>
              </a:lnSpc>
              <a:spcBef>
                <a:spcPts val="166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Al </a:t>
            </a:r>
            <a:r>
              <a:rPr sz="2400" spc="-15" dirty="0">
                <a:latin typeface="Carlito"/>
                <a:cs typeface="Carlito"/>
              </a:rPr>
              <a:t>rechazar </a:t>
            </a:r>
            <a:r>
              <a:rPr sz="2400" dirty="0">
                <a:latin typeface="Carlito"/>
                <a:cs typeface="Carlito"/>
              </a:rPr>
              <a:t>el análisis </a:t>
            </a:r>
            <a:r>
              <a:rPr sz="2400" spc="-10" dirty="0">
                <a:latin typeface="Carlito"/>
                <a:cs typeface="Carlito"/>
              </a:rPr>
              <a:t>de variancia, </a:t>
            </a:r>
            <a:r>
              <a:rPr sz="2400" spc="-5" dirty="0">
                <a:latin typeface="Carlito"/>
                <a:cs typeface="Carlito"/>
              </a:rPr>
              <a:t>se debe verificar </a:t>
            </a:r>
            <a:r>
              <a:rPr sz="2400" dirty="0">
                <a:latin typeface="Carlito"/>
                <a:cs typeface="Carlito"/>
              </a:rPr>
              <a:t>en </a:t>
            </a:r>
            <a:r>
              <a:rPr sz="2400" spc="-5" dirty="0">
                <a:latin typeface="Carlito"/>
                <a:cs typeface="Carlito"/>
              </a:rPr>
              <a:t>grupos  </a:t>
            </a:r>
            <a:r>
              <a:rPr sz="2400" dirty="0">
                <a:latin typeface="Carlito"/>
                <a:cs typeface="Carlito"/>
              </a:rPr>
              <a:t>es </a:t>
            </a:r>
            <a:r>
              <a:rPr sz="2400" spc="-5" dirty="0">
                <a:latin typeface="Carlito"/>
                <a:cs typeface="Carlito"/>
              </a:rPr>
              <a:t>que </a:t>
            </a:r>
            <a:r>
              <a:rPr sz="2400" spc="-15" dirty="0">
                <a:latin typeface="Carlito"/>
                <a:cs typeface="Carlito"/>
              </a:rPr>
              <a:t>existen </a:t>
            </a:r>
            <a:r>
              <a:rPr sz="2400" dirty="0">
                <a:latin typeface="Carlito"/>
                <a:cs typeface="Carlito"/>
              </a:rPr>
              <a:t>las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diferencias.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Se </a:t>
            </a:r>
            <a:r>
              <a:rPr sz="2400" spc="-5" dirty="0">
                <a:latin typeface="Carlito"/>
                <a:cs typeface="Carlito"/>
              </a:rPr>
              <a:t>deben </a:t>
            </a:r>
            <a:r>
              <a:rPr sz="2400" spc="-10" dirty="0">
                <a:latin typeface="Carlito"/>
                <a:cs typeface="Carlito"/>
              </a:rPr>
              <a:t>contemplar </a:t>
            </a:r>
            <a:r>
              <a:rPr sz="2400" spc="-15" dirty="0">
                <a:latin typeface="Carlito"/>
                <a:cs typeface="Carlito"/>
              </a:rPr>
              <a:t>otras </a:t>
            </a:r>
            <a:r>
              <a:rPr sz="2400" spc="-5" dirty="0">
                <a:latin typeface="Carlito"/>
                <a:cs typeface="Carlito"/>
              </a:rPr>
              <a:t>variaciones del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spc="-150" dirty="0">
                <a:latin typeface="Carlito"/>
                <a:cs typeface="Carlito"/>
              </a:rPr>
              <a:t>ANOVA</a:t>
            </a:r>
            <a:r>
              <a:rPr sz="2400" spc="-15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44026" y="1071625"/>
            <a:ext cx="2900299" cy="2900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98788" y="4386262"/>
            <a:ext cx="2286000" cy="190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09182" y="338438"/>
            <a:ext cx="6313362" cy="6313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5041" y="277825"/>
            <a:ext cx="46672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25" dirty="0"/>
              <a:t>Etapas </a:t>
            </a:r>
            <a:r>
              <a:rPr spc="-195" dirty="0"/>
              <a:t>de </a:t>
            </a:r>
            <a:r>
              <a:rPr spc="-114" dirty="0"/>
              <a:t>un</a:t>
            </a:r>
            <a:r>
              <a:rPr spc="-625" dirty="0"/>
              <a:t> </a:t>
            </a:r>
            <a:r>
              <a:rPr spc="-145" dirty="0"/>
              <a:t>ANOVA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196085"/>
            <a:ext cx="8728075" cy="510476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 algn="just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En la </a:t>
            </a:r>
            <a:r>
              <a:rPr sz="2400" spc="-10" dirty="0">
                <a:latin typeface="Carlito"/>
                <a:cs typeface="Carlito"/>
              </a:rPr>
              <a:t>presentación </a:t>
            </a:r>
            <a:r>
              <a:rPr sz="2400" spc="-5" dirty="0">
                <a:latin typeface="Carlito"/>
                <a:cs typeface="Carlito"/>
              </a:rPr>
              <a:t>del </a:t>
            </a:r>
            <a:r>
              <a:rPr sz="2400" dirty="0">
                <a:latin typeface="Carlito"/>
                <a:cs typeface="Carlito"/>
              </a:rPr>
              <a:t>análisis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spc="-10" dirty="0">
                <a:latin typeface="Carlito"/>
                <a:cs typeface="Carlito"/>
              </a:rPr>
              <a:t>variancia </a:t>
            </a:r>
            <a:r>
              <a:rPr sz="2400" dirty="0">
                <a:latin typeface="Carlito"/>
                <a:cs typeface="Carlito"/>
              </a:rPr>
              <a:t>, </a:t>
            </a:r>
            <a:r>
              <a:rPr sz="2400" spc="-10" dirty="0">
                <a:latin typeface="Carlito"/>
                <a:cs typeface="Carlito"/>
              </a:rPr>
              <a:t>se </a:t>
            </a:r>
            <a:r>
              <a:rPr sz="2400" spc="-5" dirty="0">
                <a:latin typeface="Carlito"/>
                <a:cs typeface="Carlito"/>
              </a:rPr>
              <a:t>siguen </a:t>
            </a:r>
            <a:r>
              <a:rPr sz="2400" dirty="0">
                <a:latin typeface="Carlito"/>
                <a:cs typeface="Carlito"/>
              </a:rPr>
              <a:t>los </a:t>
            </a:r>
            <a:r>
              <a:rPr sz="2400" spc="-5" dirty="0">
                <a:latin typeface="Carlito"/>
                <a:cs typeface="Carlito"/>
              </a:rPr>
              <a:t>mismos </a:t>
            </a:r>
            <a:r>
              <a:rPr sz="2400" spc="53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pasos </a:t>
            </a:r>
            <a:r>
              <a:rPr sz="2400" spc="-15" dirty="0">
                <a:latin typeface="Carlito"/>
                <a:cs typeface="Carlito"/>
              </a:rPr>
              <a:t>vistos para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5" dirty="0">
                <a:latin typeface="Carlito"/>
                <a:cs typeface="Carlito"/>
              </a:rPr>
              <a:t>prueba de</a:t>
            </a:r>
            <a:r>
              <a:rPr sz="2400" spc="-10" dirty="0">
                <a:latin typeface="Carlito"/>
                <a:cs typeface="Carlito"/>
              </a:rPr>
              <a:t> hipótesis...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400" spc="-190" dirty="0">
                <a:latin typeface="Arial"/>
                <a:cs typeface="Arial"/>
              </a:rPr>
              <a:t>…</a:t>
            </a:r>
            <a:r>
              <a:rPr sz="2400" spc="-190" dirty="0">
                <a:latin typeface="Carlito"/>
                <a:cs typeface="Carlito"/>
              </a:rPr>
              <a:t>más </a:t>
            </a:r>
            <a:r>
              <a:rPr sz="2400" spc="-5" dirty="0">
                <a:latin typeface="Carlito"/>
                <a:cs typeface="Carlito"/>
              </a:rPr>
              <a:t>uno </a:t>
            </a:r>
            <a:r>
              <a:rPr sz="2400" dirty="0">
                <a:latin typeface="Carlito"/>
                <a:cs typeface="Carlito"/>
              </a:rPr>
              <a:t>adicional </a:t>
            </a:r>
            <a:r>
              <a:rPr sz="2400" spc="-5" dirty="0">
                <a:latin typeface="Carlito"/>
                <a:cs typeface="Carlito"/>
              </a:rPr>
              <a:t>si se </a:t>
            </a:r>
            <a:r>
              <a:rPr sz="2400" spc="-15" dirty="0">
                <a:latin typeface="Carlito"/>
                <a:cs typeface="Carlito"/>
              </a:rPr>
              <a:t>rechaza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10" dirty="0">
                <a:latin typeface="Carlito"/>
                <a:cs typeface="Carlito"/>
              </a:rPr>
              <a:t>hipótesis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igualdad </a:t>
            </a:r>
            <a:r>
              <a:rPr sz="2400" spc="-5" dirty="0">
                <a:latin typeface="Carlito"/>
                <a:cs typeface="Carlito"/>
              </a:rPr>
              <a:t>de</a:t>
            </a:r>
            <a:r>
              <a:rPr sz="2400" spc="-20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medias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"/>
              <a:buChar char="•"/>
            </a:pPr>
            <a:endParaRPr sz="3750">
              <a:latin typeface="Carlito"/>
              <a:cs typeface="Carlito"/>
            </a:endParaRPr>
          </a:p>
          <a:p>
            <a:pPr marL="241300" marR="5080" indent="-228600" algn="just">
              <a:lnSpc>
                <a:spcPts val="2590"/>
              </a:lnSpc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Se </a:t>
            </a:r>
            <a:r>
              <a:rPr sz="2400" spc="-5" dirty="0">
                <a:latin typeface="Carlito"/>
                <a:cs typeface="Carlito"/>
              </a:rPr>
              <a:t>vuelve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0" dirty="0">
                <a:latin typeface="Carlito"/>
                <a:cs typeface="Carlito"/>
              </a:rPr>
              <a:t>presentar </a:t>
            </a:r>
            <a:r>
              <a:rPr sz="2400" dirty="0">
                <a:latin typeface="Carlito"/>
                <a:cs typeface="Carlito"/>
              </a:rPr>
              <a:t>el esquema </a:t>
            </a:r>
            <a:r>
              <a:rPr sz="2400" spc="-15" dirty="0">
                <a:latin typeface="Carlito"/>
                <a:cs typeface="Carlito"/>
              </a:rPr>
              <a:t>para realizar </a:t>
            </a:r>
            <a:r>
              <a:rPr sz="2400" spc="-5" dirty="0">
                <a:latin typeface="Carlito"/>
                <a:cs typeface="Carlito"/>
              </a:rPr>
              <a:t>una prueba de  hipótesis, dado que debemos </a:t>
            </a:r>
            <a:r>
              <a:rPr sz="2400" spc="-15" dirty="0">
                <a:latin typeface="Carlito"/>
                <a:cs typeface="Carlito"/>
              </a:rPr>
              <a:t>entregar </a:t>
            </a:r>
            <a:r>
              <a:rPr sz="2400" spc="-10" dirty="0">
                <a:latin typeface="Carlito"/>
                <a:cs typeface="Carlito"/>
              </a:rPr>
              <a:t>nuevos conceptos,  </a:t>
            </a:r>
            <a:r>
              <a:rPr sz="2400" dirty="0">
                <a:latin typeface="Carlito"/>
                <a:cs typeface="Carlito"/>
              </a:rPr>
              <a:t>necesarios </a:t>
            </a:r>
            <a:r>
              <a:rPr sz="2400" spc="-15" dirty="0">
                <a:latin typeface="Carlito"/>
                <a:cs typeface="Carlito"/>
              </a:rPr>
              <a:t>para </a:t>
            </a:r>
            <a:r>
              <a:rPr sz="2400" spc="-5" dirty="0">
                <a:latin typeface="Carlito"/>
                <a:cs typeface="Carlito"/>
              </a:rPr>
              <a:t>adaptar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10" dirty="0">
                <a:latin typeface="Carlito"/>
                <a:cs typeface="Carlito"/>
              </a:rPr>
              <a:t>procedimiento </a:t>
            </a:r>
            <a:r>
              <a:rPr sz="2400" dirty="0">
                <a:latin typeface="Carlito"/>
                <a:cs typeface="Carlito"/>
              </a:rPr>
              <a:t>al análisis </a:t>
            </a:r>
            <a:r>
              <a:rPr sz="2400" spc="-5" dirty="0">
                <a:latin typeface="Carlito"/>
                <a:cs typeface="Carlito"/>
              </a:rPr>
              <a:t>de</a:t>
            </a:r>
            <a:r>
              <a:rPr sz="2400" spc="-9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variancia.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Carlito"/>
              <a:cs typeface="Carlito"/>
            </a:endParaRPr>
          </a:p>
          <a:p>
            <a:pPr marL="241300" marR="6350" indent="-228600" algn="just">
              <a:lnSpc>
                <a:spcPct val="90000"/>
              </a:lnSpc>
              <a:spcBef>
                <a:spcPts val="16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Las </a:t>
            </a:r>
            <a:r>
              <a:rPr sz="2400" spc="-10" dirty="0">
                <a:latin typeface="Carlito"/>
                <a:cs typeface="Carlito"/>
              </a:rPr>
              <a:t>diferencias </a:t>
            </a:r>
            <a:r>
              <a:rPr sz="2400" dirty="0">
                <a:latin typeface="Carlito"/>
                <a:cs typeface="Carlito"/>
              </a:rPr>
              <a:t>más </a:t>
            </a:r>
            <a:r>
              <a:rPr sz="2400" spc="-10" dirty="0">
                <a:latin typeface="Carlito"/>
                <a:cs typeface="Carlito"/>
              </a:rPr>
              <a:t>importantes </a:t>
            </a:r>
            <a:r>
              <a:rPr sz="2400" spc="-5" dirty="0">
                <a:latin typeface="Carlito"/>
                <a:cs typeface="Carlito"/>
              </a:rPr>
              <a:t>se </a:t>
            </a:r>
            <a:r>
              <a:rPr sz="2400" spc="-10" dirty="0">
                <a:latin typeface="Carlito"/>
                <a:cs typeface="Carlito"/>
              </a:rPr>
              <a:t>encuentran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0" dirty="0">
                <a:latin typeface="Carlito"/>
                <a:cs typeface="Carlito"/>
              </a:rPr>
              <a:t>nivel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la  </a:t>
            </a:r>
            <a:r>
              <a:rPr sz="2400" spc="-5" dirty="0">
                <a:latin typeface="Carlito"/>
                <a:cs typeface="Carlito"/>
              </a:rPr>
              <a:t>descripción de </a:t>
            </a:r>
            <a:r>
              <a:rPr sz="2400" dirty="0">
                <a:latin typeface="Carlito"/>
                <a:cs typeface="Carlito"/>
              </a:rPr>
              <a:t>los </a:t>
            </a:r>
            <a:r>
              <a:rPr sz="2400" spc="-10" dirty="0">
                <a:latin typeface="Carlito"/>
                <a:cs typeface="Carlito"/>
              </a:rPr>
              <a:t>datos,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5" dirty="0">
                <a:latin typeface="Carlito"/>
                <a:cs typeface="Carlito"/>
              </a:rPr>
              <a:t>cálculo de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10" dirty="0">
                <a:latin typeface="Carlito"/>
                <a:cs typeface="Carlito"/>
              </a:rPr>
              <a:t>estadística </a:t>
            </a:r>
            <a:r>
              <a:rPr sz="2400" spc="-5" dirty="0">
                <a:latin typeface="Carlito"/>
                <a:cs typeface="Carlito"/>
              </a:rPr>
              <a:t>de prueba, </a:t>
            </a:r>
            <a:r>
              <a:rPr sz="2400" spc="5" dirty="0">
                <a:latin typeface="Carlito"/>
                <a:cs typeface="Carlito"/>
              </a:rPr>
              <a:t>el  </a:t>
            </a:r>
            <a:r>
              <a:rPr sz="2400" dirty="0">
                <a:latin typeface="Carlito"/>
                <a:cs typeface="Carlito"/>
              </a:rPr>
              <a:t>análisis </a:t>
            </a:r>
            <a:r>
              <a:rPr sz="2400" spc="-5" dirty="0">
                <a:latin typeface="Carlito"/>
                <a:cs typeface="Carlito"/>
              </a:rPr>
              <a:t>de las </a:t>
            </a:r>
            <a:r>
              <a:rPr sz="2400" spc="-10" dirty="0">
                <a:latin typeface="Carlito"/>
                <a:cs typeface="Carlito"/>
              </a:rPr>
              <a:t>diferencias, </a:t>
            </a:r>
            <a:r>
              <a:rPr sz="2400" dirty="0">
                <a:latin typeface="Carlito"/>
                <a:cs typeface="Carlito"/>
              </a:rPr>
              <a:t>y </a:t>
            </a:r>
            <a:r>
              <a:rPr sz="2400" spc="-15" dirty="0">
                <a:latin typeface="Carlito"/>
                <a:cs typeface="Carlito"/>
              </a:rPr>
              <a:t>sobre </a:t>
            </a:r>
            <a:r>
              <a:rPr sz="2400" spc="-20" dirty="0">
                <a:latin typeface="Carlito"/>
                <a:cs typeface="Carlito"/>
              </a:rPr>
              <a:t>todo,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10" dirty="0">
                <a:latin typeface="Carlito"/>
                <a:cs typeface="Carlito"/>
              </a:rPr>
              <a:t>establecimiento </a:t>
            </a:r>
            <a:r>
              <a:rPr sz="2400" spc="-5" dirty="0">
                <a:latin typeface="Carlito"/>
                <a:cs typeface="Carlito"/>
              </a:rPr>
              <a:t>de un  </a:t>
            </a:r>
            <a:r>
              <a:rPr sz="2400" dirty="0">
                <a:latin typeface="Carlito"/>
                <a:cs typeface="Carlito"/>
              </a:rPr>
              <a:t>modelo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110" dirty="0">
                <a:latin typeface="Carlito"/>
                <a:cs typeface="Carlito"/>
              </a:rPr>
              <a:t>lineal</a:t>
            </a:r>
            <a:r>
              <a:rPr sz="2400" spc="-11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88500" y="1510919"/>
            <a:ext cx="2147697" cy="1676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22790" y="4114800"/>
            <a:ext cx="2078990" cy="222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</TotalTime>
  <Words>3903</Words>
  <Application>Microsoft Office PowerPoint</Application>
  <PresentationFormat>Panorámica</PresentationFormat>
  <Paragraphs>819</Paragraphs>
  <Slides>85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85</vt:i4>
      </vt:variant>
    </vt:vector>
  </HeadingPairs>
  <TitlesOfParts>
    <vt:vector size="91" baseType="lpstr">
      <vt:lpstr>Arial</vt:lpstr>
      <vt:lpstr>Calibri</vt:lpstr>
      <vt:lpstr>Carlito</vt:lpstr>
      <vt:lpstr>Times New Roman</vt:lpstr>
      <vt:lpstr>Trebuchet MS</vt:lpstr>
      <vt:lpstr>Office Theme</vt:lpstr>
      <vt:lpstr>Análisis de variancia</vt:lpstr>
      <vt:lpstr>Introducción</vt:lpstr>
      <vt:lpstr>Índice</vt:lpstr>
      <vt:lpstr>Índice</vt:lpstr>
      <vt:lpstr>Fundamentos del ANOVA</vt:lpstr>
      <vt:lpstr>Fundamentos del ANOVA</vt:lpstr>
      <vt:lpstr>Fundamentos del ANOVA</vt:lpstr>
      <vt:lpstr>Índice</vt:lpstr>
      <vt:lpstr>Etapas de un ANOVA</vt:lpstr>
      <vt:lpstr>Recordatorio: Pasos de una prueba de hipótesis: resumen</vt:lpstr>
      <vt:lpstr>Presentación de PowerPoint</vt:lpstr>
      <vt:lpstr>Índice</vt:lpstr>
      <vt:lpstr>Diseño de una vía: fundamentos</vt:lpstr>
      <vt:lpstr>Diseño de una vía: fundamentos</vt:lpstr>
      <vt:lpstr>Diseño de una vía: descripción de los datos</vt:lpstr>
      <vt:lpstr>Diseño de una vía: descripción de los datos</vt:lpstr>
      <vt:lpstr>Diseño de una vía: supuestos</vt:lpstr>
      <vt:lpstr>Diseño de una vía: supuestos – el modelo</vt:lpstr>
      <vt:lpstr>Diseño de una vía: supuestos – el modelo</vt:lpstr>
      <vt:lpstr>Diseño de una vía: supuestos – componentes</vt:lpstr>
      <vt:lpstr>Diseño de una vía: supuestos</vt:lpstr>
      <vt:lpstr>Diseño de una vía: hipótesis</vt:lpstr>
      <vt:lpstr>Diseño de una vía: estadística de prueba</vt:lpstr>
      <vt:lpstr>Presentación de PowerPoint</vt:lpstr>
      <vt:lpstr>Diseño de una vía: estadística de prueba – suma de  cuadrados</vt:lpstr>
      <vt:lpstr>Diseño de una vía: estadística de prueba – suma de  cuadrados</vt:lpstr>
      <vt:lpstr>Diseño de una vía: estadística de prueba – suma de  cuadrados</vt:lpstr>
      <vt:lpstr>Diseño de una vía: estadística de prueba – suma de  cuadrados</vt:lpstr>
      <vt:lpstr>Diseño de una vía: estadística de prueba – suma de  cuadrados</vt:lpstr>
      <vt:lpstr>Diseño de una vía: estadística de prueba – suma de  cuadrados</vt:lpstr>
      <vt:lpstr>Diseño de una vía: estadística de prueba – suma de  cuadrados</vt:lpstr>
      <vt:lpstr>Diseño de una vía: estadística de prueba – suma de  cuadrados</vt:lpstr>
      <vt:lpstr>Presentación de PowerPoint</vt:lpstr>
      <vt:lpstr>Diseño de una vía: estadística de prueba – grados de  libertad</vt:lpstr>
      <vt:lpstr>¿ Por qué los grados de libertad  poseen dichas expresiones?</vt:lpstr>
      <vt:lpstr>Presentación de PowerPoint</vt:lpstr>
      <vt:lpstr>Diseño de una vía: cuadrado medio</vt:lpstr>
      <vt:lpstr>¿Qué se puede deducir de los  cuadrados medios anteriores?</vt:lpstr>
      <vt:lpstr>Presentación de PowerPoint</vt:lpstr>
      <vt:lpstr>Diseño de una vía: estadística de prueba</vt:lpstr>
      <vt:lpstr>Presentación de PowerPoint</vt:lpstr>
      <vt:lpstr>Diseño de una vía: regla de decisión</vt:lpstr>
      <vt:lpstr>Presentación de PowerPoint</vt:lpstr>
      <vt:lpstr>Diseño de una vía: calculo de la estadística de prueba</vt:lpstr>
      <vt:lpstr>Presentación de PowerPoint</vt:lpstr>
      <vt:lpstr>Presentación de PowerPoint</vt:lpstr>
      <vt:lpstr>Diseño de una vía: conclusión</vt:lpstr>
      <vt:lpstr>Ejemplo…</vt:lpstr>
      <vt:lpstr>Ejemplo… 1. Datos</vt:lpstr>
      <vt:lpstr>Ejemplo… 1. Datos</vt:lpstr>
      <vt:lpstr>Ejemplo… 1. Datos… en Excel</vt:lpstr>
      <vt:lpstr>Ejemplo… seguimos….</vt:lpstr>
      <vt:lpstr>Ejemplo… seguimos….</vt:lpstr>
      <vt:lpstr>Ejemplo… seguimos….</vt:lpstr>
      <vt:lpstr>Presentación de PowerPoint</vt:lpstr>
      <vt:lpstr>Ejemplo… seguimos….</vt:lpstr>
      <vt:lpstr>Ejemplo… seguimos….</vt:lpstr>
      <vt:lpstr>Ejemplo… seguimos….</vt:lpstr>
      <vt:lpstr>Ejemplo… y terminamos….</vt:lpstr>
      <vt:lpstr>Como se visualiza un análisis de ANOVA en SPSS</vt:lpstr>
      <vt:lpstr>¿Las pruebas de comparaciones de medias se  pudieron hacer calculado mediante el método de  análisis de variancia?</vt:lpstr>
      <vt:lpstr>Ejercicios…</vt:lpstr>
      <vt:lpstr>Ejercicios…</vt:lpstr>
      <vt:lpstr>Índice</vt:lpstr>
      <vt:lpstr>La diferencia de medias</vt:lpstr>
      <vt:lpstr>La diferencia de medias</vt:lpstr>
      <vt:lpstr>La diferencia de medias</vt:lpstr>
      <vt:lpstr>La diferencia de medias</vt:lpstr>
      <vt:lpstr>La diferencia de medias</vt:lpstr>
      <vt:lpstr>La diferencia de medias</vt:lpstr>
      <vt:lpstr>La diferencia de medias</vt:lpstr>
      <vt:lpstr>La diferencia de medias</vt:lpstr>
      <vt:lpstr>La diferencia de medias</vt:lpstr>
      <vt:lpstr>La diferencia de medias</vt:lpstr>
      <vt:lpstr>Cómo se visualiza un análisis Post-hoc en SPSS</vt:lpstr>
      <vt:lpstr>Índice</vt:lpstr>
      <vt:lpstr>Otros diseños</vt:lpstr>
      <vt:lpstr>Otros diseños: bloques completos y aleatorizados</vt:lpstr>
      <vt:lpstr>Otros diseños: medidas repetidas</vt:lpstr>
      <vt:lpstr>Otros diseños: factorial</vt:lpstr>
      <vt:lpstr>Índice</vt:lpstr>
      <vt:lpstr>Efectos fijos o aleatorios</vt:lpstr>
      <vt:lpstr>Conclusión y discusión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varianc</dc:title>
  <dc:creator>Oscar</dc:creator>
  <cp:lastModifiedBy>Oscar Centeno  Mora</cp:lastModifiedBy>
  <cp:revision>4</cp:revision>
  <dcterms:created xsi:type="dcterms:W3CDTF">2021-05-05T20:45:36Z</dcterms:created>
  <dcterms:modified xsi:type="dcterms:W3CDTF">2021-05-05T23:37:12Z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2016-06-09T00:00:00Z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2021-05-05T00:00:00Z</vt:filetime>
  </property>
</Properties>
</file>